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516" r:id="rId2"/>
    <p:sldId id="259" r:id="rId3"/>
    <p:sldId id="560" r:id="rId4"/>
    <p:sldId id="561" r:id="rId5"/>
    <p:sldId id="562" r:id="rId6"/>
    <p:sldId id="563" r:id="rId7"/>
    <p:sldId id="565" r:id="rId8"/>
    <p:sldId id="566" r:id="rId9"/>
    <p:sldId id="567" r:id="rId10"/>
    <p:sldId id="571" r:id="rId11"/>
    <p:sldId id="568" r:id="rId12"/>
    <p:sldId id="569" r:id="rId13"/>
    <p:sldId id="570" r:id="rId14"/>
    <p:sldId id="572" r:id="rId15"/>
    <p:sldId id="573" r:id="rId16"/>
    <p:sldId id="574" r:id="rId17"/>
    <p:sldId id="575" r:id="rId18"/>
    <p:sldId id="587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463" r:id="rId38"/>
    <p:sldId id="617" r:id="rId39"/>
    <p:sldId id="596" r:id="rId40"/>
    <p:sldId id="618" r:id="rId41"/>
    <p:sldId id="564" r:id="rId42"/>
    <p:sldId id="619" r:id="rId43"/>
    <p:sldId id="599" r:id="rId44"/>
    <p:sldId id="620" r:id="rId45"/>
    <p:sldId id="601" r:id="rId46"/>
    <p:sldId id="621" r:id="rId47"/>
    <p:sldId id="603" r:id="rId48"/>
    <p:sldId id="622" r:id="rId49"/>
    <p:sldId id="605" r:id="rId50"/>
    <p:sldId id="623" r:id="rId51"/>
    <p:sldId id="607" r:id="rId52"/>
    <p:sldId id="624" r:id="rId53"/>
    <p:sldId id="609" r:id="rId54"/>
    <p:sldId id="625" r:id="rId55"/>
    <p:sldId id="611" r:id="rId56"/>
    <p:sldId id="626" r:id="rId57"/>
    <p:sldId id="613" r:id="rId58"/>
    <p:sldId id="627" r:id="rId59"/>
    <p:sldId id="615" r:id="rId60"/>
    <p:sldId id="628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04"/>
    <p:restoredTop sz="96327"/>
  </p:normalViewPr>
  <p:slideViewPr>
    <p:cSldViewPr snapToGrid="0">
      <p:cViewPr varScale="1">
        <p:scale>
          <a:sx n="150" d="100"/>
          <a:sy n="150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220F-EF80-9E57-CF74-A59E9184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/>
              <a:t>National Law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EE88C-4D86-5E0D-BB50-3C7F6C532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5081764" cy="1793053"/>
          </a:xfrm>
        </p:spPr>
        <p:txBody>
          <a:bodyPr>
            <a:normAutofit/>
          </a:bodyPr>
          <a:lstStyle/>
          <a:p>
            <a:r>
              <a:rPr lang="en-US" dirty="0"/>
              <a:t>Chapter 10 – Leasing and Property Management</a:t>
            </a:r>
          </a:p>
        </p:txBody>
      </p:sp>
      <p:pic>
        <p:nvPicPr>
          <p:cNvPr id="5" name="Picture 4" descr="A logo of a house and a book&#10;&#10;Description automatically generated">
            <a:extLst>
              <a:ext uri="{FF2B5EF4-FFF2-40B4-BE49-F238E27FC236}">
                <a16:creationId xmlns:a16="http://schemas.microsoft.com/office/drawing/2014/main" id="{06D929E7-9D77-BB3C-BF67-C85205E4C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" r="909" b="1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895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1989256" y="2532150"/>
            <a:ext cx="9584793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Estate for Years 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For definite period (years, months, weeks, days.)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When the estate expires, the lessee must return the premises to the</a:t>
            </a:r>
            <a:br>
              <a:rPr lang="en-US" sz="2000" dirty="0"/>
            </a:br>
            <a:r>
              <a:rPr lang="en-US" sz="2000" dirty="0"/>
              <a:t>         lessor and vacate the premises.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Most commercial leases are an estate for years.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Death of either party (lessor or lessee) does not terminate the lease.</a:t>
            </a:r>
          </a:p>
        </p:txBody>
      </p:sp>
    </p:spTree>
    <p:extLst>
      <p:ext uri="{BB962C8B-B14F-4D97-AF65-F5344CB8AC3E}">
        <p14:creationId xmlns:p14="http://schemas.microsoft.com/office/powerpoint/2010/main" val="25071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7185" y="2257543"/>
            <a:ext cx="9880016" cy="418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Periodic Tenancy (Estate from period-to-period) 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An estate from period-to period does not have any definite period.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Begins as a lease for a definite period but continues after the</a:t>
            </a:r>
            <a:br>
              <a:rPr lang="en-US" sz="2000" dirty="0"/>
            </a:br>
            <a:r>
              <a:rPr lang="en-US" sz="2000" dirty="0"/>
              <a:t>         expiration of the lease.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As long as the lessee continues to pay rent at a regular interval, the</a:t>
            </a:r>
            <a:br>
              <a:rPr lang="en-US" sz="2000" dirty="0"/>
            </a:br>
            <a:r>
              <a:rPr lang="en-US" sz="2000" dirty="0"/>
              <a:t>         lessor accepts it, and no one gives notice to terminate the lease, the</a:t>
            </a:r>
            <a:br>
              <a:rPr lang="en-US" sz="2000" dirty="0"/>
            </a:br>
            <a:r>
              <a:rPr lang="en-US" sz="2000" dirty="0"/>
              <a:t>         lease from period-to-period continues.  (Death does not terminate.)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Very common with residential properties.</a:t>
            </a:r>
          </a:p>
        </p:txBody>
      </p:sp>
    </p:spTree>
    <p:extLst>
      <p:ext uri="{BB962C8B-B14F-4D97-AF65-F5344CB8AC3E}">
        <p14:creationId xmlns:p14="http://schemas.microsoft.com/office/powerpoint/2010/main" val="36898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7185" y="2257543"/>
            <a:ext cx="9584793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Tenancy at Will (Estate at Will)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A tenancy at will is similar to the periodic tenancy, except that it does</a:t>
            </a:r>
            <a:br>
              <a:rPr lang="en-US" sz="2000" dirty="0"/>
            </a:br>
            <a:r>
              <a:rPr lang="en-US" sz="2000" dirty="0"/>
              <a:t> 	  not begin with a definite period.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Continues with the consent of the lessor, as long as the tenant pays</a:t>
            </a:r>
            <a:br>
              <a:rPr lang="en-US" sz="2000" dirty="0"/>
            </a:br>
            <a:r>
              <a:rPr lang="en-US" sz="2000" dirty="0"/>
              <a:t>   	  rent at regular intervals.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Terminated by the death of either party.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Rarely, if ever, used in a written lease.</a:t>
            </a:r>
          </a:p>
        </p:txBody>
      </p:sp>
    </p:spTree>
    <p:extLst>
      <p:ext uri="{BB962C8B-B14F-4D97-AF65-F5344CB8AC3E}">
        <p14:creationId xmlns:p14="http://schemas.microsoft.com/office/powerpoint/2010/main" val="37789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Tenancy at Sufferance (Estate at Sufferance)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A tenancy or estate at sufferance comes into existence when a tenant stays beyond the expiration of another type of lease without the lessor’s permission.</a:t>
            </a:r>
          </a:p>
        </p:txBody>
      </p:sp>
    </p:spTree>
    <p:extLst>
      <p:ext uri="{BB962C8B-B14F-4D97-AF65-F5344CB8AC3E}">
        <p14:creationId xmlns:p14="http://schemas.microsoft.com/office/powerpoint/2010/main" val="26456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279</a:t>
            </a:r>
          </a:p>
        </p:txBody>
      </p:sp>
      <p:pic>
        <p:nvPicPr>
          <p:cNvPr id="3" name="Picture 2" descr="A diagram of a type of lease&#10;&#10;Description automatically generated">
            <a:extLst>
              <a:ext uri="{FF2B5EF4-FFF2-40B4-BE49-F238E27FC236}">
                <a16:creationId xmlns:a16="http://schemas.microsoft.com/office/drawing/2014/main" id="{340C5E2C-833C-759F-341C-A2607D31D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9" b="91678" l="2586" r="96716">
                        <a14:foregroundMark x1="13557" y1="10470" x2="13557" y2="10470"/>
                        <a14:foregroundMark x1="13557" y1="10470" x2="13557" y2="10470"/>
                        <a14:foregroundMark x1="2586" y1="25638" x2="2586" y2="25638"/>
                        <a14:foregroundMark x1="2586" y1="25638" x2="2586" y2="25638"/>
                        <a14:foregroundMark x1="2586" y1="25638" x2="3634" y2="26846"/>
                        <a14:foregroundMark x1="8945" y1="46040" x2="8945" y2="46040"/>
                        <a14:foregroundMark x1="9085" y1="45638" x2="9085" y2="45638"/>
                        <a14:foregroundMark x1="9085" y1="45638" x2="9085" y2="45638"/>
                        <a14:foregroundMark x1="9085" y1="45638" x2="9085" y2="45638"/>
                        <a14:foregroundMark x1="2586" y1="39732" x2="19287" y2="37852"/>
                        <a14:foregroundMark x1="19287" y1="37852" x2="43256" y2="38389"/>
                        <a14:foregroundMark x1="43256" y1="38389" x2="62614" y2="37181"/>
                        <a14:foregroundMark x1="62614" y1="37181" x2="92034" y2="39195"/>
                        <a14:foregroundMark x1="92034" y1="39195" x2="94759" y2="52081"/>
                        <a14:foregroundMark x1="94759" y1="52081" x2="93781" y2="61477"/>
                        <a14:foregroundMark x1="93781" y1="61477" x2="15933" y2="46577"/>
                        <a14:foregroundMark x1="15933" y1="46577" x2="11181" y2="48188"/>
                        <a14:foregroundMark x1="11181" y1="48188" x2="8246" y2="57047"/>
                        <a14:foregroundMark x1="8246" y1="57047" x2="11181" y2="64430"/>
                        <a14:foregroundMark x1="11181" y1="64430" x2="41370" y2="60537"/>
                        <a14:foregroundMark x1="41370" y1="60537" x2="63732" y2="62148"/>
                        <a14:foregroundMark x1="63732" y1="62148" x2="69741" y2="62013"/>
                        <a14:foregroundMark x1="69741" y1="62013" x2="82739" y2="64564"/>
                        <a14:foregroundMark x1="82739" y1="64564" x2="88190" y2="69396"/>
                        <a14:foregroundMark x1="88190" y1="69396" x2="92173" y2="81611"/>
                        <a14:foregroundMark x1="92173" y1="81611" x2="86583" y2="85101"/>
                        <a14:foregroundMark x1="86583" y1="85101" x2="17051" y2="71275"/>
                        <a14:foregroundMark x1="17051" y1="71275" x2="10971" y2="76376"/>
                        <a14:foregroundMark x1="10971" y1="76376" x2="9015" y2="84564"/>
                        <a14:foregroundMark x1="9015" y1="84564" x2="20825" y2="91275"/>
                        <a14:foregroundMark x1="20825" y1="91275" x2="54927" y2="85369"/>
                        <a14:foregroundMark x1="54927" y1="85369" x2="95108" y2="90336"/>
                        <a14:foregroundMark x1="95108" y1="90336" x2="96716" y2="88054"/>
                        <a14:foregroundMark x1="93152" y1="15436" x2="87980" y2="9799"/>
                        <a14:foregroundMark x1="87980" y1="9799" x2="13068" y2="2013"/>
                        <a14:foregroundMark x1="13068" y1="2013" x2="22991" y2="18389"/>
                        <a14:foregroundMark x1="22991" y1="18389" x2="28162" y2="12752"/>
                        <a14:foregroundMark x1="28162" y1="12752" x2="31377" y2="12752"/>
                        <a14:foregroundMark x1="4472" y1="87383" x2="4472" y2="87383"/>
                        <a14:foregroundMark x1="4472" y1="87383" x2="4472" y2="87383"/>
                        <a14:foregroundMark x1="2236" y1="83087" x2="3983" y2="91946"/>
                        <a14:foregroundMark x1="3983" y1="91946" x2="11041" y2="93020"/>
                        <a14:foregroundMark x1="11041" y1="93020" x2="21454" y2="92349"/>
                        <a14:foregroundMark x1="21454" y1="92349" x2="55765" y2="94228"/>
                        <a14:foregroundMark x1="55765" y1="94228" x2="87282" y2="91678"/>
                        <a14:foregroundMark x1="87282" y1="91678" x2="94829" y2="91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6" y="701586"/>
            <a:ext cx="10477568" cy="54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3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Gross Lease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Tenant pays an established, fixed rent, and the landlord pays all</a:t>
            </a:r>
            <a:br>
              <a:rPr lang="en-US" sz="2000" dirty="0"/>
            </a:br>
            <a:r>
              <a:rPr lang="en-US" sz="2000" dirty="0"/>
              <a:t> 	  property operating expenses, such as taxes, insurance, utilities,</a:t>
            </a:r>
            <a:br>
              <a:rPr lang="en-US" sz="2000" dirty="0"/>
            </a:br>
            <a:r>
              <a:rPr lang="en-US" sz="2000" dirty="0"/>
              <a:t> 	  and other services.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Usually found in residential leases.</a:t>
            </a:r>
          </a:p>
        </p:txBody>
      </p:sp>
    </p:spTree>
    <p:extLst>
      <p:ext uri="{BB962C8B-B14F-4D97-AF65-F5344CB8AC3E}">
        <p14:creationId xmlns:p14="http://schemas.microsoft.com/office/powerpoint/2010/main" val="9466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Net Lease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Tenant pays rent plus some or all of the operating expenses</a:t>
            </a:r>
            <a:br>
              <a:rPr lang="en-US" sz="2000" dirty="0"/>
            </a:br>
            <a:r>
              <a:rPr lang="en-US" sz="2000" dirty="0"/>
              <a:t> 	  attributable to the rented space.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Usually found in office and industrial leases.</a:t>
            </a:r>
          </a:p>
        </p:txBody>
      </p:sp>
    </p:spTree>
    <p:extLst>
      <p:ext uri="{BB962C8B-B14F-4D97-AF65-F5344CB8AC3E}">
        <p14:creationId xmlns:p14="http://schemas.microsoft.com/office/powerpoint/2010/main" val="16043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Percentage Lease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A percentage lease may be a gross lease or a net lease, but the</a:t>
            </a:r>
            <a:br>
              <a:rPr lang="en-US" sz="2000" dirty="0"/>
            </a:br>
            <a:r>
              <a:rPr lang="en-US" sz="2000" dirty="0"/>
              <a:t>  	  rent is not fixed.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Rent depends on the income generated by the tenant in the</a:t>
            </a:r>
            <a:br>
              <a:rPr lang="en-US" sz="2000" dirty="0"/>
            </a:br>
            <a:r>
              <a:rPr lang="en-US" sz="2000" dirty="0"/>
              <a:t>  	  leased property.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Usually found in retail leases.</a:t>
            </a:r>
          </a:p>
        </p:txBody>
      </p:sp>
    </p:spTree>
    <p:extLst>
      <p:ext uri="{BB962C8B-B14F-4D97-AF65-F5344CB8AC3E}">
        <p14:creationId xmlns:p14="http://schemas.microsoft.com/office/powerpoint/2010/main" val="8314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466E1-AF64-1AF0-EBB6-440ECB0F63D0}"/>
              </a:ext>
            </a:extLst>
          </p:cNvPr>
          <p:cNvSpPr/>
          <p:nvPr/>
        </p:nvSpPr>
        <p:spPr>
          <a:xfrm>
            <a:off x="2474259" y="2641592"/>
            <a:ext cx="7530353" cy="39893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 shot of a screen&#10;&#10;Description automatically generated">
            <a:extLst>
              <a:ext uri="{FF2B5EF4-FFF2-40B4-BE49-F238E27FC236}">
                <a16:creationId xmlns:a16="http://schemas.microsoft.com/office/drawing/2014/main" id="{5B62B9AE-C63D-9D53-236B-77DCCB35B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57" y="2641592"/>
            <a:ext cx="7687756" cy="39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2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Types of Leases: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Ground Lease</a:t>
            </a:r>
            <a:r>
              <a:rPr lang="en-US" sz="2000" dirty="0"/>
              <a:t>–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An owner grants a tenant a leasehold interest in land only, in</a:t>
            </a:r>
            <a:br>
              <a:rPr lang="en-US" sz="2000" dirty="0"/>
            </a:br>
            <a:r>
              <a:rPr lang="en-US" sz="2000" dirty="0"/>
              <a:t> 	  exchange for rent.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Utilized for agricultural or mining operations.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Usually very long-term leases ranging from 30 to 50 years.</a:t>
            </a:r>
          </a:p>
        </p:txBody>
      </p:sp>
    </p:spTree>
    <p:extLst>
      <p:ext uri="{BB962C8B-B14F-4D97-AF65-F5344CB8AC3E}">
        <p14:creationId xmlns:p14="http://schemas.microsoft.com/office/powerpoint/2010/main" val="5427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Leasing and Property Management – </a:t>
            </a:r>
            <a:r>
              <a:rPr lang="en-US" sz="2200" b="1" dirty="0">
                <a:solidFill>
                  <a:srgbClr val="FFFF00"/>
                </a:solidFill>
              </a:rPr>
              <a:t>Basic Concepts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management is a specialty within the real estate profession.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1989256" y="2352856"/>
            <a:ext cx="9584793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Most states require property managers to hold an active real estate license.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F15E4-E7F9-3FA5-0745-05C4E8E0C45B}"/>
              </a:ext>
            </a:extLst>
          </p:cNvPr>
          <p:cNvSpPr txBox="1"/>
          <p:nvPr/>
        </p:nvSpPr>
        <p:spPr>
          <a:xfrm>
            <a:off x="1989256" y="2976756"/>
            <a:ext cx="9584793" cy="313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managers generally fall into one of three categories: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</a:t>
            </a:r>
            <a:r>
              <a:rPr lang="en-US" dirty="0"/>
              <a:t>Individual Property Manager – manages properties for one or more owners.</a:t>
            </a:r>
            <a:br>
              <a:rPr lang="en-US" dirty="0"/>
            </a:b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</a:t>
            </a:r>
            <a:r>
              <a:rPr lang="en-US" dirty="0"/>
              <a:t>Individual Building Manager – manages a single large property.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- Resident manager (residential properties only) – lives on the property and may</a:t>
            </a:r>
            <a:br>
              <a:rPr lang="en-US" dirty="0"/>
            </a:br>
            <a:r>
              <a:rPr lang="en-US" dirty="0"/>
              <a:t>         be employed by a real estate broker to be an on-site manager of the property.</a:t>
            </a:r>
          </a:p>
        </p:txBody>
      </p:sp>
    </p:spTree>
    <p:extLst>
      <p:ext uri="{BB962C8B-B14F-4D97-AF65-F5344CB8AC3E}">
        <p14:creationId xmlns:p14="http://schemas.microsoft.com/office/powerpoint/2010/main" val="22549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Key elements and provisions of lease agreements: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Rent – </a:t>
            </a:r>
            <a:r>
              <a:rPr lang="en-US" sz="2000" dirty="0"/>
              <a:t>defines the lease rent amount.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17E5A-38F5-8A2C-B6D4-E6421AD77C8A}"/>
              </a:ext>
            </a:extLst>
          </p:cNvPr>
          <p:cNvSpPr txBox="1"/>
          <p:nvPr/>
        </p:nvSpPr>
        <p:spPr>
          <a:xfrm>
            <a:off x="2002999" y="3153640"/>
            <a:ext cx="8740328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Security Deposit – </a:t>
            </a:r>
            <a:r>
              <a:rPr lang="en-US" sz="2000" dirty="0"/>
              <a:t>defines the amount of security deposit, where it will be held and how it can be returned.  Cannot be withheld for normal wear and tear.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2AD21-D608-451D-FE63-14D0968891F3}"/>
              </a:ext>
            </a:extLst>
          </p:cNvPr>
          <p:cNvSpPr txBox="1"/>
          <p:nvPr/>
        </p:nvSpPr>
        <p:spPr>
          <a:xfrm>
            <a:off x="2002999" y="4732194"/>
            <a:ext cx="8740328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Lease Term – </a:t>
            </a:r>
            <a:r>
              <a:rPr lang="en-US" sz="2000" dirty="0"/>
              <a:t>the start and end date of the lease.</a:t>
            </a:r>
          </a:p>
        </p:txBody>
      </p:sp>
    </p:spTree>
    <p:extLst>
      <p:ext uri="{BB962C8B-B14F-4D97-AF65-F5344CB8AC3E}">
        <p14:creationId xmlns:p14="http://schemas.microsoft.com/office/powerpoint/2010/main" val="26544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Key elements and provisions of lease agreements: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Repairs and Maintenance – </a:t>
            </a:r>
            <a:r>
              <a:rPr lang="en-US" sz="2000" dirty="0"/>
              <a:t>defines the landlord’s and tenant’s respective responsibilities for property repairs and maintenance.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17E5A-38F5-8A2C-B6D4-E6421AD77C8A}"/>
              </a:ext>
            </a:extLst>
          </p:cNvPr>
          <p:cNvSpPr txBox="1"/>
          <p:nvPr/>
        </p:nvSpPr>
        <p:spPr>
          <a:xfrm>
            <a:off x="2002999" y="3597573"/>
            <a:ext cx="8740328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Subletting and Assignment– </a:t>
            </a:r>
            <a:r>
              <a:rPr lang="en-US" sz="2000" dirty="0"/>
              <a:t>defines whether the tenant can sublet or assign their lease interest to another individual with or without the landlord’s approval.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2AD21-D608-451D-FE63-14D0968891F3}"/>
              </a:ext>
            </a:extLst>
          </p:cNvPr>
          <p:cNvSpPr txBox="1"/>
          <p:nvPr/>
        </p:nvSpPr>
        <p:spPr>
          <a:xfrm>
            <a:off x="2002999" y="5169310"/>
            <a:ext cx="8740328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Rules and Regulations– </a:t>
            </a:r>
            <a:r>
              <a:rPr lang="en-US" sz="2000" dirty="0"/>
              <a:t>the tenant will be obligated to abide by all usage restrictions imposed by the lease’s rules and regulations for the property.</a:t>
            </a:r>
          </a:p>
        </p:txBody>
      </p:sp>
    </p:spTree>
    <p:extLst>
      <p:ext uri="{BB962C8B-B14F-4D97-AF65-F5344CB8AC3E}">
        <p14:creationId xmlns:p14="http://schemas.microsoft.com/office/powerpoint/2010/main" val="12989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Key elements and provisions of lease agreements: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8740328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Improvements and Alterations– </a:t>
            </a:r>
            <a:r>
              <a:rPr lang="en-US" sz="2000" dirty="0"/>
              <a:t>defines what, if any, alterations the tenant is allowed to do.  Also, will define who owns any improvements made to the property by the tenant.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Improvements usually belong to the landlord, even if installed by</a:t>
            </a:r>
            <a:br>
              <a:rPr lang="en-US" sz="2000" dirty="0"/>
            </a:br>
            <a:r>
              <a:rPr lang="en-US" sz="2000" dirty="0"/>
              <a:t>         the tenant.</a:t>
            </a:r>
          </a:p>
        </p:txBody>
      </p:sp>
    </p:spTree>
    <p:extLst>
      <p:ext uri="{BB962C8B-B14F-4D97-AF65-F5344CB8AC3E}">
        <p14:creationId xmlns:p14="http://schemas.microsoft.com/office/powerpoint/2010/main" val="36797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Understanding leases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Key elements and provisions of lease agreements: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02999" y="2472696"/>
            <a:ext cx="9256672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Options– </a:t>
            </a:r>
            <a:r>
              <a:rPr lang="en-US" sz="2000" dirty="0"/>
              <a:t>defines and clarifies if the tenant has any opportunity to choose a course of action at some time in the future under certain terms.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63066-9035-BCEE-AA52-F9FC017D866C}"/>
              </a:ext>
            </a:extLst>
          </p:cNvPr>
          <p:cNvSpPr txBox="1"/>
          <p:nvPr/>
        </p:nvSpPr>
        <p:spPr>
          <a:xfrm>
            <a:off x="2002999" y="3707250"/>
            <a:ext cx="9386660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Damage and  Destruction – </a:t>
            </a:r>
            <a:r>
              <a:rPr lang="en-US" sz="2000" dirty="0"/>
              <a:t>defines the rights and obligations of the parties in the event, if the leased premises are damaged or destroyed.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FC08F-5A74-14CC-25D8-CC099E4B6387}"/>
              </a:ext>
            </a:extLst>
          </p:cNvPr>
          <p:cNvSpPr txBox="1"/>
          <p:nvPr/>
        </p:nvSpPr>
        <p:spPr>
          <a:xfrm>
            <a:off x="2002999" y="4929550"/>
            <a:ext cx="9386660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Signatures – </a:t>
            </a:r>
            <a:r>
              <a:rPr lang="en-US" sz="2000" dirty="0"/>
              <a:t>Indicating acceptance.  </a:t>
            </a:r>
            <a:r>
              <a:rPr lang="en-US" sz="2000" dirty="0">
                <a:solidFill>
                  <a:srgbClr val="FFFF00"/>
                </a:solidFill>
              </a:rPr>
              <a:t>Remember a lease for less than one year does not need to be in writing to be enforceable under the Statute of Frauds.</a:t>
            </a:r>
          </a:p>
        </p:txBody>
      </p:sp>
    </p:spTree>
    <p:extLst>
      <p:ext uri="{BB962C8B-B14F-4D97-AF65-F5344CB8AC3E}">
        <p14:creationId xmlns:p14="http://schemas.microsoft.com/office/powerpoint/2010/main" val="29488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>
                <a:solidFill>
                  <a:srgbClr val="FFFF00"/>
                </a:solidFill>
              </a:rPr>
              <a:t>Landlord (Lessor) Rights and Responsibilities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950439"/>
            <a:ext cx="9256672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Retains a right of entry into the premises in order to perform needed repairs and maintenance on a property.</a:t>
            </a:r>
          </a:p>
        </p:txBody>
      </p:sp>
    </p:spTree>
    <p:extLst>
      <p:ext uri="{BB962C8B-B14F-4D97-AF65-F5344CB8AC3E}">
        <p14:creationId xmlns:p14="http://schemas.microsoft.com/office/powerpoint/2010/main" val="4471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>
                <a:solidFill>
                  <a:schemeClr val="tx1"/>
                </a:solidFill>
              </a:rPr>
              <a:t>Landlord (Lessor) Rights and Responsibilities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C591D-AA54-DFB4-7437-BF450B2626CD}"/>
              </a:ext>
            </a:extLst>
          </p:cNvPr>
          <p:cNvSpPr txBox="1"/>
          <p:nvPr/>
        </p:nvSpPr>
        <p:spPr>
          <a:xfrm>
            <a:off x="1490841" y="2654719"/>
            <a:ext cx="9256672" cy="391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lease and/or the law may specify that a landlord may enter the tenant’s property only under one or more of the following conditions: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dirty="0"/>
              <a:t>- An emergency requires the landlord to enter.</a:t>
            </a:r>
          </a:p>
          <a:p>
            <a:pPr>
              <a:lnSpc>
                <a:spcPct val="150000"/>
              </a:lnSpc>
            </a:pPr>
            <a:r>
              <a:rPr lang="en-US" dirty="0"/>
              <a:t>	- The tenant gives consent to enter.</a:t>
            </a:r>
          </a:p>
          <a:p>
            <a:pPr>
              <a:lnSpc>
                <a:spcPct val="150000"/>
              </a:lnSpc>
            </a:pPr>
            <a:r>
              <a:rPr lang="en-US" dirty="0"/>
              <a:t>	- The landlord enters during normal business hours and only after giving notice</a:t>
            </a:r>
            <a:br>
              <a:rPr lang="en-US" dirty="0"/>
            </a:br>
            <a:r>
              <a:rPr lang="en-US" dirty="0"/>
              <a:t> 	  to either make repairs or to show the property to prospective tenants,</a:t>
            </a:r>
            <a:br>
              <a:rPr lang="en-US" dirty="0"/>
            </a:br>
            <a:r>
              <a:rPr lang="en-US" dirty="0"/>
              <a:t> 	  purchasers or contractors.</a:t>
            </a:r>
          </a:p>
          <a:p>
            <a:pPr>
              <a:lnSpc>
                <a:spcPct val="150000"/>
              </a:lnSpc>
            </a:pPr>
            <a:r>
              <a:rPr lang="en-US" dirty="0"/>
              <a:t>	- The tenant has abandoned or surrendered the property.</a:t>
            </a:r>
          </a:p>
          <a:p>
            <a:pPr>
              <a:lnSpc>
                <a:spcPct val="150000"/>
              </a:lnSpc>
            </a:pPr>
            <a:r>
              <a:rPr lang="en-US" dirty="0"/>
              <a:t>	- The landlord has a court order allowing the entry.</a:t>
            </a:r>
          </a:p>
        </p:txBody>
      </p:sp>
    </p:spTree>
    <p:extLst>
      <p:ext uri="{BB962C8B-B14F-4D97-AF65-F5344CB8AC3E}">
        <p14:creationId xmlns:p14="http://schemas.microsoft.com/office/powerpoint/2010/main" val="36459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>
                <a:solidFill>
                  <a:schemeClr val="tx1"/>
                </a:solidFill>
              </a:rPr>
              <a:t>Landlord (Lessor) Rights and Responsibilities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C591D-AA54-DFB4-7437-BF450B2626CD}"/>
              </a:ext>
            </a:extLst>
          </p:cNvPr>
          <p:cNvSpPr txBox="1"/>
          <p:nvPr/>
        </p:nvSpPr>
        <p:spPr>
          <a:xfrm>
            <a:off x="1490841" y="2654719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Landlord has the right to receive prompt payment of rent.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84DF4-6CBA-75A3-3873-C7B008CF0AEB}"/>
              </a:ext>
            </a:extLst>
          </p:cNvPr>
          <p:cNvSpPr txBox="1"/>
          <p:nvPr/>
        </p:nvSpPr>
        <p:spPr>
          <a:xfrm>
            <a:off x="1490841" y="3365329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Landlord has the right to expect the tenant to adhere to building rules.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92BA4-DAEE-D820-77B6-DB6C29B4D832}"/>
              </a:ext>
            </a:extLst>
          </p:cNvPr>
          <p:cNvSpPr txBox="1"/>
          <p:nvPr/>
        </p:nvSpPr>
        <p:spPr>
          <a:xfrm>
            <a:off x="1490841" y="4022480"/>
            <a:ext cx="9256672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At the end of the term the landlord has the right to retake possession of the premises.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28777-4056-1A39-639F-426DAB33BD73}"/>
              </a:ext>
            </a:extLst>
          </p:cNvPr>
          <p:cNvSpPr txBox="1"/>
          <p:nvPr/>
        </p:nvSpPr>
        <p:spPr>
          <a:xfrm>
            <a:off x="1490841" y="5141295"/>
            <a:ext cx="9256672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 the case of a tenant breach the landlord has the right to pursue eviction to retake possession.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>
                <a:solidFill>
                  <a:schemeClr val="tx1"/>
                </a:solidFill>
              </a:rPr>
              <a:t>Landlord (Lessor) Rights and Responsibilities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Responsibilities: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C591D-AA54-DFB4-7437-BF450B2626CD}"/>
              </a:ext>
            </a:extLst>
          </p:cNvPr>
          <p:cNvSpPr txBox="1"/>
          <p:nvPr/>
        </p:nvSpPr>
        <p:spPr>
          <a:xfrm>
            <a:off x="1490841" y="2654719"/>
            <a:ext cx="9256672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Landlord is expected to deliver a property that is habitable.  The landlord should at the very least: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Keep the heating, cooling, electrical, and plumbing systems in good</a:t>
            </a:r>
            <a:br>
              <a:rPr lang="en-US" sz="2000" dirty="0"/>
            </a:br>
            <a:r>
              <a:rPr lang="en-US" sz="2000" dirty="0"/>
              <a:t> 	   working condition.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 Keep floors, stairways and railing safe and in good repair.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 Provide pest control as needed.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 Repair roof leaks and broken windows promptly.</a:t>
            </a:r>
          </a:p>
        </p:txBody>
      </p:sp>
    </p:spTree>
    <p:extLst>
      <p:ext uri="{BB962C8B-B14F-4D97-AF65-F5344CB8AC3E}">
        <p14:creationId xmlns:p14="http://schemas.microsoft.com/office/powerpoint/2010/main" val="12496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>
                <a:solidFill>
                  <a:srgbClr val="FFFF00"/>
                </a:solidFill>
              </a:rPr>
              <a:t>Tenant (Lessee) Rights and Responsibilities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Rights: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739196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Tenant has the right to quiet enjoyment.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8D56A-CC49-8487-A320-46D5E09F759E}"/>
              </a:ext>
            </a:extLst>
          </p:cNvPr>
          <p:cNvSpPr txBox="1"/>
          <p:nvPr/>
        </p:nvSpPr>
        <p:spPr>
          <a:xfrm>
            <a:off x="1490841" y="3416136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Tenant has the right to a habitable residence/building.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A181C-78F6-9A9F-33FD-CB8440D971C0}"/>
              </a:ext>
            </a:extLst>
          </p:cNvPr>
          <p:cNvSpPr txBox="1"/>
          <p:nvPr/>
        </p:nvSpPr>
        <p:spPr>
          <a:xfrm>
            <a:off x="1490841" y="4104202"/>
            <a:ext cx="9256672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Tenant may have other rights if landlord doesn’t perform under the terms of the lease such as: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moving out without liability for back rent or the unexpired portion of</a:t>
            </a:r>
            <a:br>
              <a:rPr lang="en-US" sz="2000" dirty="0"/>
            </a:br>
            <a:r>
              <a:rPr lang="en-US" sz="2000" dirty="0"/>
              <a:t> 	  the lease (</a:t>
            </a:r>
            <a:r>
              <a:rPr lang="en-US" sz="2000" dirty="0">
                <a:solidFill>
                  <a:srgbClr val="FFFF00"/>
                </a:solidFill>
              </a:rPr>
              <a:t>constructive eviction</a:t>
            </a:r>
            <a:r>
              <a:rPr lang="en-US" sz="20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referring the problem to mediation, arbitration or small claims court.</a:t>
            </a:r>
          </a:p>
        </p:txBody>
      </p:sp>
    </p:spTree>
    <p:extLst>
      <p:ext uri="{BB962C8B-B14F-4D97-AF65-F5344CB8AC3E}">
        <p14:creationId xmlns:p14="http://schemas.microsoft.com/office/powerpoint/2010/main" val="31144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br>
              <a:rPr lang="en-US" b="1" dirty="0"/>
            </a:br>
            <a:r>
              <a:rPr lang="en-US" b="1" dirty="0"/>
              <a:t>								</a:t>
            </a:r>
            <a:r>
              <a:rPr lang="en-US" sz="2200" b="1" dirty="0">
                <a:solidFill>
                  <a:schemeClr val="tx1"/>
                </a:solidFill>
              </a:rPr>
              <a:t>Tenant (Lessee) Rights and Responsibilities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101319" y="1654192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Responsibilities: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C591D-AA54-DFB4-7437-BF450B2626CD}"/>
              </a:ext>
            </a:extLst>
          </p:cNvPr>
          <p:cNvSpPr txBox="1"/>
          <p:nvPr/>
        </p:nvSpPr>
        <p:spPr>
          <a:xfrm>
            <a:off x="1490841" y="2088510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Pay rent on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FF643-F3B9-A248-7842-9B1A7778310C}"/>
              </a:ext>
            </a:extLst>
          </p:cNvPr>
          <p:cNvSpPr txBox="1"/>
          <p:nvPr/>
        </p:nvSpPr>
        <p:spPr>
          <a:xfrm>
            <a:off x="1490841" y="2484534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Follow the rules and regulations set by the landlord.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17886-E0A8-4443-DD32-E136029DBA7B}"/>
              </a:ext>
            </a:extLst>
          </p:cNvPr>
          <p:cNvSpPr txBox="1"/>
          <p:nvPr/>
        </p:nvSpPr>
        <p:spPr>
          <a:xfrm>
            <a:off x="1490841" y="2902391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Give a 30-day notice when terminating a month-to-month lease.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3A783-F87E-B51E-64DB-ED2EF5A4197E}"/>
              </a:ext>
            </a:extLst>
          </p:cNvPr>
          <p:cNvSpPr txBox="1"/>
          <p:nvPr/>
        </p:nvSpPr>
        <p:spPr>
          <a:xfrm>
            <a:off x="1490841" y="3323084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Return all door and mailbox keys when leaving the property.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CA311-E2AE-6B94-180B-9E517ABA3CFD}"/>
              </a:ext>
            </a:extLst>
          </p:cNvPr>
          <p:cNvSpPr txBox="1"/>
          <p:nvPr/>
        </p:nvSpPr>
        <p:spPr>
          <a:xfrm>
            <a:off x="1490841" y="3754950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Leave the unit in as clean a condition as it was at the start of the lease.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13F65-0658-3FAB-CA60-DD6545D5FDF9}"/>
              </a:ext>
            </a:extLst>
          </p:cNvPr>
          <p:cNvSpPr txBox="1"/>
          <p:nvPr/>
        </p:nvSpPr>
        <p:spPr>
          <a:xfrm>
            <a:off x="1490841" y="4176373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Keep the unit clean and sanitary.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FC891-4B70-2ED5-BAAF-4B9A57EE7553}"/>
              </a:ext>
            </a:extLst>
          </p:cNvPr>
          <p:cNvSpPr txBox="1"/>
          <p:nvPr/>
        </p:nvSpPr>
        <p:spPr>
          <a:xfrm>
            <a:off x="1490841" y="4582022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Dispose of all trash and other waste in a sanitary manner.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112B8-7703-CE31-9B7A-1A0A97C51978}"/>
              </a:ext>
            </a:extLst>
          </p:cNvPr>
          <p:cNvSpPr txBox="1"/>
          <p:nvPr/>
        </p:nvSpPr>
        <p:spPr>
          <a:xfrm>
            <a:off x="1490841" y="4987670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Use and operate all fixtures correctly and safely.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DCB17-91E1-2F50-0ADF-C8DFBB5037F2}"/>
              </a:ext>
            </a:extLst>
          </p:cNvPr>
          <p:cNvSpPr txBox="1"/>
          <p:nvPr/>
        </p:nvSpPr>
        <p:spPr>
          <a:xfrm>
            <a:off x="1490841" y="5392681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Refrain from damaging or destroying property.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0DA2B-23E4-C4DF-F17D-C7AAE51B8E59}"/>
              </a:ext>
            </a:extLst>
          </p:cNvPr>
          <p:cNvSpPr txBox="1"/>
          <p:nvPr/>
        </p:nvSpPr>
        <p:spPr>
          <a:xfrm>
            <a:off x="1490841" y="5766195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Prevent others from destroying the property.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960E25-4EA2-01AE-2C86-9E64A51A1832}"/>
              </a:ext>
            </a:extLst>
          </p:cNvPr>
          <p:cNvSpPr txBox="1"/>
          <p:nvPr/>
        </p:nvSpPr>
        <p:spPr>
          <a:xfrm>
            <a:off x="1492716" y="6135527"/>
            <a:ext cx="92566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Use the property only for its intended purposes.</a:t>
            </a:r>
          </a:p>
        </p:txBody>
      </p:sp>
    </p:spTree>
    <p:extLst>
      <p:ext uri="{BB962C8B-B14F-4D97-AF65-F5344CB8AC3E}">
        <p14:creationId xmlns:p14="http://schemas.microsoft.com/office/powerpoint/2010/main" val="15067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Leasing and Property Management – </a:t>
            </a:r>
            <a:r>
              <a:rPr lang="en-US" sz="2200" b="1" dirty="0">
                <a:solidFill>
                  <a:schemeClr val="tx1"/>
                </a:solidFill>
              </a:rPr>
              <a:t>Basic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managers have a fiduciary relationship with their principal.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44181" y="2634377"/>
            <a:ext cx="9584793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Charged with producing the greatest possible net return on the owner’s investment while they safeguard the value of the investment for the owner/investor.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F15E4-E7F9-3FA5-0745-05C4E8E0C45B}"/>
              </a:ext>
            </a:extLst>
          </p:cNvPr>
          <p:cNvSpPr txBox="1"/>
          <p:nvPr/>
        </p:nvSpPr>
        <p:spPr>
          <a:xfrm>
            <a:off x="2044182" y="4395542"/>
            <a:ext cx="9584793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managers are usually general agents as they bind lease agreements in the name of their principal  ( a limited agent could not do that.)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rgbClr val="FFFF00"/>
                </a:solidFill>
              </a:rPr>
              <a:t>Leasing and the Law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Americans with Disabilities Act (ADA)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786929"/>
            <a:ext cx="9256672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ADA Title 1 provides that any employer of 15 or more employees must adopt nondiscriminatory employment procedures.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Employers must make reasonable accommodations to enable an individual with a disability to perform essential job functions.</a:t>
            </a:r>
          </a:p>
        </p:txBody>
      </p:sp>
    </p:spTree>
    <p:extLst>
      <p:ext uri="{BB962C8B-B14F-4D97-AF65-F5344CB8AC3E}">
        <p14:creationId xmlns:p14="http://schemas.microsoft.com/office/powerpoint/2010/main" val="33442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Leasing and the Law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Americans with Disabilities Act (ADA)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786929"/>
            <a:ext cx="9256672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managers must be familiar with ADA Title III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Prohibits discrimination in commercial properties and public accommodations.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Requires that people with disabilities have full and equal access to facilities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26868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Leasing and the Law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Americans with Disabilities Act (ADA)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537984"/>
            <a:ext cx="9256672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Owners of existing structures are protected from the expense of extensive remodeling.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The ADA still requires reasonably achievable accommodations to</a:t>
            </a:r>
            <a:br>
              <a:rPr lang="en-US" sz="2000" dirty="0"/>
            </a:br>
            <a:r>
              <a:rPr lang="en-US" sz="2000" dirty="0"/>
              <a:t>         provide access to the facilities or services.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A0539-C891-32D6-8234-81B5C9660809}"/>
              </a:ext>
            </a:extLst>
          </p:cNvPr>
          <p:cNvSpPr txBox="1"/>
          <p:nvPr/>
        </p:nvSpPr>
        <p:spPr>
          <a:xfrm>
            <a:off x="1397084" y="4667380"/>
            <a:ext cx="9256672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New construction and remodeling MUST meet higher standards of accessibility and usability.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It costs less to incorporate accessible features in the design than to</a:t>
            </a:r>
            <a:br>
              <a:rPr lang="en-US" sz="2000" dirty="0"/>
            </a:br>
            <a:r>
              <a:rPr lang="en-US" sz="2000" dirty="0"/>
              <a:t>  	  retrofit.</a:t>
            </a:r>
          </a:p>
        </p:txBody>
      </p:sp>
    </p:spTree>
    <p:extLst>
      <p:ext uri="{BB962C8B-B14F-4D97-AF65-F5344CB8AC3E}">
        <p14:creationId xmlns:p14="http://schemas.microsoft.com/office/powerpoint/2010/main" val="180940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Leasing and the Law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Americans with Disabilities Act (ADA)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537984"/>
            <a:ext cx="9256672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 property manager is responsible for determining whether a building meets ADA accessibility requirements.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A0539-C891-32D6-8234-81B5C9660809}"/>
              </a:ext>
            </a:extLst>
          </p:cNvPr>
          <p:cNvSpPr txBox="1"/>
          <p:nvPr/>
        </p:nvSpPr>
        <p:spPr>
          <a:xfrm>
            <a:off x="1467664" y="3828136"/>
            <a:ext cx="9256672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managers may need to prepare a plan for retrofitting a building that is not in compliance when removal of existing barriers is achievable and can be performed without much difficulty or expense.</a:t>
            </a:r>
          </a:p>
        </p:txBody>
      </p:sp>
    </p:spTree>
    <p:extLst>
      <p:ext uri="{BB962C8B-B14F-4D97-AF65-F5344CB8AC3E}">
        <p14:creationId xmlns:p14="http://schemas.microsoft.com/office/powerpoint/2010/main" val="19747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Leasing and the Law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Americans with Disabilities Act (ADA)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537984"/>
            <a:ext cx="9256672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following are typical examples of readily achievable modifications: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- Ramping or removing an obstacle from an otherwise accessible</a:t>
            </a:r>
            <a:br>
              <a:rPr lang="en-US" sz="2000" dirty="0"/>
            </a:br>
            <a:r>
              <a:rPr lang="en-US" sz="2000" dirty="0"/>
              <a:t> 	  entrance.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Lowering wall-mounted public telephones.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Adding raised letters and Braille markings on elevator buttons.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Installing auditory signals in elevators.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Reversing the direction in which doors open.</a:t>
            </a:r>
          </a:p>
        </p:txBody>
      </p:sp>
    </p:spTree>
    <p:extLst>
      <p:ext uri="{BB962C8B-B14F-4D97-AF65-F5344CB8AC3E}">
        <p14:creationId xmlns:p14="http://schemas.microsoft.com/office/powerpoint/2010/main" val="25797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Leasing and the Law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Equal Credit Opportunity Act (ECOA)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921483"/>
            <a:ext cx="9256672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Prohibits lenders from denying a loan based on a person’s race, color, religion, national origin, sex, marital status, age, or receipt of public assistance.</a:t>
            </a:r>
          </a:p>
        </p:txBody>
      </p:sp>
    </p:spTree>
    <p:extLst>
      <p:ext uri="{BB962C8B-B14F-4D97-AF65-F5344CB8AC3E}">
        <p14:creationId xmlns:p14="http://schemas.microsoft.com/office/powerpoint/2010/main" val="5396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chemeClr val="tx1"/>
                </a:solidFill>
              </a:rPr>
              <a:t>Leasing and the Law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EC8BA-086E-3FE0-C8C0-85BB5769232F}"/>
              </a:ext>
            </a:extLst>
          </p:cNvPr>
          <p:cNvSpPr txBox="1"/>
          <p:nvPr/>
        </p:nvSpPr>
        <p:spPr>
          <a:xfrm>
            <a:off x="1026162" y="1944109"/>
            <a:ext cx="9115360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Equal Credit Opportunity Act (ECOA)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39396-2591-BE2B-CE87-ABD4D4999033}"/>
              </a:ext>
            </a:extLst>
          </p:cNvPr>
          <p:cNvSpPr txBox="1"/>
          <p:nvPr/>
        </p:nvSpPr>
        <p:spPr>
          <a:xfrm>
            <a:off x="1490841" y="2921483"/>
            <a:ext cx="9770058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ECOA also affects property managers.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	- Managers should use the same lease application for every applicant.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If a manager requests a credit report from one applicant, they should</a:t>
            </a:r>
            <a:br>
              <a:rPr lang="en-US" sz="2000" dirty="0"/>
            </a:br>
            <a:r>
              <a:rPr lang="en-US" sz="2000" dirty="0"/>
              <a:t> 	  require a credit report from all applicants.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- The manager should be consistent in evaluating the income and debt of</a:t>
            </a:r>
            <a:br>
              <a:rPr lang="en-US" sz="2000" dirty="0"/>
            </a:br>
            <a:r>
              <a:rPr lang="en-US" sz="2000" dirty="0"/>
              <a:t> 	  applicants, and in determining whether to rent to an applicant.</a:t>
            </a:r>
          </a:p>
        </p:txBody>
      </p:sp>
    </p:spTree>
    <p:extLst>
      <p:ext uri="{BB962C8B-B14F-4D97-AF65-F5344CB8AC3E}">
        <p14:creationId xmlns:p14="http://schemas.microsoft.com/office/powerpoint/2010/main" val="36796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There is a definite termination date with a periodic tenancy.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1592229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There is a definite termination date with a periodic tenancy.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4224112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907333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situations describes constructive eviction?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90" y="213555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A court order expels a tenant because of tenant default.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0" y="2772012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A tenant is forced out of the premises because the landlord</a:t>
            </a:r>
            <a:br>
              <a:rPr lang="en-US" sz="2949" dirty="0">
                <a:solidFill>
                  <a:srgbClr val="FFFFFF"/>
                </a:solidFill>
                <a:latin typeface="Agrandir Bold"/>
              </a:rPr>
            </a:br>
            <a:r>
              <a:rPr lang="en-US" sz="2949" dirty="0">
                <a:solidFill>
                  <a:srgbClr val="FFFFFF"/>
                </a:solidFill>
                <a:latin typeface="Agrandir Bold"/>
              </a:rPr>
              <a:t>    has declared bankruptcy.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0" y="3934254"/>
            <a:ext cx="10324381" cy="10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A tenant vacates the premises and declares the lease canceled</a:t>
            </a:r>
            <a:br>
              <a:rPr lang="en-US" sz="2949" dirty="0">
                <a:latin typeface="Agrandir Bold"/>
              </a:rPr>
            </a:br>
            <a:r>
              <a:rPr lang="en-US" sz="2949" dirty="0">
                <a:latin typeface="Agrandir Bold"/>
              </a:rPr>
              <a:t>    because the landlord has made the premises uninhabitable.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0" y="5096496"/>
            <a:ext cx="10444302" cy="10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 tenant changes the locks overnight and does not allow the</a:t>
            </a:r>
            <a:br>
              <a:rPr lang="en-US" sz="2949" dirty="0">
                <a:latin typeface="Agrandir Bold"/>
              </a:rPr>
            </a:br>
            <a:r>
              <a:rPr lang="en-US" sz="2949" dirty="0">
                <a:latin typeface="Agrandir Bold"/>
              </a:rPr>
              <a:t>    landlord access to the premises.</a:t>
            </a:r>
          </a:p>
        </p:txBody>
      </p:sp>
    </p:spTree>
    <p:extLst>
      <p:ext uri="{BB962C8B-B14F-4D97-AF65-F5344CB8AC3E}">
        <p14:creationId xmlns:p14="http://schemas.microsoft.com/office/powerpoint/2010/main" val="5488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Leasing and Property Management – </a:t>
            </a:r>
            <a:r>
              <a:rPr lang="en-US" sz="2200" b="1" dirty="0">
                <a:solidFill>
                  <a:schemeClr val="tx1"/>
                </a:solidFill>
              </a:rPr>
              <a:t>Basic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018367" y="1761287"/>
            <a:ext cx="4647327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management services fall into three primary categories: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1502461" y="2960459"/>
            <a:ext cx="9584793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Financial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F15E4-E7F9-3FA5-0745-05C4E8E0C45B}"/>
              </a:ext>
            </a:extLst>
          </p:cNvPr>
          <p:cNvSpPr txBox="1"/>
          <p:nvPr/>
        </p:nvSpPr>
        <p:spPr>
          <a:xfrm>
            <a:off x="1502461" y="3613979"/>
            <a:ext cx="9584793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Physical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4EB45-BBC2-857A-2C70-A670AE0C2C02}"/>
              </a:ext>
            </a:extLst>
          </p:cNvPr>
          <p:cNvSpPr txBox="1"/>
          <p:nvPr/>
        </p:nvSpPr>
        <p:spPr>
          <a:xfrm>
            <a:off x="1502461" y="4271016"/>
            <a:ext cx="2438172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Administrative</a:t>
            </a:r>
          </a:p>
        </p:txBody>
      </p:sp>
      <p:pic>
        <p:nvPicPr>
          <p:cNvPr id="5" name="Picture 4" descr="A bunch of keys with labels&#10;&#10;Description automatically generated">
            <a:extLst>
              <a:ext uri="{FF2B5EF4-FFF2-40B4-BE49-F238E27FC236}">
                <a16:creationId xmlns:a16="http://schemas.microsoft.com/office/drawing/2014/main" id="{17B4BCE3-F7DA-F40F-58B8-253E63DC3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93" y="1728956"/>
            <a:ext cx="4190011" cy="41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3EC6D-E185-70B6-09EA-B47732FB5D1A}"/>
              </a:ext>
            </a:extLst>
          </p:cNvPr>
          <p:cNvSpPr txBox="1"/>
          <p:nvPr/>
        </p:nvSpPr>
        <p:spPr>
          <a:xfrm>
            <a:off x="1502460" y="4928053"/>
            <a:ext cx="5866527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Specific function, duties and responsibilities are determined by the </a:t>
            </a:r>
            <a:r>
              <a:rPr lang="en-US" sz="2000" dirty="0">
                <a:solidFill>
                  <a:srgbClr val="FFFF00"/>
                </a:solidFill>
              </a:rPr>
              <a:t>management agreement.</a:t>
            </a:r>
          </a:p>
        </p:txBody>
      </p:sp>
    </p:spTree>
    <p:extLst>
      <p:ext uri="{BB962C8B-B14F-4D97-AF65-F5344CB8AC3E}">
        <p14:creationId xmlns:p14="http://schemas.microsoft.com/office/powerpoint/2010/main" val="18179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907333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situations describes constructive eviction?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90" y="213555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A court order expels a tenant because of tenant default.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0" y="2772012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A tenant is forced out of the premises because the landlord</a:t>
            </a:r>
            <a:br>
              <a:rPr lang="en-US" sz="2949" dirty="0">
                <a:solidFill>
                  <a:srgbClr val="7A7A7A"/>
                </a:solidFill>
                <a:latin typeface="Agrandir Bold"/>
              </a:rPr>
            </a:br>
            <a:r>
              <a:rPr lang="en-US" sz="2949" dirty="0">
                <a:solidFill>
                  <a:srgbClr val="7A7A7A"/>
                </a:solidFill>
                <a:latin typeface="Agrandir Bold"/>
              </a:rPr>
              <a:t>    has declared bankruptcy.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0" y="3934254"/>
            <a:ext cx="10324381" cy="10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A tenant vacates the premises and declares the lease canceled</a:t>
            </a:r>
            <a:br>
              <a:rPr lang="en-US" sz="2949" dirty="0">
                <a:solidFill>
                  <a:srgbClr val="FFFF00"/>
                </a:solidFill>
                <a:latin typeface="Agrandir Bold"/>
              </a:rPr>
            </a:br>
            <a:r>
              <a:rPr lang="en-US" sz="2949" dirty="0">
                <a:solidFill>
                  <a:srgbClr val="FFFF00"/>
                </a:solidFill>
                <a:latin typeface="Agrandir Bold"/>
              </a:rPr>
              <a:t>    because the landlord has made the premises uninhabitable.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0" y="5096496"/>
            <a:ext cx="10444302" cy="10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4) A tenant changes the locks overnight and does not allow the</a:t>
            </a:r>
            <a:br>
              <a:rPr lang="en-US" sz="2949" dirty="0">
                <a:solidFill>
                  <a:srgbClr val="7A7A7A"/>
                </a:solidFill>
                <a:latin typeface="Agrandir Bold"/>
              </a:rPr>
            </a:br>
            <a:r>
              <a:rPr lang="en-US" sz="2949" dirty="0">
                <a:solidFill>
                  <a:srgbClr val="7A7A7A"/>
                </a:solidFill>
                <a:latin typeface="Agrandir Bold"/>
              </a:rPr>
              <a:t>    landlord access to the premises.</a:t>
            </a:r>
          </a:p>
        </p:txBody>
      </p:sp>
    </p:spTree>
    <p:extLst>
      <p:ext uri="{BB962C8B-B14F-4D97-AF65-F5344CB8AC3E}">
        <p14:creationId xmlns:p14="http://schemas.microsoft.com/office/powerpoint/2010/main" val="1815237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01565" y="1102502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Which of the following happens when a leased property is sold?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8838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The buyer acquires title to subject to the lease.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9" y="368433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The lease is cancelled.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449845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The lease expires within days unless renewed.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1257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 new lease is automatically executed.</a:t>
            </a:r>
          </a:p>
        </p:txBody>
      </p:sp>
    </p:spTree>
    <p:extLst>
      <p:ext uri="{BB962C8B-B14F-4D97-AF65-F5344CB8AC3E}">
        <p14:creationId xmlns:p14="http://schemas.microsoft.com/office/powerpoint/2010/main" val="32919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01565" y="1102502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Which of the following happens when a leased property is sold?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9" y="28838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The buyer acquires title to subject to the lease.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9" y="368433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The lease is cancelled.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449845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3) The lease expires within days unless renewed.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1257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4) A new lease is automatically executed.</a:t>
            </a:r>
          </a:p>
        </p:txBody>
      </p:sp>
    </p:spTree>
    <p:extLst>
      <p:ext uri="{BB962C8B-B14F-4D97-AF65-F5344CB8AC3E}">
        <p14:creationId xmlns:p14="http://schemas.microsoft.com/office/powerpoint/2010/main" val="3809373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68685" y="1290518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In accordance with the Statute of Frauds,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397109" y="2411094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Leases in excess of one year must be recorded to be</a:t>
            </a:r>
            <a:br>
              <a:rPr lang="en-US" sz="2949" dirty="0">
                <a:latin typeface="Agrandir Bold"/>
              </a:rPr>
            </a:br>
            <a:r>
              <a:rPr lang="en-US" sz="2949" dirty="0">
                <a:latin typeface="Agrandir Bold"/>
              </a:rPr>
              <a:t>     enforceable.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397109" y="357288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2) Oral leases are not enforceable.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397109" y="438948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A five-year lease must be in writing to be enforceable.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397109" y="520608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An unwritten lease is fraudulent.</a:t>
            </a:r>
          </a:p>
        </p:txBody>
      </p:sp>
    </p:spTree>
    <p:extLst>
      <p:ext uri="{BB962C8B-B14F-4D97-AF65-F5344CB8AC3E}">
        <p14:creationId xmlns:p14="http://schemas.microsoft.com/office/powerpoint/2010/main" val="17504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68685" y="1290518"/>
            <a:ext cx="11237259" cy="585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In accordance with the Statute of Frauds,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397109" y="2411094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Leases in excess of one year must be recorded to be</a:t>
            </a:r>
            <a:br>
              <a:rPr lang="en-US" sz="2949" dirty="0">
                <a:solidFill>
                  <a:srgbClr val="7A7A7A"/>
                </a:solidFill>
                <a:latin typeface="Agrandir Bold"/>
              </a:rPr>
            </a:br>
            <a:r>
              <a:rPr lang="en-US" sz="2949" dirty="0">
                <a:solidFill>
                  <a:srgbClr val="7A7A7A"/>
                </a:solidFill>
                <a:latin typeface="Agrandir Bold"/>
              </a:rPr>
              <a:t>     enforceable.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397109" y="357288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Oral leases are not enforceable.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397109" y="438948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A five-year lease must be in writing to be enforceable.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397109" y="520608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4) An unwritten lease is fraudulent.</a:t>
            </a:r>
          </a:p>
        </p:txBody>
      </p:sp>
    </p:spTree>
    <p:extLst>
      <p:ext uri="{BB962C8B-B14F-4D97-AF65-F5344CB8AC3E}">
        <p14:creationId xmlns:p14="http://schemas.microsoft.com/office/powerpoint/2010/main" val="2538372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722679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is NOT true of periodic tenancies?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They have no definite termination date.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They continue for successive periods.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They require notice of termination.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They cannot exceed one year.</a:t>
            </a:r>
          </a:p>
        </p:txBody>
      </p:sp>
    </p:spTree>
    <p:extLst>
      <p:ext uri="{BB962C8B-B14F-4D97-AF65-F5344CB8AC3E}">
        <p14:creationId xmlns:p14="http://schemas.microsoft.com/office/powerpoint/2010/main" val="41971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722679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is NOT true of periodic tenancies?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901" y="288787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They have no definite termination date.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902" y="368975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They continue for successive periods.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903" y="445584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3) They require notice of termination.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3" y="519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4) They cannot exceed one year.</a:t>
            </a:r>
          </a:p>
        </p:txBody>
      </p:sp>
    </p:spTree>
    <p:extLst>
      <p:ext uri="{BB962C8B-B14F-4D97-AF65-F5344CB8AC3E}">
        <p14:creationId xmlns:p14="http://schemas.microsoft.com/office/powerpoint/2010/main" val="3122703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109228"/>
            <a:ext cx="10820400" cy="58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assignment of a leasehold interest transfers the interest of the: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91" y="270644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1) Tenant.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1" y="332869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2) Landlord.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0" y="399353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3) Lessor.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0" y="4658386"/>
            <a:ext cx="9980409" cy="48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latin typeface="Agrandir Bold"/>
              </a:rPr>
              <a:t>4) Assignee.</a:t>
            </a:r>
          </a:p>
        </p:txBody>
      </p:sp>
    </p:spTree>
    <p:extLst>
      <p:ext uri="{BB962C8B-B14F-4D97-AF65-F5344CB8AC3E}">
        <p14:creationId xmlns:p14="http://schemas.microsoft.com/office/powerpoint/2010/main" val="16508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109228"/>
            <a:ext cx="10820400" cy="58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assignment of a leasehold interest transfers the interest of the: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91" y="2706441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FFFF00"/>
                </a:solidFill>
                <a:latin typeface="Agrandir Bold"/>
              </a:rPr>
              <a:t>1) Tenant.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91" y="332869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Landlord.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90" y="399353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7A7A7A"/>
                </a:solidFill>
                <a:latin typeface="Agrandir Bold"/>
              </a:rPr>
              <a:t>3) Lessor.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90" y="4658386"/>
            <a:ext cx="9980409" cy="48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800" dirty="0">
                <a:solidFill>
                  <a:srgbClr val="7A7A7A"/>
                </a:solidFill>
                <a:latin typeface="Agrandir Bold"/>
              </a:rPr>
              <a:t>4) Assignee.</a:t>
            </a:r>
          </a:p>
        </p:txBody>
      </p:sp>
    </p:spTree>
    <p:extLst>
      <p:ext uri="{BB962C8B-B14F-4D97-AF65-F5344CB8AC3E}">
        <p14:creationId xmlns:p14="http://schemas.microsoft.com/office/powerpoint/2010/main" val="1341150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775706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parties have a one-year written lease.  The expiration date of the lease is May 1.  How much notice must the man give the woman to recover possession when the lease expires?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7" y="292829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30 days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8" y="37568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60 days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4585454"/>
            <a:ext cx="10339370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One week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4252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No notice required</a:t>
            </a:r>
          </a:p>
        </p:txBody>
      </p:sp>
    </p:spTree>
    <p:extLst>
      <p:ext uri="{BB962C8B-B14F-4D97-AF65-F5344CB8AC3E}">
        <p14:creationId xmlns:p14="http://schemas.microsoft.com/office/powerpoint/2010/main" val="38396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Leasing and Property Management – </a:t>
            </a:r>
            <a:r>
              <a:rPr lang="en-US" sz="2200" b="1" dirty="0">
                <a:solidFill>
                  <a:schemeClr val="tx1"/>
                </a:solidFill>
              </a:rPr>
              <a:t>Basic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87826-5E2B-F75C-D292-C76B914C5ECB}"/>
              </a:ext>
            </a:extLst>
          </p:cNvPr>
          <p:cNvSpPr txBox="1"/>
          <p:nvPr/>
        </p:nvSpPr>
        <p:spPr>
          <a:xfrm>
            <a:off x="1538320" y="1728956"/>
            <a:ext cx="9992498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Property management agreements will usually include the following items: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9B554-7C7F-0E40-6E11-8C632C47CBD7}"/>
              </a:ext>
            </a:extLst>
          </p:cNvPr>
          <p:cNvSpPr txBox="1"/>
          <p:nvPr/>
        </p:nvSpPr>
        <p:spPr>
          <a:xfrm>
            <a:off x="2044181" y="2634377"/>
            <a:ext cx="9584793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Reporting</a:t>
            </a:r>
            <a:r>
              <a:rPr lang="en-US" sz="2000" dirty="0"/>
              <a:t> – Financial reporting to the principal is a fundamental responsibility of the property manager.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F15E4-E7F9-3FA5-0745-05C4E8E0C45B}"/>
              </a:ext>
            </a:extLst>
          </p:cNvPr>
          <p:cNvSpPr txBox="1"/>
          <p:nvPr/>
        </p:nvSpPr>
        <p:spPr>
          <a:xfrm>
            <a:off x="2608956" y="3851081"/>
            <a:ext cx="7702205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Reports may be required monthly, quarterly, and annually.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FDAE1-01BE-4338-2953-1491D1B7F152}"/>
              </a:ext>
            </a:extLst>
          </p:cNvPr>
          <p:cNvSpPr txBox="1"/>
          <p:nvPr/>
        </p:nvSpPr>
        <p:spPr>
          <a:xfrm>
            <a:off x="2608956" y="4606122"/>
            <a:ext cx="8455241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Annual operating budget, monthly cash flow reports, expenses, net operating income, net cash flow, profit and loss statements are a sample of some of the reports that may be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775706"/>
            <a:ext cx="10820400" cy="189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The parties have a one-year written lease.  The expiration date of the lease is May 1.  How much notice must the man give the woman to recover possession when the lease expires?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7" y="292829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30 days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8" y="375687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60 days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9" y="4585454"/>
            <a:ext cx="10339370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3) One week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900" y="534252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4) No notice required</a:t>
            </a:r>
          </a:p>
        </p:txBody>
      </p:sp>
    </p:spTree>
    <p:extLst>
      <p:ext uri="{BB962C8B-B14F-4D97-AF65-F5344CB8AC3E}">
        <p14:creationId xmlns:p14="http://schemas.microsoft.com/office/powerpoint/2010/main" val="1407351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893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estate at sufferance is when the lessee has not vacated the property per the lease agreement and continues to have possession of the property beyond the termination/expiration date.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>
                <a:solidFill>
                  <a:srgbClr val="FFFFFF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2884053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FE834C2-53FE-B926-DB92-A0754493B88E}"/>
              </a:ext>
            </a:extLst>
          </p:cNvPr>
          <p:cNvSpPr txBox="1"/>
          <p:nvPr/>
        </p:nvSpPr>
        <p:spPr>
          <a:xfrm>
            <a:off x="685799" y="1205241"/>
            <a:ext cx="11154905" cy="1893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800" dirty="0">
                <a:solidFill>
                  <a:srgbClr val="FFFFFF"/>
                </a:solidFill>
                <a:latin typeface="Agrandir Bold"/>
              </a:rPr>
              <a:t>An estate at sufferance is when the lessee has not vacated the property per the lease agreement and continues to have possession of the property beyond the termination/expiration date.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58AE377-4849-87B1-B8DA-C036B6D50D89}"/>
              </a:ext>
            </a:extLst>
          </p:cNvPr>
          <p:cNvSpPr txBox="1"/>
          <p:nvPr/>
        </p:nvSpPr>
        <p:spPr>
          <a:xfrm>
            <a:off x="1494794" y="3512334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True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15E5983-FD77-CFA9-5631-E0889680E2FB}"/>
              </a:ext>
            </a:extLst>
          </p:cNvPr>
          <p:cNvSpPr txBox="1"/>
          <p:nvPr/>
        </p:nvSpPr>
        <p:spPr>
          <a:xfrm>
            <a:off x="1494794" y="467252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False</a:t>
            </a:r>
          </a:p>
        </p:txBody>
      </p:sp>
    </p:spTree>
    <p:extLst>
      <p:ext uri="{BB962C8B-B14F-4D97-AF65-F5344CB8AC3E}">
        <p14:creationId xmlns:p14="http://schemas.microsoft.com/office/powerpoint/2010/main" val="40489624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1150600" cy="591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man signed a lease for six months.  This is an example of a(n)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88" y="242378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Estate for years.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88" y="327374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Periodic estate.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88" y="412371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Tenancy at will.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88" y="497367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Tenancy at sufferance.</a:t>
            </a:r>
          </a:p>
        </p:txBody>
      </p:sp>
    </p:spTree>
    <p:extLst>
      <p:ext uri="{BB962C8B-B14F-4D97-AF65-F5344CB8AC3E}">
        <p14:creationId xmlns:p14="http://schemas.microsoft.com/office/powerpoint/2010/main" val="18993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1062458"/>
            <a:ext cx="11150600" cy="591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A man signed a lease for six months.  This is an example of a(n)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88" y="2423780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1) Estate for years.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88" y="327374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Periodic estate.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88" y="4123712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3) Tenancy at will.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88" y="497367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4) Tenancy at sufferance.</a:t>
            </a:r>
          </a:p>
        </p:txBody>
      </p:sp>
    </p:spTree>
    <p:extLst>
      <p:ext uri="{BB962C8B-B14F-4D97-AF65-F5344CB8AC3E}">
        <p14:creationId xmlns:p14="http://schemas.microsoft.com/office/powerpoint/2010/main" val="1992613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77240" y="1095106"/>
            <a:ext cx="10959860" cy="1245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If a property’s vacancy rate is significantly lower than market rates, it may be a sign that the manager needs to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6" y="293482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Lower rental rates.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366083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Raise rental rates.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6" y="440041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Find better tenants.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6" y="513999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Improve management quality.</a:t>
            </a:r>
          </a:p>
        </p:txBody>
      </p:sp>
    </p:spTree>
    <p:extLst>
      <p:ext uri="{BB962C8B-B14F-4D97-AF65-F5344CB8AC3E}">
        <p14:creationId xmlns:p14="http://schemas.microsoft.com/office/powerpoint/2010/main" val="16575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777240" y="1095106"/>
            <a:ext cx="10959860" cy="1245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If a property’s vacancy rate is significantly lower than market rates, it may be a sign that the manager needs to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6" y="2934826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Lower rental rates.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6" y="366083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Raise rental rates.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6" y="4400417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3) Find better tenants.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6" y="5139999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4) Improve management quality.</a:t>
            </a:r>
          </a:p>
        </p:txBody>
      </p:sp>
    </p:spTree>
    <p:extLst>
      <p:ext uri="{BB962C8B-B14F-4D97-AF65-F5344CB8AC3E}">
        <p14:creationId xmlns:p14="http://schemas.microsoft.com/office/powerpoint/2010/main" val="84981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938041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What kind of agency is commonly created by a management agreement?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5" y="260484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Universal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4" y="335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Specific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3" y="410623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General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3" y="4853995"/>
            <a:ext cx="10308841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Vicarious</a:t>
            </a:r>
          </a:p>
        </p:txBody>
      </p:sp>
    </p:spTree>
    <p:extLst>
      <p:ext uri="{BB962C8B-B14F-4D97-AF65-F5344CB8AC3E}">
        <p14:creationId xmlns:p14="http://schemas.microsoft.com/office/powerpoint/2010/main" val="24432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938041"/>
            <a:ext cx="10820400" cy="124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What kind of agency is commonly created by a management agreement?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442895" y="2604848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Universal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442894" y="335847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2) Specific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442893" y="4106235"/>
            <a:ext cx="9980409" cy="4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3) General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442893" y="4853995"/>
            <a:ext cx="10308841" cy="49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4) Vicarious</a:t>
            </a:r>
          </a:p>
        </p:txBody>
      </p:sp>
    </p:spTree>
    <p:extLst>
      <p:ext uri="{BB962C8B-B14F-4D97-AF65-F5344CB8AC3E}">
        <p14:creationId xmlns:p14="http://schemas.microsoft.com/office/powerpoint/2010/main" val="3875755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881829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describes a gross lease?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88" y="1718891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1) The tenant pays a base rent plus some or all of the operating</a:t>
            </a:r>
            <a:br>
              <a:rPr lang="en-US" sz="2949" dirty="0">
                <a:latin typeface="Agrandir Bold"/>
              </a:rPr>
            </a:br>
            <a:r>
              <a:rPr lang="en-US" sz="2949" dirty="0">
                <a:latin typeface="Agrandir Bold"/>
              </a:rPr>
              <a:t>     expenses.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88" y="2899025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FF"/>
                </a:solidFill>
                <a:latin typeface="Agrandir Bold"/>
              </a:rPr>
              <a:t>2) The tenant pays a fixed rent, and the landlord pays all</a:t>
            </a:r>
            <a:br>
              <a:rPr lang="en-US" sz="2949" dirty="0">
                <a:solidFill>
                  <a:srgbClr val="FFFFFF"/>
                </a:solidFill>
                <a:latin typeface="Agrandir Bold"/>
              </a:rPr>
            </a:br>
            <a:r>
              <a:rPr lang="en-US" sz="2949" dirty="0">
                <a:solidFill>
                  <a:srgbClr val="FFFFFF"/>
                </a:solidFill>
                <a:latin typeface="Agrandir Bold"/>
              </a:rPr>
              <a:t>     operating expenses.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88" y="4119151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3) The tenant pays a base rent plus an amount based on income</a:t>
            </a:r>
            <a:br>
              <a:rPr lang="en-US" sz="2949" dirty="0">
                <a:latin typeface="Agrandir Bold"/>
              </a:rPr>
            </a:br>
            <a:r>
              <a:rPr lang="en-US" sz="2949" dirty="0">
                <a:latin typeface="Agrandir Bold"/>
              </a:rPr>
              <a:t>     generated in the leased space.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88" y="5339277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latin typeface="Agrandir Bold"/>
              </a:rPr>
              <a:t>4) The tenant pays a rent that increases at specified times over</a:t>
            </a:r>
            <a:br>
              <a:rPr lang="en-US" sz="2949" dirty="0">
                <a:latin typeface="Agrandir Bold"/>
              </a:rPr>
            </a:br>
            <a:r>
              <a:rPr lang="en-US" sz="2949" dirty="0">
                <a:latin typeface="Agrandir Bold"/>
              </a:rPr>
              <a:t>     the lease term.</a:t>
            </a:r>
          </a:p>
        </p:txBody>
      </p:sp>
    </p:spTree>
    <p:extLst>
      <p:ext uri="{BB962C8B-B14F-4D97-AF65-F5344CB8AC3E}">
        <p14:creationId xmlns:p14="http://schemas.microsoft.com/office/powerpoint/2010/main" val="16376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Leasing and Property Management – </a:t>
            </a:r>
            <a:r>
              <a:rPr lang="en-US" sz="2200" b="1" dirty="0">
                <a:solidFill>
                  <a:schemeClr val="tx1"/>
                </a:solidFill>
              </a:rPr>
              <a:t>Basic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F15E4-E7F9-3FA5-0745-05C4E8E0C45B}"/>
              </a:ext>
            </a:extLst>
          </p:cNvPr>
          <p:cNvSpPr txBox="1"/>
          <p:nvPr/>
        </p:nvSpPr>
        <p:spPr>
          <a:xfrm>
            <a:off x="2124862" y="2645824"/>
            <a:ext cx="9457538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budget determines rental rates, amounts available for capital expenditures, funds needed for reserves, salaries and wages, etc.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FDAE1-01BE-4338-2953-1491D1B7F152}"/>
              </a:ext>
            </a:extLst>
          </p:cNvPr>
          <p:cNvSpPr txBox="1"/>
          <p:nvPr/>
        </p:nvSpPr>
        <p:spPr>
          <a:xfrm>
            <a:off x="2124862" y="3836678"/>
            <a:ext cx="8455241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Budgets should indicate expected returns based on the previous year’s performance.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E782A-DC42-A1C4-CE15-FB88EA12D432}"/>
              </a:ext>
            </a:extLst>
          </p:cNvPr>
          <p:cNvSpPr txBox="1"/>
          <p:nvPr/>
        </p:nvSpPr>
        <p:spPr>
          <a:xfrm>
            <a:off x="2170560" y="5027532"/>
            <a:ext cx="8363844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Operating statements itemizing income and expenses should be presented to the owner on a regular basis so that the owner can evaluate the manager’s performance against the budget.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B7604-063B-3EDC-BCF9-4E384D82994E}"/>
              </a:ext>
            </a:extLst>
          </p:cNvPr>
          <p:cNvSpPr txBox="1"/>
          <p:nvPr/>
        </p:nvSpPr>
        <p:spPr>
          <a:xfrm>
            <a:off x="1162720" y="1688703"/>
            <a:ext cx="9584793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Budgeting</a:t>
            </a:r>
            <a:r>
              <a:rPr lang="en-US" sz="2000" dirty="0"/>
              <a:t>  – An operating budget based on expected expenses and revenues is a necessity for management.</a:t>
            </a:r>
          </a:p>
        </p:txBody>
      </p:sp>
    </p:spTree>
    <p:extLst>
      <p:ext uri="{BB962C8B-B14F-4D97-AF65-F5344CB8AC3E}">
        <p14:creationId xmlns:p14="http://schemas.microsoft.com/office/powerpoint/2010/main" val="21611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E9CD66D0-C042-7909-4CF0-68F522896BF8}"/>
              </a:ext>
            </a:extLst>
          </p:cNvPr>
          <p:cNvSpPr txBox="1"/>
          <p:nvPr/>
        </p:nvSpPr>
        <p:spPr>
          <a:xfrm>
            <a:off x="685800" y="881829"/>
            <a:ext cx="10820400" cy="5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2991" dirty="0">
                <a:solidFill>
                  <a:srgbClr val="FFFFFF"/>
                </a:solidFill>
                <a:latin typeface="Agrandir Bold"/>
              </a:rPr>
              <a:t>Which of the following describes a gross lease?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E5BBF22-B74B-D38E-2310-44404795B8E3}"/>
              </a:ext>
            </a:extLst>
          </p:cNvPr>
          <p:cNvSpPr txBox="1"/>
          <p:nvPr/>
        </p:nvSpPr>
        <p:spPr>
          <a:xfrm>
            <a:off x="1525788" y="1718891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1) The tenant pays a base rent plus some or all of the operating</a:t>
            </a:r>
            <a:br>
              <a:rPr lang="en-US" sz="2949" dirty="0">
                <a:solidFill>
                  <a:srgbClr val="7A7A7A"/>
                </a:solidFill>
                <a:latin typeface="Agrandir Bold"/>
              </a:rPr>
            </a:br>
            <a:r>
              <a:rPr lang="en-US" sz="2949" dirty="0">
                <a:solidFill>
                  <a:srgbClr val="7A7A7A"/>
                </a:solidFill>
                <a:latin typeface="Agrandir Bold"/>
              </a:rPr>
              <a:t>     expenses.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BE5DA03-F955-1159-092C-E29B956E4743}"/>
              </a:ext>
            </a:extLst>
          </p:cNvPr>
          <p:cNvSpPr txBox="1"/>
          <p:nvPr/>
        </p:nvSpPr>
        <p:spPr>
          <a:xfrm>
            <a:off x="1525788" y="2899025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FFFF00"/>
                </a:solidFill>
                <a:latin typeface="Agrandir Bold"/>
              </a:rPr>
              <a:t>2) The tenant pays a fixed rent, and the landlord pays all</a:t>
            </a:r>
            <a:br>
              <a:rPr lang="en-US" sz="2949" dirty="0">
                <a:solidFill>
                  <a:srgbClr val="FFFF00"/>
                </a:solidFill>
                <a:latin typeface="Agrandir Bold"/>
              </a:rPr>
            </a:br>
            <a:r>
              <a:rPr lang="en-US" sz="2949" dirty="0">
                <a:solidFill>
                  <a:srgbClr val="FFFF00"/>
                </a:solidFill>
                <a:latin typeface="Agrandir Bold"/>
              </a:rPr>
              <a:t>     operating expenses.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3C0925F-9479-47CA-BEAF-066748C0FBD7}"/>
              </a:ext>
            </a:extLst>
          </p:cNvPr>
          <p:cNvSpPr txBox="1"/>
          <p:nvPr/>
        </p:nvSpPr>
        <p:spPr>
          <a:xfrm>
            <a:off x="1525788" y="4119151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3) The tenant pays a base rent plus an amount based on income</a:t>
            </a:r>
            <a:br>
              <a:rPr lang="en-US" sz="2949" dirty="0">
                <a:solidFill>
                  <a:srgbClr val="7A7A7A"/>
                </a:solidFill>
                <a:latin typeface="Agrandir Bold"/>
              </a:rPr>
            </a:br>
            <a:r>
              <a:rPr lang="en-US" sz="2949" dirty="0">
                <a:solidFill>
                  <a:srgbClr val="7A7A7A"/>
                </a:solidFill>
                <a:latin typeface="Agrandir Bold"/>
              </a:rPr>
              <a:t>     generated in the leased space.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A9A0AA5-45D7-77F6-B07A-9A9AD9B571DD}"/>
              </a:ext>
            </a:extLst>
          </p:cNvPr>
          <p:cNvSpPr txBox="1"/>
          <p:nvPr/>
        </p:nvSpPr>
        <p:spPr>
          <a:xfrm>
            <a:off x="1525788" y="5339277"/>
            <a:ext cx="9980409" cy="101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en-US" sz="2949" dirty="0">
                <a:solidFill>
                  <a:srgbClr val="7A7A7A"/>
                </a:solidFill>
                <a:latin typeface="Agrandir Bold"/>
              </a:rPr>
              <a:t>4) The tenant pays a rent that increases at specified times over</a:t>
            </a:r>
            <a:br>
              <a:rPr lang="en-US" sz="2949" dirty="0">
                <a:solidFill>
                  <a:srgbClr val="7A7A7A"/>
                </a:solidFill>
                <a:latin typeface="Agrandir Bold"/>
              </a:rPr>
            </a:br>
            <a:r>
              <a:rPr lang="en-US" sz="2949" dirty="0">
                <a:solidFill>
                  <a:srgbClr val="7A7A7A"/>
                </a:solidFill>
                <a:latin typeface="Agrandir Bold"/>
              </a:rPr>
              <a:t>     the lease term.</a:t>
            </a:r>
          </a:p>
        </p:txBody>
      </p:sp>
    </p:spTree>
    <p:extLst>
      <p:ext uri="{BB962C8B-B14F-4D97-AF65-F5344CB8AC3E}">
        <p14:creationId xmlns:p14="http://schemas.microsoft.com/office/powerpoint/2010/main" val="178264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Leasing and Property Management – </a:t>
            </a:r>
            <a:r>
              <a:rPr lang="en-US" sz="2200" b="1" dirty="0">
                <a:solidFill>
                  <a:schemeClr val="tx1"/>
                </a:solidFill>
              </a:rPr>
              <a:t>Basic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F15E4-E7F9-3FA5-0745-05C4E8E0C45B}"/>
              </a:ext>
            </a:extLst>
          </p:cNvPr>
          <p:cNvSpPr txBox="1"/>
          <p:nvPr/>
        </p:nvSpPr>
        <p:spPr>
          <a:xfrm>
            <a:off x="1843498" y="1914704"/>
            <a:ext cx="8363844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Items that would be reported to the owner might be: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Income – the total of scheduled rents plus revenues from other</a:t>
            </a:r>
            <a:br>
              <a:rPr lang="en-US" sz="2000" dirty="0"/>
            </a:br>
            <a:r>
              <a:rPr lang="en-US" sz="2000" dirty="0"/>
              <a:t>                        sources (vending machines, laundry, etc.)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Expenses – may be fixed (remain constant) or variable</a:t>
            </a:r>
            <a:br>
              <a:rPr lang="en-US" sz="2000" dirty="0"/>
            </a:br>
            <a:r>
              <a:rPr lang="en-US" sz="2000" dirty="0"/>
              <a:t>                          (change from month to month).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6D9222-BA82-D830-B523-B22AE540B291}"/>
              </a:ext>
            </a:extLst>
          </p:cNvPr>
          <p:cNvSpPr txBox="1"/>
          <p:nvPr/>
        </p:nvSpPr>
        <p:spPr>
          <a:xfrm>
            <a:off x="1914078" y="4442568"/>
            <a:ext cx="9112510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Capital Expenditures - expenditures for major items (renovations, major repairs) should be included as a budgeting item.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BDCFA-FCDB-6161-3984-1041B074235C}"/>
              </a:ext>
            </a:extLst>
          </p:cNvPr>
          <p:cNvSpPr txBox="1"/>
          <p:nvPr/>
        </p:nvSpPr>
        <p:spPr>
          <a:xfrm>
            <a:off x="1914078" y="5543550"/>
            <a:ext cx="9112510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Cash Reserve – a cash reserve is a fund set aside from operating revenues for variable expenses such as supplies,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b="1" dirty="0"/>
              <a:t>Leasing and Property Management – </a:t>
            </a:r>
            <a:r>
              <a:rPr lang="en-US" sz="2200" b="1" dirty="0">
                <a:solidFill>
                  <a:schemeClr val="tx1"/>
                </a:solidFill>
              </a:rPr>
              <a:t>Basic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E782A-DC42-A1C4-CE15-FB88EA12D432}"/>
              </a:ext>
            </a:extLst>
          </p:cNvPr>
          <p:cNvSpPr txBox="1"/>
          <p:nvPr/>
        </p:nvSpPr>
        <p:spPr>
          <a:xfrm>
            <a:off x="1914078" y="2793391"/>
            <a:ext cx="8363844" cy="37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Controlling vacancies</a:t>
            </a:r>
          </a:p>
          <a:p>
            <a:pPr>
              <a:lnSpc>
                <a:spcPct val="150000"/>
              </a:lnSpc>
            </a:pPr>
            <a:r>
              <a:rPr lang="en-US" dirty="0"/>
              <a:t>Marketing and Advertising the property</a:t>
            </a:r>
          </a:p>
          <a:p>
            <a:pPr>
              <a:lnSpc>
                <a:spcPct val="150000"/>
              </a:lnSpc>
            </a:pPr>
            <a:r>
              <a:rPr lang="en-US" dirty="0"/>
              <a:t>Establish and set rents</a:t>
            </a:r>
          </a:p>
          <a:p>
            <a:pPr>
              <a:lnSpc>
                <a:spcPct val="150000"/>
              </a:lnSpc>
            </a:pPr>
            <a:r>
              <a:rPr lang="en-US" dirty="0"/>
              <a:t>Select and screen tenants</a:t>
            </a:r>
          </a:p>
          <a:p>
            <a:pPr>
              <a:lnSpc>
                <a:spcPct val="150000"/>
              </a:lnSpc>
            </a:pPr>
            <a:r>
              <a:rPr lang="en-US" dirty="0"/>
              <a:t>Collect rents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 tenant relations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 the real property</a:t>
            </a:r>
          </a:p>
          <a:p>
            <a:pPr>
              <a:lnSpc>
                <a:spcPct val="150000"/>
              </a:lnSpc>
            </a:pPr>
            <a:r>
              <a:rPr lang="en-US" dirty="0"/>
              <a:t>Handle security deposits (placed in a separate trust account)</a:t>
            </a:r>
          </a:p>
          <a:p>
            <a:pPr>
              <a:lnSpc>
                <a:spcPct val="150000"/>
              </a:lnSpc>
            </a:pPr>
            <a:r>
              <a:rPr lang="en-US" dirty="0"/>
              <a:t>Verify adequate insurance coverage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B7604-063B-3EDC-BCF9-4E384D82994E}"/>
              </a:ext>
            </a:extLst>
          </p:cNvPr>
          <p:cNvSpPr txBox="1"/>
          <p:nvPr/>
        </p:nvSpPr>
        <p:spPr>
          <a:xfrm>
            <a:off x="1162720" y="1688703"/>
            <a:ext cx="9584793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</a:rPr>
              <a:t>Renting</a:t>
            </a:r>
            <a:r>
              <a:rPr lang="en-US" sz="2000" dirty="0"/>
              <a:t>  – The property manager’s responsibilities include seeing that the property is properly rented.  They will need to perform the following tasks:</a:t>
            </a:r>
          </a:p>
        </p:txBody>
      </p:sp>
    </p:spTree>
    <p:extLst>
      <p:ext uri="{BB962C8B-B14F-4D97-AF65-F5344CB8AC3E}">
        <p14:creationId xmlns:p14="http://schemas.microsoft.com/office/powerpoint/2010/main" val="25532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083C-95DF-8E0D-1D1B-3BE88E6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609599"/>
            <a:ext cx="10728477" cy="1119357"/>
          </a:xfrm>
        </p:spPr>
        <p:txBody>
          <a:bodyPr>
            <a:normAutofit/>
          </a:bodyPr>
          <a:lstStyle/>
          <a:p>
            <a:r>
              <a:rPr lang="en-US" sz="2800" b="1" dirty="0"/>
              <a:t>Leasing and Property Management </a:t>
            </a:r>
            <a:r>
              <a:rPr lang="en-US" b="1" dirty="0"/>
              <a:t>– </a:t>
            </a:r>
            <a:r>
              <a:rPr lang="en-US" sz="2200" b="1" dirty="0">
                <a:solidFill>
                  <a:srgbClr val="FFFF00"/>
                </a:solidFill>
              </a:rPr>
              <a:t>Understanding leases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F2D5F-1282-94F6-EDBD-FD241556876F}"/>
              </a:ext>
            </a:extLst>
          </p:cNvPr>
          <p:cNvSpPr txBox="1"/>
          <p:nvPr/>
        </p:nvSpPr>
        <p:spPr>
          <a:xfrm>
            <a:off x="10747513" y="6261652"/>
            <a:ext cx="11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Pg.  279</a:t>
            </a:r>
          </a:p>
        </p:txBody>
      </p:sp>
      <p:pic>
        <p:nvPicPr>
          <p:cNvPr id="3" name="Picture 2" descr="A diagram of a type of lease&#10;&#10;Description automatically generated">
            <a:extLst>
              <a:ext uri="{FF2B5EF4-FFF2-40B4-BE49-F238E27FC236}">
                <a16:creationId xmlns:a16="http://schemas.microsoft.com/office/drawing/2014/main" id="{340C5E2C-833C-759F-341C-A2607D31D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43" y="1523234"/>
            <a:ext cx="9101496" cy="47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0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15470</TotalTime>
  <Words>3751</Words>
  <Application>Microsoft Office PowerPoint</Application>
  <PresentationFormat>Widescreen</PresentationFormat>
  <Paragraphs>347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Agrandir Bold</vt:lpstr>
      <vt:lpstr>Arial</vt:lpstr>
      <vt:lpstr>Century Gothic</vt:lpstr>
      <vt:lpstr>Mesh</vt:lpstr>
      <vt:lpstr>National Law and practice</vt:lpstr>
      <vt:lpstr>Leasing and Property Management – Basic Concepts</vt:lpstr>
      <vt:lpstr>Leasing and Property Management – Basic Concepts</vt:lpstr>
      <vt:lpstr>Leasing and Property Management – Basic Concepts</vt:lpstr>
      <vt:lpstr>Leasing and Property Management – Basic Concepts</vt:lpstr>
      <vt:lpstr>Leasing and Property Management – Basic Concepts</vt:lpstr>
      <vt:lpstr>Leasing and Property Management – Basic Concepts</vt:lpstr>
      <vt:lpstr>Leasing and Property Management – Basic Concepts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PowerPoint Presentation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Understanding leases</vt:lpstr>
      <vt:lpstr>Leasing and Property Management –          Landlord (Lessor) Rights and Responsibilities</vt:lpstr>
      <vt:lpstr>Leasing and Property Management –          Landlord (Lessor) Rights and Responsibilities</vt:lpstr>
      <vt:lpstr>Leasing and Property Management –          Landlord (Lessor) Rights and Responsibilities</vt:lpstr>
      <vt:lpstr>Leasing and Property Management –          Landlord (Lessor) Rights and Responsibilities</vt:lpstr>
      <vt:lpstr>Leasing and Property Management –          Tenant (Lessee) Rights and Responsibilities</vt:lpstr>
      <vt:lpstr>Leasing and Property Management –          Tenant (Lessee) Rights and Responsibilities</vt:lpstr>
      <vt:lpstr>Leasing and Property Management – Leasing and the Law</vt:lpstr>
      <vt:lpstr>Leasing and Property Management – Leasing and the Law</vt:lpstr>
      <vt:lpstr>Leasing and Property Management – Leasing and the Law</vt:lpstr>
      <vt:lpstr>Leasing and Property Management – Leasing and the Law</vt:lpstr>
      <vt:lpstr>Leasing and Property Management – Leasing and the Law</vt:lpstr>
      <vt:lpstr>Leasing and Property Management – Leasing and the Law</vt:lpstr>
      <vt:lpstr>Leasing and Property Management – Leasing and the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Law and practice</dc:title>
  <dc:creator>Ernestine Diem</dc:creator>
  <cp:lastModifiedBy>Darcy Ciambello</cp:lastModifiedBy>
  <cp:revision>67</cp:revision>
  <dcterms:created xsi:type="dcterms:W3CDTF">2023-11-15T16:12:44Z</dcterms:created>
  <dcterms:modified xsi:type="dcterms:W3CDTF">2024-05-08T22:46:08Z</dcterms:modified>
</cp:coreProperties>
</file>