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378" r:id="rId4"/>
    <p:sldId id="379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421" r:id="rId15"/>
    <p:sldId id="375" r:id="rId16"/>
    <p:sldId id="376" r:id="rId17"/>
    <p:sldId id="377" r:id="rId18"/>
    <p:sldId id="384" r:id="rId19"/>
    <p:sldId id="388" r:id="rId20"/>
    <p:sldId id="386" r:id="rId21"/>
    <p:sldId id="389" r:id="rId22"/>
    <p:sldId id="383" r:id="rId23"/>
    <p:sldId id="387" r:id="rId24"/>
    <p:sldId id="390" r:id="rId25"/>
    <p:sldId id="391" r:id="rId26"/>
    <p:sldId id="392" r:id="rId27"/>
    <p:sldId id="381" r:id="rId28"/>
    <p:sldId id="393" r:id="rId29"/>
    <p:sldId id="394" r:id="rId30"/>
    <p:sldId id="395" r:id="rId31"/>
    <p:sldId id="396" r:id="rId32"/>
    <p:sldId id="397" r:id="rId33"/>
    <p:sldId id="398" r:id="rId34"/>
    <p:sldId id="399" r:id="rId35"/>
    <p:sldId id="400" r:id="rId36"/>
    <p:sldId id="401" r:id="rId37"/>
    <p:sldId id="402" r:id="rId38"/>
    <p:sldId id="403" r:id="rId39"/>
    <p:sldId id="404" r:id="rId40"/>
    <p:sldId id="405" r:id="rId41"/>
    <p:sldId id="406" r:id="rId42"/>
    <p:sldId id="407" r:id="rId43"/>
    <p:sldId id="408" r:id="rId44"/>
    <p:sldId id="409" r:id="rId45"/>
    <p:sldId id="410" r:id="rId46"/>
    <p:sldId id="411" r:id="rId47"/>
    <p:sldId id="412" r:id="rId48"/>
    <p:sldId id="413" r:id="rId49"/>
    <p:sldId id="414" r:id="rId50"/>
    <p:sldId id="415" r:id="rId51"/>
    <p:sldId id="382" r:id="rId52"/>
    <p:sldId id="416" r:id="rId53"/>
    <p:sldId id="417" r:id="rId54"/>
    <p:sldId id="423" r:id="rId55"/>
    <p:sldId id="419" r:id="rId56"/>
    <p:sldId id="420" r:id="rId57"/>
    <p:sldId id="422" r:id="rId58"/>
    <p:sldId id="418" r:id="rId59"/>
    <p:sldId id="429" r:id="rId60"/>
    <p:sldId id="431" r:id="rId61"/>
    <p:sldId id="430" r:id="rId62"/>
    <p:sldId id="451" r:id="rId63"/>
    <p:sldId id="433" r:id="rId64"/>
    <p:sldId id="452" r:id="rId65"/>
    <p:sldId id="435" r:id="rId66"/>
    <p:sldId id="453" r:id="rId67"/>
    <p:sldId id="437" r:id="rId68"/>
    <p:sldId id="454" r:id="rId69"/>
    <p:sldId id="439" r:id="rId70"/>
    <p:sldId id="455" r:id="rId71"/>
    <p:sldId id="441" r:id="rId72"/>
    <p:sldId id="456" r:id="rId73"/>
    <p:sldId id="443" r:id="rId74"/>
    <p:sldId id="457" r:id="rId75"/>
    <p:sldId id="445" r:id="rId76"/>
    <p:sldId id="458" r:id="rId77"/>
    <p:sldId id="447" r:id="rId78"/>
    <p:sldId id="459" r:id="rId79"/>
    <p:sldId id="449" r:id="rId80"/>
    <p:sldId id="460" r:id="rId8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0323"/>
    <p:restoredTop sz="96327"/>
  </p:normalViewPr>
  <p:slideViewPr>
    <p:cSldViewPr snapToGrid="0">
      <p:cViewPr varScale="1">
        <p:scale>
          <a:sx n="70" d="100"/>
          <a:sy n="70" d="100"/>
        </p:scale>
        <p:origin x="200" y="1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5220F-EF80-9E57-CF74-A59E91841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5098" y="609600"/>
            <a:ext cx="4798142" cy="3642851"/>
          </a:xfrm>
        </p:spPr>
        <p:txBody>
          <a:bodyPr>
            <a:normAutofit/>
          </a:bodyPr>
          <a:lstStyle/>
          <a:p>
            <a:r>
              <a:rPr lang="en-US" dirty="0"/>
              <a:t>National Law and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8EE88C-4D86-5E0D-BB50-3C7F6C532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5098" y="4365523"/>
            <a:ext cx="5081764" cy="1793053"/>
          </a:xfrm>
        </p:spPr>
        <p:txBody>
          <a:bodyPr>
            <a:normAutofit/>
          </a:bodyPr>
          <a:lstStyle/>
          <a:p>
            <a:r>
              <a:rPr lang="en-US" dirty="0"/>
              <a:t>Chapter 5 – Property Ownership</a:t>
            </a:r>
          </a:p>
        </p:txBody>
      </p:sp>
      <p:pic>
        <p:nvPicPr>
          <p:cNvPr id="5" name="Picture 4" descr="A logo of a house and a book&#10;&#10;Description automatically generated">
            <a:extLst>
              <a:ext uri="{FF2B5EF4-FFF2-40B4-BE49-F238E27FC236}">
                <a16:creationId xmlns:a16="http://schemas.microsoft.com/office/drawing/2014/main" id="{06D929E7-9D77-BB3C-BF67-C85205E4C1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9" r="909" b="1"/>
          <a:stretch/>
        </p:blipFill>
        <p:spPr>
          <a:xfrm>
            <a:off x="633999" y="636640"/>
            <a:ext cx="5462001" cy="5591541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6154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200" b="1" dirty="0">
                <a:solidFill>
                  <a:schemeClr val="tx1"/>
                </a:solidFill>
              </a:rPr>
              <a:t>Deeds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87826-5E2B-F75C-D292-C76B914C5ECB}"/>
              </a:ext>
            </a:extLst>
          </p:cNvPr>
          <p:cNvSpPr txBox="1"/>
          <p:nvPr/>
        </p:nvSpPr>
        <p:spPr>
          <a:xfrm>
            <a:off x="1617982" y="1701079"/>
            <a:ext cx="10078717" cy="113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</a:rPr>
              <a:t>General Warranty Deed </a:t>
            </a:r>
            <a:r>
              <a:rPr lang="en-US" sz="2400" dirty="0"/>
              <a:t>– Grantor provides the greatest protection for the Grantee.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BD052F-BC5E-0A9E-42B5-FD6255A2FDBC}"/>
              </a:ext>
            </a:extLst>
          </p:cNvPr>
          <p:cNvSpPr txBox="1"/>
          <p:nvPr/>
        </p:nvSpPr>
        <p:spPr>
          <a:xfrm>
            <a:off x="2113281" y="3184746"/>
            <a:ext cx="9088117" cy="2792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Covenant of Warranty Forever – the grantor promises to obtain and deliver any instrument required to make the title good against third-party claims, even if those claims originated during a time when the grantor didn’t own the property.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EF0BD9-92B0-5EC1-C2C3-B7A56F66029F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104</a:t>
            </a:r>
          </a:p>
        </p:txBody>
      </p:sp>
    </p:spTree>
    <p:extLst>
      <p:ext uri="{BB962C8B-B14F-4D97-AF65-F5344CB8AC3E}">
        <p14:creationId xmlns:p14="http://schemas.microsoft.com/office/powerpoint/2010/main" val="263914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200" b="1" dirty="0">
                <a:solidFill>
                  <a:schemeClr val="tx1"/>
                </a:solidFill>
              </a:rPr>
              <a:t>Deeds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87826-5E2B-F75C-D292-C76B914C5ECB}"/>
              </a:ext>
            </a:extLst>
          </p:cNvPr>
          <p:cNvSpPr txBox="1"/>
          <p:nvPr/>
        </p:nvSpPr>
        <p:spPr>
          <a:xfrm>
            <a:off x="1597200" y="2298882"/>
            <a:ext cx="10078717" cy="223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</a:rPr>
              <a:t>Special Warranty Deed </a:t>
            </a:r>
            <a:r>
              <a:rPr lang="en-US" sz="2400" dirty="0"/>
              <a:t>– Grantor warrants that the property was not encumbered during the time that the grantor held title.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</a:rPr>
              <a:t>		</a:t>
            </a:r>
            <a:r>
              <a:rPr lang="en-US" sz="2400" dirty="0"/>
              <a:t>The Covenant of Warranty Forever is removed.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94B75E-87D8-020E-556B-544AD1455BE6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104</a:t>
            </a:r>
          </a:p>
        </p:txBody>
      </p:sp>
    </p:spTree>
    <p:extLst>
      <p:ext uri="{BB962C8B-B14F-4D97-AF65-F5344CB8AC3E}">
        <p14:creationId xmlns:p14="http://schemas.microsoft.com/office/powerpoint/2010/main" val="2562147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200" b="1" dirty="0">
                <a:solidFill>
                  <a:schemeClr val="tx1"/>
                </a:solidFill>
              </a:rPr>
              <a:t>Deeds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87826-5E2B-F75C-D292-C76B914C5ECB}"/>
              </a:ext>
            </a:extLst>
          </p:cNvPr>
          <p:cNvSpPr txBox="1"/>
          <p:nvPr/>
        </p:nvSpPr>
        <p:spPr>
          <a:xfrm>
            <a:off x="1597200" y="2298882"/>
            <a:ext cx="10078717" cy="334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</a:rPr>
              <a:t>Bargain and Sale Deed </a:t>
            </a:r>
            <a:r>
              <a:rPr lang="en-US" sz="2400" dirty="0"/>
              <a:t>–  the grantor warrants that the title is valid.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</a:rPr>
              <a:t>		</a:t>
            </a:r>
            <a:r>
              <a:rPr lang="en-US" sz="2400" dirty="0"/>
              <a:t>The grantor may or may not warrant against encumbrances.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		The grantor does not promise to defend against any claims</a:t>
            </a:r>
            <a:br>
              <a:rPr lang="en-US" sz="2400" dirty="0"/>
            </a:br>
            <a:r>
              <a:rPr lang="en-US" sz="2400" dirty="0"/>
              <a:t> 		by other parties.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198F96-A873-7CDC-9ED6-385CFD2A8B72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104</a:t>
            </a:r>
          </a:p>
        </p:txBody>
      </p:sp>
    </p:spTree>
    <p:extLst>
      <p:ext uri="{BB962C8B-B14F-4D97-AF65-F5344CB8AC3E}">
        <p14:creationId xmlns:p14="http://schemas.microsoft.com/office/powerpoint/2010/main" val="2817930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200" b="1" dirty="0">
                <a:solidFill>
                  <a:schemeClr val="tx1"/>
                </a:solidFill>
              </a:rPr>
              <a:t>Deeds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87826-5E2B-F75C-D292-C76B914C5ECB}"/>
              </a:ext>
            </a:extLst>
          </p:cNvPr>
          <p:cNvSpPr txBox="1"/>
          <p:nvPr/>
        </p:nvSpPr>
        <p:spPr>
          <a:xfrm>
            <a:off x="1597200" y="2298882"/>
            <a:ext cx="10078717" cy="1684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</a:rPr>
              <a:t>Quitclaim Deed </a:t>
            </a:r>
            <a:r>
              <a:rPr lang="en-US" sz="2400" dirty="0"/>
              <a:t>–  contains no warranties or promises.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</a:rPr>
              <a:t>		</a:t>
            </a:r>
            <a:r>
              <a:rPr lang="en-US" sz="2400" dirty="0"/>
              <a:t>Used to cure a defect in title (cloud on title).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F2C26C-8318-2E7A-D373-F8FF7EB9A778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104</a:t>
            </a:r>
          </a:p>
        </p:txBody>
      </p:sp>
    </p:spTree>
    <p:extLst>
      <p:ext uri="{BB962C8B-B14F-4D97-AF65-F5344CB8AC3E}">
        <p14:creationId xmlns:p14="http://schemas.microsoft.com/office/powerpoint/2010/main" val="2263548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8ABD2-56D3-44FC-49DA-C0EA77E16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3A11AB-0BFE-85D6-FE8E-9276FC9F8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6" b="96162" l="2204" r="97159">
                        <a14:foregroundMark x1="6054" y1="25674" x2="6054" y2="25674"/>
                        <a14:foregroundMark x1="14020" y1="11359" x2="14020" y2="11359"/>
                        <a14:foregroundMark x1="35555" y1="8506" x2="35555" y2="8506"/>
                        <a14:foregroundMark x1="8603" y1="4461" x2="26978" y2="6639"/>
                        <a14:foregroundMark x1="26978" y1="6639" x2="55497" y2="5290"/>
                        <a14:foregroundMark x1="55497" y1="5290" x2="82475" y2="8402"/>
                        <a14:foregroundMark x1="82475" y1="8402" x2="50239" y2="15456"/>
                        <a14:foregroundMark x1="50239" y1="15456" x2="46734" y2="21006"/>
                        <a14:foregroundMark x1="46734" y1="21006" x2="42910" y2="39730"/>
                        <a14:foregroundMark x1="42910" y1="39730" x2="42645" y2="52230"/>
                        <a14:foregroundMark x1="42645" y1="52230" x2="45645" y2="62656"/>
                        <a14:foregroundMark x1="45645" y1="62656" x2="68030" y2="68983"/>
                        <a14:foregroundMark x1="68030" y1="68983" x2="76208" y2="64730"/>
                        <a14:foregroundMark x1="76208" y1="64730" x2="85263" y2="64938"/>
                        <a14:foregroundMark x1="85263" y1="64938" x2="83457" y2="53164"/>
                        <a14:foregroundMark x1="83457" y1="53164" x2="80005" y2="45591"/>
                        <a14:foregroundMark x1="80005" y1="45591" x2="71588" y2="40768"/>
                        <a14:foregroundMark x1="71588" y1="40768" x2="64020" y2="53579"/>
                        <a14:foregroundMark x1="64020" y1="53579" x2="60807" y2="63019"/>
                        <a14:foregroundMark x1="60807" y1="63019" x2="38317" y2="79461"/>
                        <a14:foregroundMark x1="38317" y1="79461" x2="18401" y2="83714"/>
                        <a14:foregroundMark x1="18401" y1="83714" x2="14020" y2="76556"/>
                        <a14:foregroundMark x1="14020" y1="76556" x2="11073" y2="39834"/>
                        <a14:foregroundMark x1="11073" y1="39834" x2="6877" y2="42998"/>
                        <a14:foregroundMark x1="6877" y1="42998" x2="6240" y2="58610"/>
                        <a14:foregroundMark x1="6240" y1="58610" x2="7754" y2="67272"/>
                        <a14:foregroundMark x1="7754" y1="67272" x2="15428" y2="82313"/>
                        <a14:foregroundMark x1="15428" y1="82313" x2="36750" y2="86100"/>
                        <a14:foregroundMark x1="36750" y1="86100" x2="62268" y2="83766"/>
                        <a14:foregroundMark x1="62268" y1="83766" x2="80908" y2="85322"/>
                        <a14:foregroundMark x1="80908" y1="85322" x2="87069" y2="75207"/>
                        <a14:foregroundMark x1="87069" y1="75207" x2="87281" y2="59544"/>
                        <a14:foregroundMark x1="87281" y1="59544" x2="85369" y2="44554"/>
                        <a14:foregroundMark x1="85369" y1="44554" x2="12082" y2="43776"/>
                        <a14:foregroundMark x1="12082" y1="43776" x2="16437" y2="57780"/>
                        <a14:foregroundMark x1="16437" y1="57780" x2="33086" y2="59855"/>
                        <a14:foregroundMark x1="33086" y1="59855" x2="37706" y2="55602"/>
                        <a14:foregroundMark x1="37706" y1="55602" x2="31519" y2="34336"/>
                        <a14:foregroundMark x1="31519" y1="34336" x2="13250" y2="10840"/>
                        <a14:foregroundMark x1="13250" y1="10840" x2="85289" y2="15768"/>
                        <a14:foregroundMark x1="85289" y1="15768" x2="90653" y2="21992"/>
                        <a14:foregroundMark x1="90653" y1="21992" x2="92007" y2="31432"/>
                        <a14:foregroundMark x1="92007" y1="31432" x2="95114" y2="24948"/>
                        <a14:foregroundMark x1="95114" y1="24948" x2="95778" y2="86255"/>
                        <a14:foregroundMark x1="95778" y1="86255" x2="90335" y2="93465"/>
                        <a14:foregroundMark x1="90335" y1="93465" x2="14312" y2="88745"/>
                        <a14:foregroundMark x1="14312" y1="88745" x2="8789" y2="90716"/>
                        <a14:foregroundMark x1="8789" y1="90716" x2="4806" y2="73600"/>
                        <a14:foregroundMark x1="4806" y1="73600" x2="2523" y2="22251"/>
                        <a14:foregroundMark x1="2523" y1="22251" x2="5470" y2="11878"/>
                        <a14:foregroundMark x1="5470" y1="11878" x2="7169" y2="10685"/>
                        <a14:foregroundMark x1="3160" y1="11670" x2="7329" y2="8195"/>
                        <a14:foregroundMark x1="7329" y1="8195" x2="7329" y2="8195"/>
                        <a14:foregroundMark x1="13702" y1="3216" x2="13702" y2="3216"/>
                        <a14:foregroundMark x1="83590" y1="4461" x2="83590" y2="4461"/>
                        <a14:foregroundMark x1="92061" y1="7884" x2="92061" y2="7884"/>
                        <a14:foregroundMark x1="95884" y1="15405" x2="95884" y2="15405"/>
                        <a14:foregroundMark x1="90919" y1="11670" x2="90919" y2="11670"/>
                        <a14:foregroundMark x1="88210" y1="9440" x2="88210" y2="9440"/>
                        <a14:foregroundMark x1="88051" y1="6328" x2="88210" y2="7261"/>
                        <a14:foregroundMark x1="82315" y1="5083" x2="92459" y2="6483"/>
                        <a14:foregroundMark x1="92459" y1="6483" x2="95167" y2="14004"/>
                        <a14:foregroundMark x1="95167" y1="14004" x2="89750" y2="15612"/>
                        <a14:foregroundMark x1="89750" y1="15612" x2="83643" y2="13382"/>
                        <a14:foregroundMark x1="83643" y1="13382" x2="87414" y2="11359"/>
                        <a14:foregroundMark x1="97159" y1="45021" x2="97159" y2="45021"/>
                        <a14:foregroundMark x1="87414" y1="39730" x2="87414" y2="39730"/>
                        <a14:foregroundMark x1="74323" y1="38485" x2="89060" y2="36929"/>
                        <a14:foregroundMark x1="89060" y1="36929" x2="75836" y2="40041"/>
                        <a14:foregroundMark x1="75836" y1="40041" x2="88370" y2="42790"/>
                        <a14:foregroundMark x1="88370" y1="42790" x2="93229" y2="41753"/>
                        <a14:foregroundMark x1="93229" y1="41753" x2="92857" y2="41909"/>
                        <a14:foregroundMark x1="1089" y1="22562" x2="2469" y2="95124"/>
                        <a14:foregroundMark x1="2469" y1="95124" x2="9586" y2="95799"/>
                        <a14:foregroundMark x1="9586" y1="95799" x2="21110" y2="95228"/>
                        <a14:foregroundMark x1="21110" y1="95228" x2="25677" y2="95332"/>
                        <a14:foregroundMark x1="25677" y1="95332" x2="31200" y2="95228"/>
                        <a14:foregroundMark x1="31200" y1="95228" x2="53266" y2="97095"/>
                        <a14:foregroundMark x1="53266" y1="97095" x2="69543" y2="96577"/>
                        <a14:foregroundMark x1="69543" y1="96577" x2="91158" y2="96784"/>
                        <a14:foregroundMark x1="91158" y1="96784" x2="96495" y2="96162"/>
                        <a14:foregroundMark x1="96495" y1="96162" x2="96999" y2="93983"/>
                        <a14:foregroundMark x1="2204" y1="87448" x2="2204" y2="87448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967409" y="553053"/>
            <a:ext cx="10612244" cy="5429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BEB0E8-BB1E-4FBD-4217-7A21CFA41815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103</a:t>
            </a:r>
          </a:p>
        </p:txBody>
      </p:sp>
    </p:spTree>
    <p:extLst>
      <p:ext uri="{BB962C8B-B14F-4D97-AF65-F5344CB8AC3E}">
        <p14:creationId xmlns:p14="http://schemas.microsoft.com/office/powerpoint/2010/main" val="599985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200" b="1" dirty="0">
                <a:solidFill>
                  <a:schemeClr val="tx1"/>
                </a:solidFill>
              </a:rPr>
              <a:t>Deeds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87826-5E2B-F75C-D292-C76B914C5ECB}"/>
              </a:ext>
            </a:extLst>
          </p:cNvPr>
          <p:cNvSpPr txBox="1"/>
          <p:nvPr/>
        </p:nvSpPr>
        <p:spPr>
          <a:xfrm>
            <a:off x="1452101" y="1728956"/>
            <a:ext cx="10078717" cy="445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 deed must contain the following essential elements to be valid:</a:t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		Grantor and Grantee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	Consideration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	Granting Clause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	Description of Real Estate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	Signature of grantor (grantee doesn’t need to sign)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	Delivery and Acceptance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A5BBCF-32D8-6365-35C5-FFEA5F6B2ACC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104</a:t>
            </a:r>
          </a:p>
        </p:txBody>
      </p:sp>
    </p:spTree>
    <p:extLst>
      <p:ext uri="{BB962C8B-B14F-4D97-AF65-F5344CB8AC3E}">
        <p14:creationId xmlns:p14="http://schemas.microsoft.com/office/powerpoint/2010/main" val="686962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200" b="1" dirty="0">
                <a:solidFill>
                  <a:schemeClr val="tx1"/>
                </a:solidFill>
              </a:rPr>
              <a:t>Deeds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87826-5E2B-F75C-D292-C76B914C5ECB}"/>
              </a:ext>
            </a:extLst>
          </p:cNvPr>
          <p:cNvSpPr txBox="1"/>
          <p:nvPr/>
        </p:nvSpPr>
        <p:spPr>
          <a:xfrm>
            <a:off x="1452101" y="1728956"/>
            <a:ext cx="10078717" cy="390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Acknowledgement (notarization) provides evidence that the grantor’s signature is valid.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		Title is transferred when the executed Deed is delivered and</a:t>
            </a:r>
            <a:br>
              <a:rPr lang="en-US" sz="2400" dirty="0"/>
            </a:br>
            <a:r>
              <a:rPr lang="en-US" sz="2400" dirty="0"/>
              <a:t> 		accepted by the grantee.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				</a:t>
            </a:r>
            <a:r>
              <a:rPr lang="en-US" sz="2400" dirty="0">
                <a:solidFill>
                  <a:srgbClr val="FFFF00"/>
                </a:solidFill>
              </a:rPr>
              <a:t>A Deed does not need to be recorded to be valid</a:t>
            </a:r>
            <a:r>
              <a:rPr lang="en-US" sz="24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8B1DDE-71E0-8B7B-D711-98255A25989F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105</a:t>
            </a:r>
          </a:p>
        </p:txBody>
      </p:sp>
    </p:spTree>
    <p:extLst>
      <p:ext uri="{BB962C8B-B14F-4D97-AF65-F5344CB8AC3E}">
        <p14:creationId xmlns:p14="http://schemas.microsoft.com/office/powerpoint/2010/main" val="1018997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200" b="1" dirty="0">
                <a:solidFill>
                  <a:srgbClr val="FFFF00"/>
                </a:solidFill>
              </a:rPr>
              <a:t>Ownership Rights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833101" y="6261652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106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87826-5E2B-F75C-D292-C76B914C5ECB}"/>
              </a:ext>
            </a:extLst>
          </p:cNvPr>
          <p:cNvSpPr txBox="1"/>
          <p:nvPr/>
        </p:nvSpPr>
        <p:spPr>
          <a:xfrm>
            <a:off x="1452101" y="1728956"/>
            <a:ext cx="10078717" cy="4835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Ownership of any combination of the Bundle of Rights has an interest in the property.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		</a:t>
            </a:r>
            <a:r>
              <a:rPr lang="en-US" sz="2000" dirty="0"/>
              <a:t>Possessory Interest – right to possess. (Lease, ownership, etc.)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			Referred to as an Estate in Land.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	Non-Possessory Interest – no right to possess.  (Lien, etc.)</a:t>
            </a:r>
          </a:p>
        </p:txBody>
      </p:sp>
      <p:pic>
        <p:nvPicPr>
          <p:cNvPr id="3" name="Picture 2" descr="A black background with blue rectangles&#10;&#10;Description automatically generated">
            <a:extLst>
              <a:ext uri="{FF2B5EF4-FFF2-40B4-BE49-F238E27FC236}">
                <a16:creationId xmlns:a16="http://schemas.microsoft.com/office/drawing/2014/main" id="{5F00ECC6-2AB7-FEE5-9ACB-314020BF17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09"/>
          <a:stretch/>
        </p:blipFill>
        <p:spPr>
          <a:xfrm>
            <a:off x="1795853" y="3055391"/>
            <a:ext cx="8600293" cy="187982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255739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B546A-DA47-B32F-9BDD-F94C438E2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048FF-3398-1C42-DE4B-91A7550A8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200" b="1" dirty="0">
                <a:solidFill>
                  <a:schemeClr val="tx1"/>
                </a:solidFill>
              </a:rPr>
              <a:t>Ownership Rights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4A7D85-68AD-9888-3A72-6EE52C435F41}"/>
              </a:ext>
            </a:extLst>
          </p:cNvPr>
          <p:cNvSpPr txBox="1"/>
          <p:nvPr/>
        </p:nvSpPr>
        <p:spPr>
          <a:xfrm>
            <a:off x="10833101" y="6261652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107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91DCD0-3EE0-7697-6742-12E3286EC1DF}"/>
              </a:ext>
            </a:extLst>
          </p:cNvPr>
          <p:cNvSpPr txBox="1"/>
          <p:nvPr/>
        </p:nvSpPr>
        <p:spPr>
          <a:xfrm>
            <a:off x="1452101" y="1728956"/>
            <a:ext cx="10078717" cy="390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Freehold Estate – ownership for an indeterminable length of time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	Fee Simple – Includes all the Bundle of Rights.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	Absolute – highest interest in real estate recognized by law.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		Entitled to all the rights of the property.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		Legal rights can pass to heirs through a will or laws of</a:t>
            </a:r>
            <a:br>
              <a:rPr lang="en-US" sz="2400" dirty="0"/>
            </a:br>
            <a:r>
              <a:rPr lang="en-US" sz="2400" dirty="0"/>
              <a:t>                descent.</a:t>
            </a:r>
          </a:p>
        </p:txBody>
      </p:sp>
    </p:spTree>
    <p:extLst>
      <p:ext uri="{BB962C8B-B14F-4D97-AF65-F5344CB8AC3E}">
        <p14:creationId xmlns:p14="http://schemas.microsoft.com/office/powerpoint/2010/main" val="1074845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8ACF3-52DE-9C58-8670-30CA931FB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blue rectangles&#10;&#10;Description automatically generated">
            <a:extLst>
              <a:ext uri="{FF2B5EF4-FFF2-40B4-BE49-F238E27FC236}">
                <a16:creationId xmlns:a16="http://schemas.microsoft.com/office/drawing/2014/main" id="{30ACA0B0-6EC9-A630-7E5A-55FE1BDE83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608"/>
          <a:stretch/>
        </p:blipFill>
        <p:spPr>
          <a:xfrm>
            <a:off x="1800383" y="1041727"/>
            <a:ext cx="9032718" cy="502887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6AB920-530B-118B-13CE-01B2AA7FEAEB}"/>
              </a:ext>
            </a:extLst>
          </p:cNvPr>
          <p:cNvSpPr/>
          <p:nvPr/>
        </p:nvSpPr>
        <p:spPr>
          <a:xfrm>
            <a:off x="1800383" y="1917700"/>
            <a:ext cx="3101818" cy="32385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88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200" b="1" dirty="0">
                <a:solidFill>
                  <a:srgbClr val="FFFF00"/>
                </a:solidFill>
              </a:rPr>
              <a:t>Real estate vs. Real Property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0698A3-8BAF-554F-34A0-9077DFA8203E}"/>
              </a:ext>
            </a:extLst>
          </p:cNvPr>
          <p:cNvSpPr txBox="1"/>
          <p:nvPr/>
        </p:nvSpPr>
        <p:spPr>
          <a:xfrm>
            <a:off x="1538320" y="3638022"/>
            <a:ext cx="8725988" cy="113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Real Property – Land, improvements, attachments, and legal rights.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87826-5E2B-F75C-D292-C76B914C5ECB}"/>
              </a:ext>
            </a:extLst>
          </p:cNvPr>
          <p:cNvSpPr txBox="1"/>
          <p:nvPr/>
        </p:nvSpPr>
        <p:spPr>
          <a:xfrm>
            <a:off x="1538320" y="2283137"/>
            <a:ext cx="8725988" cy="57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Real Estate – Land plus man made improvements.</a:t>
            </a:r>
          </a:p>
        </p:txBody>
      </p:sp>
    </p:spTree>
    <p:extLst>
      <p:ext uri="{BB962C8B-B14F-4D97-AF65-F5344CB8AC3E}">
        <p14:creationId xmlns:p14="http://schemas.microsoft.com/office/powerpoint/2010/main" val="2254915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DE139-38BB-D944-5067-E8A3D1AB2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92996-7FA8-4846-BE8D-976A0F0F4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200" b="1" dirty="0">
                <a:solidFill>
                  <a:schemeClr val="tx1"/>
                </a:solidFill>
              </a:rPr>
              <a:t>Ownership Rights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07AC35-2C5D-C573-A3AC-5047A9E2F128}"/>
              </a:ext>
            </a:extLst>
          </p:cNvPr>
          <p:cNvSpPr txBox="1"/>
          <p:nvPr/>
        </p:nvSpPr>
        <p:spPr>
          <a:xfrm>
            <a:off x="10833101" y="6261652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107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94BCCB-B511-3835-437A-50F87D4957A6}"/>
              </a:ext>
            </a:extLst>
          </p:cNvPr>
          <p:cNvSpPr txBox="1"/>
          <p:nvPr/>
        </p:nvSpPr>
        <p:spPr>
          <a:xfrm>
            <a:off x="1452101" y="1728956"/>
            <a:ext cx="10078717" cy="4281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Freehold Estate – ownership for an indeterminable length of time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	Defeasible – owner’s interest is subject to the occurrence or</a:t>
            </a:r>
            <a:br>
              <a:rPr lang="en-US" sz="2400" dirty="0"/>
            </a:br>
            <a:r>
              <a:rPr lang="en-US" sz="2400" dirty="0"/>
              <a:t>      non-occurrence of an event.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			</a:t>
            </a:r>
            <a:r>
              <a:rPr lang="en-US" sz="2000" dirty="0"/>
              <a:t>Determinable – rights automatically revert to the grantor or grantor’s</a:t>
            </a:r>
            <a:br>
              <a:rPr lang="en-US" sz="2000" dirty="0"/>
            </a:br>
            <a:r>
              <a:rPr lang="en-US" sz="2000" dirty="0"/>
              <a:t>                    heirs upon an event occurring.  The grantor does not need to</a:t>
            </a:r>
            <a:br>
              <a:rPr lang="en-US" sz="2000" dirty="0"/>
            </a:br>
            <a:r>
              <a:rPr lang="en-US" sz="2000" dirty="0"/>
              <a:t>                    physically take possession of the property.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1158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C7C30-3D40-2B9E-B6B7-64EB19C4E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9CFD5-8F1B-BD48-F31E-7F7A0E2F5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200" b="1" dirty="0">
                <a:solidFill>
                  <a:schemeClr val="tx1"/>
                </a:solidFill>
              </a:rPr>
              <a:t>Ownership Rights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37AD79-CE4A-1189-DBA4-E2841C51D243}"/>
              </a:ext>
            </a:extLst>
          </p:cNvPr>
          <p:cNvSpPr txBox="1"/>
          <p:nvPr/>
        </p:nvSpPr>
        <p:spPr>
          <a:xfrm>
            <a:off x="10833101" y="6261652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107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A0D3FA-83E0-3DDD-3DE6-66D768332ED1}"/>
              </a:ext>
            </a:extLst>
          </p:cNvPr>
          <p:cNvSpPr txBox="1"/>
          <p:nvPr/>
        </p:nvSpPr>
        <p:spPr>
          <a:xfrm>
            <a:off x="1452101" y="1728956"/>
            <a:ext cx="10078717" cy="223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Freehold Estate – ownership for an indeterminable length of time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	Defeasible – owner’s interest is subject to the occurrence or</a:t>
            </a:r>
            <a:br>
              <a:rPr lang="en-US" sz="2400" dirty="0"/>
            </a:br>
            <a:r>
              <a:rPr lang="en-US" sz="2400" dirty="0"/>
              <a:t>      non-occurrence of an event.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6B7EAD-7C37-A842-E521-B2CFBBC87D31}"/>
              </a:ext>
            </a:extLst>
          </p:cNvPr>
          <p:cNvSpPr txBox="1"/>
          <p:nvPr/>
        </p:nvSpPr>
        <p:spPr>
          <a:xfrm>
            <a:off x="2628900" y="3718679"/>
            <a:ext cx="840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Condition Subsequent – the owner might have the right to reclaim the property if a non-allowed event occurred.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Requires a court action, and the Grantor would have to physically re-possess the property.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74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3704F-6737-02CF-1284-B631FCAD0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blue rectangles&#10;&#10;Description automatically generated">
            <a:extLst>
              <a:ext uri="{FF2B5EF4-FFF2-40B4-BE49-F238E27FC236}">
                <a16:creationId xmlns:a16="http://schemas.microsoft.com/office/drawing/2014/main" id="{98F55186-FBBC-57B2-F1BA-37BA7E45E4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608"/>
          <a:stretch/>
        </p:blipFill>
        <p:spPr>
          <a:xfrm>
            <a:off x="1800383" y="1041727"/>
            <a:ext cx="9032718" cy="502887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9B3F25-CB11-76CD-9FAF-49C7C2AFDDF0}"/>
              </a:ext>
            </a:extLst>
          </p:cNvPr>
          <p:cNvSpPr/>
          <p:nvPr/>
        </p:nvSpPr>
        <p:spPr>
          <a:xfrm>
            <a:off x="1800382" y="5105400"/>
            <a:ext cx="6861017" cy="965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41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1FAD8-4F3F-39AF-9BDF-E54C27851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A6D8F-E5C8-54A7-69B6-2E1F0D08E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200" b="1" dirty="0">
                <a:solidFill>
                  <a:schemeClr val="tx1"/>
                </a:solidFill>
              </a:rPr>
              <a:t>Ownership Rights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8ACE61-3629-7BE1-0CA6-C90029DA329F}"/>
              </a:ext>
            </a:extLst>
          </p:cNvPr>
          <p:cNvSpPr txBox="1"/>
          <p:nvPr/>
        </p:nvSpPr>
        <p:spPr>
          <a:xfrm>
            <a:off x="10833101" y="6261652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107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6A123C-6BF7-2042-C577-C53561E5C4A4}"/>
              </a:ext>
            </a:extLst>
          </p:cNvPr>
          <p:cNvSpPr txBox="1"/>
          <p:nvPr/>
        </p:nvSpPr>
        <p:spPr>
          <a:xfrm>
            <a:off x="1452101" y="1728956"/>
            <a:ext cx="10078717" cy="57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Life Estate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750BCD-5200-7EA5-E5A9-066D8244EC97}"/>
              </a:ext>
            </a:extLst>
          </p:cNvPr>
          <p:cNvSpPr txBox="1"/>
          <p:nvPr/>
        </p:nvSpPr>
        <p:spPr>
          <a:xfrm>
            <a:off x="2044700" y="2451100"/>
            <a:ext cx="9207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Conventional Life Estate – ownership that is not inheritable.</a:t>
            </a:r>
          </a:p>
          <a:p>
            <a:endParaRPr lang="en-US" sz="2000" dirty="0"/>
          </a:p>
          <a:p>
            <a:r>
              <a:rPr lang="en-US" sz="2000" dirty="0"/>
              <a:t>	Life tenant owns the property for the duration of the measuring life.</a:t>
            </a:r>
          </a:p>
          <a:p>
            <a:endParaRPr lang="en-US" sz="2000" dirty="0"/>
          </a:p>
          <a:p>
            <a:r>
              <a:rPr lang="en-US" sz="2000" dirty="0"/>
              <a:t>	Remainderman – person to whom the property will pass when the life</a:t>
            </a:r>
            <a:br>
              <a:rPr lang="en-US" sz="2000" dirty="0"/>
            </a:br>
            <a:r>
              <a:rPr lang="en-US" sz="2000" dirty="0"/>
              <a:t>       estate ends.</a:t>
            </a:r>
          </a:p>
          <a:p>
            <a:endParaRPr lang="en-US" sz="2000" dirty="0"/>
          </a:p>
          <a:p>
            <a:r>
              <a:rPr lang="en-US" sz="2000" dirty="0"/>
              <a:t>	Reversionary interest – ownership returns to the original owner or heirs</a:t>
            </a:r>
            <a:br>
              <a:rPr lang="en-US" sz="2000" dirty="0"/>
            </a:br>
            <a:r>
              <a:rPr lang="en-US" sz="2000" dirty="0"/>
              <a:t>       at the end of the life estate.</a:t>
            </a:r>
          </a:p>
          <a:p>
            <a:endParaRPr lang="en-US" sz="2000" dirty="0"/>
          </a:p>
          <a:p>
            <a:r>
              <a:rPr lang="en-US" sz="2000" dirty="0"/>
              <a:t>	</a:t>
            </a:r>
            <a:r>
              <a:rPr lang="en-US" sz="2000" dirty="0" err="1"/>
              <a:t>Pur</a:t>
            </a:r>
            <a:r>
              <a:rPr lang="en-US" sz="2000" dirty="0"/>
              <a:t> </a:t>
            </a:r>
            <a:r>
              <a:rPr lang="en-US" sz="2000" dirty="0" err="1"/>
              <a:t>Autre</a:t>
            </a:r>
            <a:r>
              <a:rPr lang="en-US" sz="2000" dirty="0"/>
              <a:t> Vie (For the Life of Another) – a life estate based on the</a:t>
            </a:r>
            <a:br>
              <a:rPr lang="en-US" sz="2000" dirty="0"/>
            </a:br>
            <a:r>
              <a:rPr lang="en-US" sz="2000" dirty="0"/>
              <a:t>       lifetime of a person other than the Life Tenant.</a:t>
            </a:r>
          </a:p>
        </p:txBody>
      </p:sp>
    </p:spTree>
    <p:extLst>
      <p:ext uri="{BB962C8B-B14F-4D97-AF65-F5344CB8AC3E}">
        <p14:creationId xmlns:p14="http://schemas.microsoft.com/office/powerpoint/2010/main" val="74664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88636-8412-7FF4-821E-99C7F1D87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blue rectangles&#10;&#10;Description automatically generated">
            <a:extLst>
              <a:ext uri="{FF2B5EF4-FFF2-40B4-BE49-F238E27FC236}">
                <a16:creationId xmlns:a16="http://schemas.microsoft.com/office/drawing/2014/main" id="{B6A20653-8D1F-3B68-DEEF-ACF1354399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608"/>
          <a:stretch/>
        </p:blipFill>
        <p:spPr>
          <a:xfrm>
            <a:off x="1800383" y="1041727"/>
            <a:ext cx="9032718" cy="502887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E5A804-7175-41AE-5EC2-F9D39538F96D}"/>
              </a:ext>
            </a:extLst>
          </p:cNvPr>
          <p:cNvSpPr/>
          <p:nvPr/>
        </p:nvSpPr>
        <p:spPr>
          <a:xfrm>
            <a:off x="4353082" y="3276600"/>
            <a:ext cx="6480019" cy="1270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45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AA5ED-7E1F-608D-EC72-1F6300A33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51FE0-669E-6E35-27B6-EA4FCDD7B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200" b="1" dirty="0">
                <a:solidFill>
                  <a:schemeClr val="tx1"/>
                </a:solidFill>
              </a:rPr>
              <a:t>Ownership Rights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AA28AA-2353-B3BF-F08B-E39D585C3BBA}"/>
              </a:ext>
            </a:extLst>
          </p:cNvPr>
          <p:cNvSpPr txBox="1"/>
          <p:nvPr/>
        </p:nvSpPr>
        <p:spPr>
          <a:xfrm>
            <a:off x="10833101" y="6261652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108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B0C015-5D9D-9EF5-8F6B-671C340BB51A}"/>
              </a:ext>
            </a:extLst>
          </p:cNvPr>
          <p:cNvSpPr txBox="1"/>
          <p:nvPr/>
        </p:nvSpPr>
        <p:spPr>
          <a:xfrm>
            <a:off x="1452101" y="1728956"/>
            <a:ext cx="10078717" cy="57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Life Estate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C86593-6779-974C-703E-6D1BD71982E1}"/>
              </a:ext>
            </a:extLst>
          </p:cNvPr>
          <p:cNvSpPr txBox="1"/>
          <p:nvPr/>
        </p:nvSpPr>
        <p:spPr>
          <a:xfrm>
            <a:off x="2044700" y="2451100"/>
            <a:ext cx="9207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Legal Life Estate – designed to protect family survivors.</a:t>
            </a:r>
          </a:p>
          <a:p>
            <a:endParaRPr lang="en-US" sz="2000" dirty="0"/>
          </a:p>
          <a:p>
            <a:r>
              <a:rPr lang="en-US" sz="2000" dirty="0"/>
              <a:t>	Dower – the right a widow has in property owned by her husband.</a:t>
            </a:r>
          </a:p>
          <a:p>
            <a:endParaRPr lang="en-US" sz="2000" dirty="0"/>
          </a:p>
          <a:p>
            <a:r>
              <a:rPr lang="en-US" sz="2000" dirty="0"/>
              <a:t>	Curtsey – the right a widower has in property owned by his wife.</a:t>
            </a:r>
          </a:p>
          <a:p>
            <a:endParaRPr lang="en-US" sz="2000" dirty="0"/>
          </a:p>
          <a:p>
            <a:r>
              <a:rPr lang="en-US" sz="2000" dirty="0"/>
              <a:t>	Elective Share – allows a surviving spouse to make a claim upon their</a:t>
            </a:r>
            <a:br>
              <a:rPr lang="en-US" sz="2000" dirty="0"/>
            </a:br>
            <a:r>
              <a:rPr lang="en-US" sz="2000" dirty="0"/>
              <a:t>      deceased spouse’s real and personal property, even if not named in</a:t>
            </a:r>
            <a:br>
              <a:rPr lang="en-US" sz="2000" dirty="0"/>
            </a:br>
            <a:r>
              <a:rPr lang="en-US" sz="2000" dirty="0"/>
              <a:t>      the will.</a:t>
            </a:r>
          </a:p>
          <a:p>
            <a:endParaRPr lang="en-US" sz="2000" dirty="0"/>
          </a:p>
          <a:p>
            <a:r>
              <a:rPr lang="en-US" sz="2000" dirty="0"/>
              <a:t>	Homestead – protects the “family home” from general creditors</a:t>
            </a:r>
            <a:br>
              <a:rPr lang="en-US" sz="2000" dirty="0"/>
            </a:br>
            <a:r>
              <a:rPr lang="en-US" sz="2000" dirty="0"/>
              <a:t>      attempting to collect on debts.</a:t>
            </a:r>
          </a:p>
        </p:txBody>
      </p:sp>
    </p:spTree>
    <p:extLst>
      <p:ext uri="{BB962C8B-B14F-4D97-AF65-F5344CB8AC3E}">
        <p14:creationId xmlns:p14="http://schemas.microsoft.com/office/powerpoint/2010/main" val="234399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E9DD9-6568-DED2-74FB-2A23E3237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blue rectangles&#10;&#10;Description automatically generated">
            <a:extLst>
              <a:ext uri="{FF2B5EF4-FFF2-40B4-BE49-F238E27FC236}">
                <a16:creationId xmlns:a16="http://schemas.microsoft.com/office/drawing/2014/main" id="{859D0757-F259-7D53-6D61-8CE9C7633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608"/>
          <a:stretch/>
        </p:blipFill>
        <p:spPr>
          <a:xfrm>
            <a:off x="1800383" y="1041727"/>
            <a:ext cx="9032718" cy="502887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BEA0F6D-8E9D-857A-9E15-D4A5BD8649DD}"/>
              </a:ext>
            </a:extLst>
          </p:cNvPr>
          <p:cNvSpPr/>
          <p:nvPr/>
        </p:nvSpPr>
        <p:spPr>
          <a:xfrm>
            <a:off x="4353082" y="3276600"/>
            <a:ext cx="6480019" cy="1955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41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ED2E0-1C2E-A554-D535-EC0E37016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74A8-51B1-8621-7BC7-CCF2F24DC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200" b="1" dirty="0">
                <a:solidFill>
                  <a:srgbClr val="FFFF00"/>
                </a:solidFill>
              </a:rPr>
              <a:t>TYPES OF OWNERSHIP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550FCA-1012-FB6E-6ED5-DF05F9D1A1F7}"/>
              </a:ext>
            </a:extLst>
          </p:cNvPr>
          <p:cNvSpPr txBox="1"/>
          <p:nvPr/>
        </p:nvSpPr>
        <p:spPr>
          <a:xfrm>
            <a:off x="10833101" y="6261652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109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B1DB6E-FEDD-281B-A315-2FA726911D98}"/>
              </a:ext>
            </a:extLst>
          </p:cNvPr>
          <p:cNvSpPr txBox="1"/>
          <p:nvPr/>
        </p:nvSpPr>
        <p:spPr>
          <a:xfrm>
            <a:off x="1452101" y="1728956"/>
            <a:ext cx="10078717" cy="57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Individual Ownership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53875A-B50B-41B3-F6A6-58922BC88C0D}"/>
              </a:ext>
            </a:extLst>
          </p:cNvPr>
          <p:cNvSpPr txBox="1"/>
          <p:nvPr/>
        </p:nvSpPr>
        <p:spPr>
          <a:xfrm>
            <a:off x="2113283" y="2859374"/>
            <a:ext cx="10078717" cy="113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Tenancy in Severalty (Estate in Severalty) – Owned by a single person or a single entity.</a:t>
            </a:r>
          </a:p>
        </p:txBody>
      </p:sp>
    </p:spTree>
    <p:extLst>
      <p:ext uri="{BB962C8B-B14F-4D97-AF65-F5344CB8AC3E}">
        <p14:creationId xmlns:p14="http://schemas.microsoft.com/office/powerpoint/2010/main" val="2754784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7F291-6231-AF08-E8F3-04EFF07A2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B7065-5F2E-9EC3-2B8A-1845561E8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200" b="1" dirty="0">
                <a:solidFill>
                  <a:schemeClr val="tx1"/>
                </a:solidFill>
              </a:rPr>
              <a:t>TYPES OF OWNERSHIP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2D6798-16C6-A730-A49D-C90B119A80B5}"/>
              </a:ext>
            </a:extLst>
          </p:cNvPr>
          <p:cNvSpPr txBox="1"/>
          <p:nvPr/>
        </p:nvSpPr>
        <p:spPr>
          <a:xfrm>
            <a:off x="10833101" y="6261652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109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53E5EB-190E-2CF3-9319-BB5FB5EDDA99}"/>
              </a:ext>
            </a:extLst>
          </p:cNvPr>
          <p:cNvSpPr txBox="1"/>
          <p:nvPr/>
        </p:nvSpPr>
        <p:spPr>
          <a:xfrm>
            <a:off x="1452101" y="1728956"/>
            <a:ext cx="10078717" cy="57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Individual Ownership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993A30-0419-F0C0-6A20-E46EAAF428B1}"/>
              </a:ext>
            </a:extLst>
          </p:cNvPr>
          <p:cNvSpPr txBox="1"/>
          <p:nvPr/>
        </p:nvSpPr>
        <p:spPr>
          <a:xfrm>
            <a:off x="2113283" y="2859374"/>
            <a:ext cx="9088117" cy="2792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Trust – Transferring ownership of property to another to hold and/or manage for the benefit of a third party.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	Trustor – creates the Trust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	Trustee – manages the Trust on behalf of the Trustor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	Beneficiary – those that benefit from the Trust.</a:t>
            </a:r>
          </a:p>
        </p:txBody>
      </p:sp>
    </p:spTree>
    <p:extLst>
      <p:ext uri="{BB962C8B-B14F-4D97-AF65-F5344CB8AC3E}">
        <p14:creationId xmlns:p14="http://schemas.microsoft.com/office/powerpoint/2010/main" val="15266068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86522-ECE2-99F7-F253-B9FF6D4ED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60585-6407-7BA0-6292-77E8659CC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200" b="1" dirty="0">
                <a:solidFill>
                  <a:schemeClr val="tx1"/>
                </a:solidFill>
              </a:rPr>
              <a:t>TYPES OF OWNERSHIP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BCF485-C674-1E9B-A552-C41F45998941}"/>
              </a:ext>
            </a:extLst>
          </p:cNvPr>
          <p:cNvSpPr txBox="1"/>
          <p:nvPr/>
        </p:nvSpPr>
        <p:spPr>
          <a:xfrm>
            <a:off x="10833101" y="6261652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109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6ADD3D-8EAE-5D2E-2EB9-32814C326ADA}"/>
              </a:ext>
            </a:extLst>
          </p:cNvPr>
          <p:cNvSpPr txBox="1"/>
          <p:nvPr/>
        </p:nvSpPr>
        <p:spPr>
          <a:xfrm>
            <a:off x="1452101" y="1728956"/>
            <a:ext cx="10078717" cy="57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Individual Ownership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10BA93-05B4-3B5A-9127-C1BB90775B78}"/>
              </a:ext>
            </a:extLst>
          </p:cNvPr>
          <p:cNvSpPr txBox="1"/>
          <p:nvPr/>
        </p:nvSpPr>
        <p:spPr>
          <a:xfrm>
            <a:off x="2113283" y="2859374"/>
            <a:ext cx="9088117" cy="223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Living Trust – created during the lifetime of the Trustor.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Testamentary Trust – created by will upon the death of a Trustor.</a:t>
            </a:r>
          </a:p>
        </p:txBody>
      </p:sp>
    </p:spTree>
    <p:extLst>
      <p:ext uri="{BB962C8B-B14F-4D97-AF65-F5344CB8AC3E}">
        <p14:creationId xmlns:p14="http://schemas.microsoft.com/office/powerpoint/2010/main" val="330314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81E3C-522B-52ED-5353-2F46A4E25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5CA93-177B-48FD-6857-CC6F09490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200" b="1" dirty="0">
                <a:solidFill>
                  <a:schemeClr val="tx1"/>
                </a:solidFill>
              </a:rPr>
              <a:t>Real estate vs. Real Property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4D2FEE-DEFB-ED06-8601-635DAF5B2D26}"/>
              </a:ext>
            </a:extLst>
          </p:cNvPr>
          <p:cNvSpPr txBox="1"/>
          <p:nvPr/>
        </p:nvSpPr>
        <p:spPr>
          <a:xfrm>
            <a:off x="941973" y="2515542"/>
            <a:ext cx="6015419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Right of Possession – the right to occupy.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53208-0387-AE55-F9AA-B0678565DF9F}"/>
              </a:ext>
            </a:extLst>
          </p:cNvPr>
          <p:cNvSpPr txBox="1"/>
          <p:nvPr/>
        </p:nvSpPr>
        <p:spPr>
          <a:xfrm>
            <a:off x="941973" y="3316438"/>
            <a:ext cx="5697367" cy="95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Right to Control – doing with the property those activities allowed by law.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6A0D1C-A3FE-1C99-1BD8-1EE62D2F81CC}"/>
              </a:ext>
            </a:extLst>
          </p:cNvPr>
          <p:cNvSpPr txBox="1"/>
          <p:nvPr/>
        </p:nvSpPr>
        <p:spPr>
          <a:xfrm>
            <a:off x="941973" y="1728956"/>
            <a:ext cx="8725988" cy="57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Bundle of Legal Rights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A7DA82-E9D7-17A8-A738-D24D02FC248A}"/>
              </a:ext>
            </a:extLst>
          </p:cNvPr>
          <p:cNvSpPr txBox="1"/>
          <p:nvPr/>
        </p:nvSpPr>
        <p:spPr>
          <a:xfrm>
            <a:off x="941973" y="4598481"/>
            <a:ext cx="5869645" cy="95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Right to Transfer – the right to sell, will, or transfer the property.</a:t>
            </a:r>
          </a:p>
        </p:txBody>
      </p:sp>
      <p:pic>
        <p:nvPicPr>
          <p:cNvPr id="6" name="Picture 5" descr="A stack of white paper with black text&#10;&#10;Description automatically generated">
            <a:extLst>
              <a:ext uri="{FF2B5EF4-FFF2-40B4-BE49-F238E27FC236}">
                <a16:creationId xmlns:a16="http://schemas.microsoft.com/office/drawing/2014/main" id="{A7A0938E-703D-739A-4671-AB0E0F0DE6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50" y="1801499"/>
            <a:ext cx="5715281" cy="37541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18CA5D-C6B5-2F11-DED4-DDF86F09C438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102</a:t>
            </a:r>
          </a:p>
        </p:txBody>
      </p:sp>
    </p:spTree>
    <p:extLst>
      <p:ext uri="{BB962C8B-B14F-4D97-AF65-F5344CB8AC3E}">
        <p14:creationId xmlns:p14="http://schemas.microsoft.com/office/powerpoint/2010/main" val="234727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8DF0D-A0B1-57F3-ABA9-DE825D39E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04B50-3645-7962-2E7F-2BB3D2E54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200" b="1" dirty="0">
                <a:solidFill>
                  <a:schemeClr val="tx1"/>
                </a:solidFill>
              </a:rPr>
              <a:t>TYPES OF OWNERSHIP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03FE26-0B0E-0AED-C326-EB30CFF6A212}"/>
              </a:ext>
            </a:extLst>
          </p:cNvPr>
          <p:cNvSpPr txBox="1"/>
          <p:nvPr/>
        </p:nvSpPr>
        <p:spPr>
          <a:xfrm>
            <a:off x="10833101" y="6261652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109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B57E20-F893-E0F3-FB5D-5DB4510A04C6}"/>
              </a:ext>
            </a:extLst>
          </p:cNvPr>
          <p:cNvSpPr txBox="1"/>
          <p:nvPr/>
        </p:nvSpPr>
        <p:spPr>
          <a:xfrm>
            <a:off x="1452101" y="1728956"/>
            <a:ext cx="10078717" cy="57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Individual Ownership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8A58CB-1228-2A22-7099-EDFE54C8378C}"/>
              </a:ext>
            </a:extLst>
          </p:cNvPr>
          <p:cNvSpPr txBox="1"/>
          <p:nvPr/>
        </p:nvSpPr>
        <p:spPr>
          <a:xfrm>
            <a:off x="2125983" y="2546211"/>
            <a:ext cx="9088117" cy="390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General Partnership – two or more people carry on a business venture as co-owners.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	General partners are entitled to participate in the</a:t>
            </a:r>
            <a:br>
              <a:rPr lang="en-US" sz="2400" dirty="0"/>
            </a:br>
            <a:r>
              <a:rPr lang="en-US" sz="2400" dirty="0"/>
              <a:t> 		management of the business.</a:t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		General Partnership dissolves if a General Partner dies,</a:t>
            </a:r>
            <a:br>
              <a:rPr lang="en-US" sz="2400" dirty="0"/>
            </a:br>
            <a:r>
              <a:rPr lang="en-US" sz="2400" dirty="0"/>
              <a:t> 		withdraws or partnership goes bankrupt.</a:t>
            </a:r>
          </a:p>
        </p:txBody>
      </p:sp>
    </p:spTree>
    <p:extLst>
      <p:ext uri="{BB962C8B-B14F-4D97-AF65-F5344CB8AC3E}">
        <p14:creationId xmlns:p14="http://schemas.microsoft.com/office/powerpoint/2010/main" val="1915339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45B8E-5E94-58A9-1360-F73CECA61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8A0E0-A294-D9A5-39FD-23394B097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200" b="1" dirty="0">
                <a:solidFill>
                  <a:schemeClr val="tx1"/>
                </a:solidFill>
              </a:rPr>
              <a:t>TYPES OF OWNERSHIP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F1E1FA-EC7F-37B5-78F8-F3588E925764}"/>
              </a:ext>
            </a:extLst>
          </p:cNvPr>
          <p:cNvSpPr txBox="1"/>
          <p:nvPr/>
        </p:nvSpPr>
        <p:spPr>
          <a:xfrm>
            <a:off x="10833101" y="6261652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109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C9D581-F1F6-46DF-1886-3EF7EDC1C0A1}"/>
              </a:ext>
            </a:extLst>
          </p:cNvPr>
          <p:cNvSpPr txBox="1"/>
          <p:nvPr/>
        </p:nvSpPr>
        <p:spPr>
          <a:xfrm>
            <a:off x="1452101" y="1728956"/>
            <a:ext cx="10078717" cy="57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Individual Ownership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8FF064-2704-4F9E-0A73-B752892F5F17}"/>
              </a:ext>
            </a:extLst>
          </p:cNvPr>
          <p:cNvSpPr txBox="1"/>
          <p:nvPr/>
        </p:nvSpPr>
        <p:spPr>
          <a:xfrm>
            <a:off x="2125983" y="2546211"/>
            <a:ext cx="9088117" cy="334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Limited Partnership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2 types of partners: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		General Partners – responsible for the partnership’s</a:t>
            </a:r>
            <a:br>
              <a:rPr lang="en-US" sz="2400" dirty="0"/>
            </a:br>
            <a:r>
              <a:rPr lang="en-US" sz="2400" dirty="0"/>
              <a:t> 			operation.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		Limited Partners – responsible for expenses and</a:t>
            </a:r>
            <a:br>
              <a:rPr lang="en-US" sz="2400" dirty="0"/>
            </a:br>
            <a:r>
              <a:rPr lang="en-US" sz="2400" dirty="0"/>
              <a:t> 			debts, and have no voice in the partnership.</a:t>
            </a:r>
          </a:p>
        </p:txBody>
      </p:sp>
    </p:spTree>
    <p:extLst>
      <p:ext uri="{BB962C8B-B14F-4D97-AF65-F5344CB8AC3E}">
        <p14:creationId xmlns:p14="http://schemas.microsoft.com/office/powerpoint/2010/main" val="1145809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20910-CEDD-BE24-95BB-5BDBA9246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EBB2E-36D8-6B43-0F3F-9B78FAC67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200" b="1" dirty="0">
                <a:solidFill>
                  <a:schemeClr val="tx1"/>
                </a:solidFill>
              </a:rPr>
              <a:t>TYPES OF OWNERSHIP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5A1646-15A3-EBCC-2D2E-961A86C73C85}"/>
              </a:ext>
            </a:extLst>
          </p:cNvPr>
          <p:cNvSpPr txBox="1"/>
          <p:nvPr/>
        </p:nvSpPr>
        <p:spPr>
          <a:xfrm>
            <a:off x="10833101" y="6261652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C61C04-0280-5EED-9345-55A81C851533}"/>
              </a:ext>
            </a:extLst>
          </p:cNvPr>
          <p:cNvSpPr txBox="1"/>
          <p:nvPr/>
        </p:nvSpPr>
        <p:spPr>
          <a:xfrm>
            <a:off x="1452101" y="1728956"/>
            <a:ext cx="10078717" cy="57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Individual Ownership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D231FE-9957-041A-6814-3217FFA2F520}"/>
              </a:ext>
            </a:extLst>
          </p:cNvPr>
          <p:cNvSpPr txBox="1"/>
          <p:nvPr/>
        </p:nvSpPr>
        <p:spPr>
          <a:xfrm>
            <a:off x="2125983" y="2546211"/>
            <a:ext cx="9088117" cy="390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Corporations –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	Considered an artificial person.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	Made up of people who own stock in the company.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	Run by a board of directors.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	A corporation exists until it is formally dissolved.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	Would require corporate authorization for someone to</a:t>
            </a:r>
            <a:br>
              <a:rPr lang="en-US" sz="2400" dirty="0"/>
            </a:br>
            <a:r>
              <a:rPr lang="en-US" sz="2400" dirty="0"/>
              <a:t> 		       contract in the name of the corporation.</a:t>
            </a:r>
          </a:p>
        </p:txBody>
      </p:sp>
    </p:spTree>
    <p:extLst>
      <p:ext uri="{BB962C8B-B14F-4D97-AF65-F5344CB8AC3E}">
        <p14:creationId xmlns:p14="http://schemas.microsoft.com/office/powerpoint/2010/main" val="38654789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A7C1F-8697-0ED0-C789-C94AD37E8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B852C-7C3D-F5F5-14D7-6B22391DA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200" b="1" dirty="0">
                <a:solidFill>
                  <a:schemeClr val="tx1"/>
                </a:solidFill>
              </a:rPr>
              <a:t>TYPES OF OWNERSHIP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4DF9D-4579-53F1-47D6-83D9F6138D5E}"/>
              </a:ext>
            </a:extLst>
          </p:cNvPr>
          <p:cNvSpPr txBox="1"/>
          <p:nvPr/>
        </p:nvSpPr>
        <p:spPr>
          <a:xfrm>
            <a:off x="10833101" y="6261652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B2797D-ADBC-7A5E-F410-6D1AE1068A6C}"/>
              </a:ext>
            </a:extLst>
          </p:cNvPr>
          <p:cNvSpPr txBox="1"/>
          <p:nvPr/>
        </p:nvSpPr>
        <p:spPr>
          <a:xfrm>
            <a:off x="1452101" y="1728956"/>
            <a:ext cx="10078717" cy="57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Individual Ownership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20CF64-4745-62B9-0DE2-0D9A60F859D4}"/>
              </a:ext>
            </a:extLst>
          </p:cNvPr>
          <p:cNvSpPr txBox="1"/>
          <p:nvPr/>
        </p:nvSpPr>
        <p:spPr>
          <a:xfrm>
            <a:off x="2125983" y="2546211"/>
            <a:ext cx="9088117" cy="390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Limited Liability Company (LLC) –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	Combines attributes of both corporations and</a:t>
            </a:r>
            <a:br>
              <a:rPr lang="en-US" sz="2400" dirty="0"/>
            </a:br>
            <a:r>
              <a:rPr lang="en-US" sz="2400" dirty="0"/>
              <a:t> 			partnerships.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	Tax advantages of a partnership.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	Limited liability like a corporation.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	Would require a duly authorized individual to contract</a:t>
            </a:r>
            <a:br>
              <a:rPr lang="en-US" sz="2400" dirty="0"/>
            </a:br>
            <a:r>
              <a:rPr lang="en-US" sz="2400" dirty="0"/>
              <a:t> 			on behalf of the LLC.</a:t>
            </a:r>
          </a:p>
        </p:txBody>
      </p:sp>
    </p:spTree>
    <p:extLst>
      <p:ext uri="{BB962C8B-B14F-4D97-AF65-F5344CB8AC3E}">
        <p14:creationId xmlns:p14="http://schemas.microsoft.com/office/powerpoint/2010/main" val="4129778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E3A20-6AC0-A875-7B83-E5BF1D99F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32BD6-3BD1-D52D-8313-A459E9F3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200" b="1" dirty="0">
                <a:solidFill>
                  <a:schemeClr val="tx1"/>
                </a:solidFill>
              </a:rPr>
              <a:t>TYPES OF OWNERSHIP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2F0048-D948-6ABD-1AA6-D352261B0FD0}"/>
              </a:ext>
            </a:extLst>
          </p:cNvPr>
          <p:cNvSpPr txBox="1"/>
          <p:nvPr/>
        </p:nvSpPr>
        <p:spPr>
          <a:xfrm>
            <a:off x="10833101" y="6261652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A16DC7-A5F4-D0DE-59E6-61E270ACB257}"/>
              </a:ext>
            </a:extLst>
          </p:cNvPr>
          <p:cNvSpPr txBox="1"/>
          <p:nvPr/>
        </p:nvSpPr>
        <p:spPr>
          <a:xfrm>
            <a:off x="1452101" y="1728956"/>
            <a:ext cx="10078717" cy="113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Concurrent Ownership – When more than one person concurrently owns a property.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4EE869-D906-FC6D-6E0D-8465EA777A15}"/>
              </a:ext>
            </a:extLst>
          </p:cNvPr>
          <p:cNvSpPr txBox="1"/>
          <p:nvPr/>
        </p:nvSpPr>
        <p:spPr>
          <a:xfrm>
            <a:off x="2272034" y="2996206"/>
            <a:ext cx="9088117" cy="3450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</a:rPr>
              <a:t>Tenants in Common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</a:t>
            </a:r>
            <a:r>
              <a:rPr lang="en-US" sz="2000" dirty="0"/>
              <a:t>Undivided interests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Unequal ownership shares possible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No right of survivorship.  Ownership passes by will or laws</a:t>
            </a:r>
            <a:br>
              <a:rPr lang="en-US" sz="2000" dirty="0"/>
            </a:br>
            <a:r>
              <a:rPr lang="en-US" sz="2000" dirty="0"/>
              <a:t> 		of decent.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Interest can be conveyed to an outside party without</a:t>
            </a:r>
            <a:br>
              <a:rPr lang="en-US" sz="2000" dirty="0"/>
            </a:br>
            <a:r>
              <a:rPr lang="en-US" sz="2000" dirty="0"/>
              <a:t> 		permission of other Tenants in Common.</a:t>
            </a:r>
          </a:p>
        </p:txBody>
      </p:sp>
    </p:spTree>
    <p:extLst>
      <p:ext uri="{BB962C8B-B14F-4D97-AF65-F5344CB8AC3E}">
        <p14:creationId xmlns:p14="http://schemas.microsoft.com/office/powerpoint/2010/main" val="4151886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BD30F-795E-2271-6610-CEAEEB544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24E31F0-E630-919C-6CC0-AF8D6F50F983}"/>
              </a:ext>
            </a:extLst>
          </p:cNvPr>
          <p:cNvSpPr txBox="1"/>
          <p:nvPr/>
        </p:nvSpPr>
        <p:spPr>
          <a:xfrm>
            <a:off x="10833101" y="6261652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111</a:t>
            </a:r>
          </a:p>
        </p:txBody>
      </p:sp>
      <p:pic>
        <p:nvPicPr>
          <p:cNvPr id="6" name="Picture 5" descr="A diagram of pie charts&#10;&#10;Description automatically generated">
            <a:extLst>
              <a:ext uri="{FF2B5EF4-FFF2-40B4-BE49-F238E27FC236}">
                <a16:creationId xmlns:a16="http://schemas.microsoft.com/office/drawing/2014/main" id="{4FAF0AEF-E2B4-6D3E-2299-51D8989C49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50825"/>
            <a:ext cx="5943600" cy="635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964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9BDB9-E93D-73C4-4461-ACACA0209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A793-F8BE-D574-6593-ABF3D492E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200" b="1" dirty="0">
                <a:solidFill>
                  <a:schemeClr val="tx1"/>
                </a:solidFill>
              </a:rPr>
              <a:t>TYPES OF OWNERSHIP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288984-A4B4-2AAD-9821-FA723CB192EA}"/>
              </a:ext>
            </a:extLst>
          </p:cNvPr>
          <p:cNvSpPr txBox="1"/>
          <p:nvPr/>
        </p:nvSpPr>
        <p:spPr>
          <a:xfrm>
            <a:off x="10833101" y="6261652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A4561E-1A59-D04C-B163-1BA260FCA43A}"/>
              </a:ext>
            </a:extLst>
          </p:cNvPr>
          <p:cNvSpPr txBox="1"/>
          <p:nvPr/>
        </p:nvSpPr>
        <p:spPr>
          <a:xfrm>
            <a:off x="1452101" y="1728956"/>
            <a:ext cx="10078717" cy="113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Concurrent Ownership – When more than one person concurrently owns a property.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98F7A8-D152-DF57-BD28-B3EF9AA4468D}"/>
              </a:ext>
            </a:extLst>
          </p:cNvPr>
          <p:cNvSpPr txBox="1"/>
          <p:nvPr/>
        </p:nvSpPr>
        <p:spPr>
          <a:xfrm>
            <a:off x="2272034" y="2996206"/>
            <a:ext cx="9088117" cy="2526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</a:rPr>
              <a:t>Joint Tenancy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</a:t>
            </a:r>
            <a:r>
              <a:rPr lang="en-US" sz="2000" dirty="0"/>
              <a:t>Equal Undivided interests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Equal ownership shares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Right of Survivorship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Can sell interests to a non-co-owner as a Tenant in Common</a:t>
            </a:r>
          </a:p>
        </p:txBody>
      </p:sp>
    </p:spTree>
    <p:extLst>
      <p:ext uri="{BB962C8B-B14F-4D97-AF65-F5344CB8AC3E}">
        <p14:creationId xmlns:p14="http://schemas.microsoft.com/office/powerpoint/2010/main" val="2189574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0B274-EF15-FB75-F201-47174A332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CED37-326C-5E6E-0D7E-7AA8636F3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200" b="1" dirty="0">
                <a:solidFill>
                  <a:schemeClr val="tx1"/>
                </a:solidFill>
              </a:rPr>
              <a:t>TYPES OF OWNERSHIP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6B287F-C53C-79B4-272C-5BEE3F65B388}"/>
              </a:ext>
            </a:extLst>
          </p:cNvPr>
          <p:cNvSpPr txBox="1"/>
          <p:nvPr/>
        </p:nvSpPr>
        <p:spPr>
          <a:xfrm>
            <a:off x="10833101" y="6261652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155FB1-CCE6-2126-D761-36F6C5AD0269}"/>
              </a:ext>
            </a:extLst>
          </p:cNvPr>
          <p:cNvSpPr txBox="1"/>
          <p:nvPr/>
        </p:nvSpPr>
        <p:spPr>
          <a:xfrm>
            <a:off x="1452101" y="1728956"/>
            <a:ext cx="10078717" cy="113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Concurrent Ownership – When more than one person concurrently owns a property.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E384F6-DE9E-DC2D-B537-18BDF71A548A}"/>
              </a:ext>
            </a:extLst>
          </p:cNvPr>
          <p:cNvSpPr txBox="1"/>
          <p:nvPr/>
        </p:nvSpPr>
        <p:spPr>
          <a:xfrm>
            <a:off x="2272034" y="2996206"/>
            <a:ext cx="9088117" cy="3080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Joint Tenancy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</a:t>
            </a:r>
            <a:r>
              <a:rPr lang="en-US" sz="2000" dirty="0"/>
              <a:t>Four unities required:    </a:t>
            </a:r>
            <a:r>
              <a:rPr lang="en-US" sz="2800" b="1" dirty="0">
                <a:solidFill>
                  <a:srgbClr val="FFFF00"/>
                </a:solidFill>
              </a:rPr>
              <a:t>(P.I.T.T.)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	Possession – equal possessory rights.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	Interest – equal ownership share.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	Title – created on the same document (Deed)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	Time – created 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20933908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119B1-D89B-1F41-1822-5066E69D0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7A08BDD-2AD8-0679-8630-0A243F52B458}"/>
              </a:ext>
            </a:extLst>
          </p:cNvPr>
          <p:cNvSpPr txBox="1"/>
          <p:nvPr/>
        </p:nvSpPr>
        <p:spPr>
          <a:xfrm>
            <a:off x="10833101" y="6261652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113</a:t>
            </a:r>
          </a:p>
        </p:txBody>
      </p:sp>
      <p:pic>
        <p:nvPicPr>
          <p:cNvPr id="2" name="Picture 1" descr="A black background with blue circles&#10;&#10;Description automatically generated">
            <a:extLst>
              <a:ext uri="{FF2B5EF4-FFF2-40B4-BE49-F238E27FC236}">
                <a16:creationId xmlns:a16="http://schemas.microsoft.com/office/drawing/2014/main" id="{6EC04BD2-B74F-4025-AE55-1D2C57B32A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34950"/>
            <a:ext cx="5943600" cy="63881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7818259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8195A-9784-84DE-DDE9-78FD5F6C9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00282-9A48-1BBA-6640-545C16553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200" b="1" dirty="0">
                <a:solidFill>
                  <a:schemeClr val="tx1"/>
                </a:solidFill>
              </a:rPr>
              <a:t>TYPES OF OWNERSHIP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E707D6-FB6A-F5A6-70E5-98718F09203C}"/>
              </a:ext>
            </a:extLst>
          </p:cNvPr>
          <p:cNvSpPr txBox="1"/>
          <p:nvPr/>
        </p:nvSpPr>
        <p:spPr>
          <a:xfrm>
            <a:off x="10833101" y="6261652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113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AA8DBE-48C6-3971-9113-C2F3E7E109EC}"/>
              </a:ext>
            </a:extLst>
          </p:cNvPr>
          <p:cNvSpPr txBox="1"/>
          <p:nvPr/>
        </p:nvSpPr>
        <p:spPr>
          <a:xfrm>
            <a:off x="1452101" y="1728956"/>
            <a:ext cx="10078717" cy="113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Concurrent Ownership – When more than one person concurrently owns a property.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28EE52-D157-AAD3-8EE9-CA6599414DB3}"/>
              </a:ext>
            </a:extLst>
          </p:cNvPr>
          <p:cNvSpPr txBox="1"/>
          <p:nvPr/>
        </p:nvSpPr>
        <p:spPr>
          <a:xfrm>
            <a:off x="2272034" y="2996206"/>
            <a:ext cx="9088117" cy="2526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</a:rPr>
              <a:t>Tenancy by the Entireties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</a:t>
            </a:r>
            <a:r>
              <a:rPr lang="en-US" sz="2000" dirty="0"/>
              <a:t>Same condition as Joint Tenancy but includes requirement of</a:t>
            </a:r>
            <a:br>
              <a:rPr lang="en-US" sz="2000" dirty="0"/>
            </a:br>
            <a:r>
              <a:rPr lang="en-US" sz="2000" dirty="0"/>
              <a:t> 	marriage.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	Spouses cannot act alone to sell the property.</a:t>
            </a:r>
          </a:p>
        </p:txBody>
      </p:sp>
    </p:spTree>
    <p:extLst>
      <p:ext uri="{BB962C8B-B14F-4D97-AF65-F5344CB8AC3E}">
        <p14:creationId xmlns:p14="http://schemas.microsoft.com/office/powerpoint/2010/main" val="3790653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99B1E-D75A-F2B4-03B1-4648A332E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6CECF-12F9-7BE1-5FF4-F2A0DE2AB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200" b="1" dirty="0">
                <a:solidFill>
                  <a:schemeClr val="tx1"/>
                </a:solidFill>
              </a:rPr>
              <a:t>Real estate vs. Real Property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57B64D-81AF-771D-F2AF-3B7893448C6E}"/>
              </a:ext>
            </a:extLst>
          </p:cNvPr>
          <p:cNvSpPr txBox="1"/>
          <p:nvPr/>
        </p:nvSpPr>
        <p:spPr>
          <a:xfrm>
            <a:off x="941973" y="2576347"/>
            <a:ext cx="6015419" cy="95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Right to Exclude – the right to keep others from entering or using the property.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AFD18D-7E21-B3D7-E0D3-90C202625DE1}"/>
              </a:ext>
            </a:extLst>
          </p:cNvPr>
          <p:cNvSpPr txBox="1"/>
          <p:nvPr/>
        </p:nvSpPr>
        <p:spPr>
          <a:xfrm>
            <a:off x="941973" y="3804739"/>
            <a:ext cx="5697367" cy="1418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Right to Encumber – the right to place liens or provide non- possessory interest in the property to someone else.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B826DD-45EE-7F3C-EB23-EE6777D87216}"/>
              </a:ext>
            </a:extLst>
          </p:cNvPr>
          <p:cNvSpPr txBox="1"/>
          <p:nvPr/>
        </p:nvSpPr>
        <p:spPr>
          <a:xfrm>
            <a:off x="941973" y="1728956"/>
            <a:ext cx="8725988" cy="57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Bundle of Legal Rights</a:t>
            </a:r>
          </a:p>
        </p:txBody>
      </p:sp>
      <p:pic>
        <p:nvPicPr>
          <p:cNvPr id="6" name="Picture 5" descr="A stack of white paper with black text&#10;&#10;Description automatically generated">
            <a:extLst>
              <a:ext uri="{FF2B5EF4-FFF2-40B4-BE49-F238E27FC236}">
                <a16:creationId xmlns:a16="http://schemas.microsoft.com/office/drawing/2014/main" id="{0FAEF65E-8A9A-58CE-DCF9-B73C8BE2E6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50" y="1801499"/>
            <a:ext cx="5715281" cy="37541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70AF10-3255-A25B-9DE3-092B1237B241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102</a:t>
            </a:r>
          </a:p>
        </p:txBody>
      </p:sp>
    </p:spTree>
    <p:extLst>
      <p:ext uri="{BB962C8B-B14F-4D97-AF65-F5344CB8AC3E}">
        <p14:creationId xmlns:p14="http://schemas.microsoft.com/office/powerpoint/2010/main" val="403384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C186B-9A23-0E6E-67D0-6ED753AA1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47240-D02A-49B6-C8CF-E4D4C49A6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200" b="1" dirty="0">
                <a:solidFill>
                  <a:schemeClr val="tx1"/>
                </a:solidFill>
              </a:rPr>
              <a:t>TYPES OF OWNERSHIP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549D4B-CB51-313F-D55A-8D09B350DE1A}"/>
              </a:ext>
            </a:extLst>
          </p:cNvPr>
          <p:cNvSpPr txBox="1"/>
          <p:nvPr/>
        </p:nvSpPr>
        <p:spPr>
          <a:xfrm>
            <a:off x="10833101" y="6261652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C65216-F881-E808-9A2B-5471DC254408}"/>
              </a:ext>
            </a:extLst>
          </p:cNvPr>
          <p:cNvSpPr txBox="1"/>
          <p:nvPr/>
        </p:nvSpPr>
        <p:spPr>
          <a:xfrm>
            <a:off x="1452101" y="1728956"/>
            <a:ext cx="10078717" cy="113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Concurrent Ownership – When more than one person concurrently owns a property.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0E008A-A1F2-63F4-BEB5-A599EE80E341}"/>
              </a:ext>
            </a:extLst>
          </p:cNvPr>
          <p:cNvSpPr txBox="1"/>
          <p:nvPr/>
        </p:nvSpPr>
        <p:spPr>
          <a:xfrm>
            <a:off x="2272034" y="2996206"/>
            <a:ext cx="9780266" cy="2809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</a:rPr>
              <a:t>Community Property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</a:t>
            </a:r>
            <a:r>
              <a:rPr lang="en-US" dirty="0"/>
              <a:t>Separate Property – real and personal property acquired before a marriage</a:t>
            </a:r>
            <a:br>
              <a:rPr lang="en-US" dirty="0"/>
            </a:br>
            <a:r>
              <a:rPr lang="en-US" dirty="0"/>
              <a:t> 	or by gift or inheritance.</a:t>
            </a:r>
            <a:br>
              <a:rPr lang="en-US" dirty="0"/>
            </a:b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	Community Property – all other property earned or acquired during the marriage.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9227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8A367-5738-25EE-648F-10B5BABEE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F18B8-933D-4F43-EC22-231C92CAB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200" b="1" dirty="0">
                <a:solidFill>
                  <a:schemeClr val="tx1"/>
                </a:solidFill>
              </a:rPr>
              <a:t>TYPES OF OWNERSHIP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D0DD03-8C54-8A8F-E800-151DD87144FE}"/>
              </a:ext>
            </a:extLst>
          </p:cNvPr>
          <p:cNvSpPr txBox="1"/>
          <p:nvPr/>
        </p:nvSpPr>
        <p:spPr>
          <a:xfrm>
            <a:off x="10833101" y="6261652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D1ADC6-57E7-5DBB-1EA6-8137AC2925F8}"/>
              </a:ext>
            </a:extLst>
          </p:cNvPr>
          <p:cNvSpPr txBox="1"/>
          <p:nvPr/>
        </p:nvSpPr>
        <p:spPr>
          <a:xfrm>
            <a:off x="1452101" y="1728956"/>
            <a:ext cx="10078717" cy="113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Concurrent Ownership – When more than one person concurrently owns a property.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5983BC-938F-01B4-5DE4-A5CA8AE9BDF3}"/>
              </a:ext>
            </a:extLst>
          </p:cNvPr>
          <p:cNvSpPr txBox="1"/>
          <p:nvPr/>
        </p:nvSpPr>
        <p:spPr>
          <a:xfrm>
            <a:off x="2272034" y="2996206"/>
            <a:ext cx="9780266" cy="2394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</a:rPr>
              <a:t>Community Property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</a:t>
            </a:r>
            <a:r>
              <a:rPr lang="en-US" dirty="0"/>
              <a:t> Upon death of one spouse, the surviving spouse automatically owns one-half of</a:t>
            </a:r>
            <a:br>
              <a:rPr lang="en-US" dirty="0"/>
            </a:br>
            <a:r>
              <a:rPr lang="en-US" dirty="0"/>
              <a:t> 	the community property.  The deceased spouse’ share is passed on to their heirs.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	There is no automatic right of survivorship.</a:t>
            </a:r>
          </a:p>
        </p:txBody>
      </p:sp>
    </p:spTree>
    <p:extLst>
      <p:ext uri="{BB962C8B-B14F-4D97-AF65-F5344CB8AC3E}">
        <p14:creationId xmlns:p14="http://schemas.microsoft.com/office/powerpoint/2010/main" val="12393701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9D1E2-9EB8-CFCE-AAFC-8AF17E258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DBA3E-FDF6-161C-11B2-69289652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000" b="1" dirty="0">
                <a:solidFill>
                  <a:srgbClr val="FFFF00"/>
                </a:solidFill>
              </a:rPr>
              <a:t>COMMON INTEREST OWNERSHIP PROPERTIES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F982C3-3CE6-17EC-33FD-2D77180128BA}"/>
              </a:ext>
            </a:extLst>
          </p:cNvPr>
          <p:cNvSpPr txBox="1"/>
          <p:nvPr/>
        </p:nvSpPr>
        <p:spPr>
          <a:xfrm>
            <a:off x="10833101" y="6261652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EB9350-DC4C-8CE1-D0FD-0C779C6133A7}"/>
              </a:ext>
            </a:extLst>
          </p:cNvPr>
          <p:cNvSpPr txBox="1"/>
          <p:nvPr/>
        </p:nvSpPr>
        <p:spPr>
          <a:xfrm>
            <a:off x="1452101" y="1728956"/>
            <a:ext cx="10078717" cy="113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</a:rPr>
              <a:t>Condominiums</a:t>
            </a:r>
            <a:r>
              <a:rPr lang="en-US" sz="2400" dirty="0"/>
              <a:t> – residential, commercial, or industrial units which allow for multiple owners in a larger building.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4112FA-67C1-5C8E-73B2-215C944C87DD}"/>
              </a:ext>
            </a:extLst>
          </p:cNvPr>
          <p:cNvSpPr txBox="1"/>
          <p:nvPr/>
        </p:nvSpPr>
        <p:spPr>
          <a:xfrm>
            <a:off x="2272034" y="3251083"/>
            <a:ext cx="9117625" cy="188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Owner owns a fee simple title to air rights in a specific unit and an undivided interest in common areas as a Tenant in Common.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Default by the owner on their loan does not affect the other owners.</a:t>
            </a:r>
          </a:p>
        </p:txBody>
      </p:sp>
    </p:spTree>
    <p:extLst>
      <p:ext uri="{BB962C8B-B14F-4D97-AF65-F5344CB8AC3E}">
        <p14:creationId xmlns:p14="http://schemas.microsoft.com/office/powerpoint/2010/main" val="33582723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C9C90-7FE0-5D35-4D20-2E970D44C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C233E-D516-E1AF-53D6-CC77BB054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000" b="1" dirty="0">
                <a:solidFill>
                  <a:schemeClr val="tx1"/>
                </a:solidFill>
              </a:rPr>
              <a:t>COMMON INTEREST OWNERSHIP PROPERTIES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99E097-88E0-34FE-277A-EEA9DCB0DE9E}"/>
              </a:ext>
            </a:extLst>
          </p:cNvPr>
          <p:cNvSpPr txBox="1"/>
          <p:nvPr/>
        </p:nvSpPr>
        <p:spPr>
          <a:xfrm>
            <a:off x="10833101" y="6261652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0C6C9-92C6-C18B-F97A-B41868814128}"/>
              </a:ext>
            </a:extLst>
          </p:cNvPr>
          <p:cNvSpPr txBox="1"/>
          <p:nvPr/>
        </p:nvSpPr>
        <p:spPr>
          <a:xfrm>
            <a:off x="1452101" y="1728956"/>
            <a:ext cx="10078717" cy="113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Condominiums – residential, commercial, or industrial units which allow for multiple owners in a larger building.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2B9835-7B5D-9D24-FE04-799CEAC1FE48}"/>
              </a:ext>
            </a:extLst>
          </p:cNvPr>
          <p:cNvSpPr txBox="1"/>
          <p:nvPr/>
        </p:nvSpPr>
        <p:spPr>
          <a:xfrm>
            <a:off x="2272034" y="3251083"/>
            <a:ext cx="9117625" cy="3265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Condominium developer must file a Declaration with the county for the condominium project.  This would include by-laws and restrictive covenants, survey and architectural drawings.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HOA (Homeowners Association) carry out administrative functions.  Can collect owner’s fees and can levy fines or implement foreclosure for non-payment of fees.</a:t>
            </a:r>
          </a:p>
        </p:txBody>
      </p:sp>
    </p:spTree>
    <p:extLst>
      <p:ext uri="{BB962C8B-B14F-4D97-AF65-F5344CB8AC3E}">
        <p14:creationId xmlns:p14="http://schemas.microsoft.com/office/powerpoint/2010/main" val="26147261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2983E-74F4-9E82-A1DF-0B6EC1AF7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67728-0275-5FDE-1529-D57516008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000" b="1" dirty="0">
                <a:solidFill>
                  <a:schemeClr val="tx1"/>
                </a:solidFill>
              </a:rPr>
              <a:t>COMMON INTEREST OWNERSHIP PROPERTIES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B42C28-CC69-9218-410C-9A9958262BB1}"/>
              </a:ext>
            </a:extLst>
          </p:cNvPr>
          <p:cNvSpPr txBox="1"/>
          <p:nvPr/>
        </p:nvSpPr>
        <p:spPr>
          <a:xfrm>
            <a:off x="10833101" y="6261652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0EA534-9B05-F4D6-E2B8-4F47D49AB8F9}"/>
              </a:ext>
            </a:extLst>
          </p:cNvPr>
          <p:cNvSpPr txBox="1"/>
          <p:nvPr/>
        </p:nvSpPr>
        <p:spPr>
          <a:xfrm>
            <a:off x="1452101" y="1728956"/>
            <a:ext cx="10078717" cy="57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</a:rPr>
              <a:t>Cooperatives</a:t>
            </a:r>
            <a:r>
              <a:rPr lang="en-US" sz="2400" dirty="0"/>
              <a:t> – corporation holds title to the property.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6268A2-760C-EADF-0046-370EF7DE98F4}"/>
              </a:ext>
            </a:extLst>
          </p:cNvPr>
          <p:cNvSpPr txBox="1"/>
          <p:nvPr/>
        </p:nvSpPr>
        <p:spPr>
          <a:xfrm>
            <a:off x="2272034" y="2536186"/>
            <a:ext cx="9117625" cy="372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Individuals purchase stock in the corporation.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Receive a proprietary long-term lease to a particular unit.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Shareholder agrees to pay a proportionate share of expenses for</a:t>
            </a:r>
            <a:br>
              <a:rPr lang="en-US" sz="2000" dirty="0"/>
            </a:br>
            <a:r>
              <a:rPr lang="en-US" sz="2000" dirty="0"/>
              <a:t>maintenance, taxes, insurance, debt service, etc.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Licensees must have Securities license to broker cooperatives.</a:t>
            </a:r>
          </a:p>
        </p:txBody>
      </p:sp>
    </p:spTree>
    <p:extLst>
      <p:ext uri="{BB962C8B-B14F-4D97-AF65-F5344CB8AC3E}">
        <p14:creationId xmlns:p14="http://schemas.microsoft.com/office/powerpoint/2010/main" val="23995025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9E479-A10E-35C1-C512-E150F7158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E1793-61E3-A7C6-CFA0-5F464B18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000" b="1" dirty="0">
                <a:solidFill>
                  <a:schemeClr val="tx1"/>
                </a:solidFill>
              </a:rPr>
              <a:t>COMMON INTEREST OWNERSHIP PROPERTIES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7ABB40-3013-04C9-2CA9-5462C7077048}"/>
              </a:ext>
            </a:extLst>
          </p:cNvPr>
          <p:cNvSpPr txBox="1"/>
          <p:nvPr/>
        </p:nvSpPr>
        <p:spPr>
          <a:xfrm>
            <a:off x="10833101" y="6261652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8DCF9B-9948-3257-FD46-7900EC82F36D}"/>
              </a:ext>
            </a:extLst>
          </p:cNvPr>
          <p:cNvSpPr txBox="1"/>
          <p:nvPr/>
        </p:nvSpPr>
        <p:spPr>
          <a:xfrm>
            <a:off x="1452101" y="1728956"/>
            <a:ext cx="10078717" cy="113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</a:rPr>
              <a:t>Time-Share</a:t>
            </a:r>
            <a:r>
              <a:rPr lang="en-US" sz="2400" dirty="0"/>
              <a:t> – multiple owners enjoy the use of a single piece of</a:t>
            </a:r>
            <a:br>
              <a:rPr lang="en-US" sz="2400" dirty="0"/>
            </a:br>
            <a:r>
              <a:rPr lang="en-US" sz="2400" dirty="0"/>
              <a:t>                       property.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851C5-5BE1-6361-44EF-CB010E0BE425}"/>
              </a:ext>
            </a:extLst>
          </p:cNvPr>
          <p:cNvSpPr txBox="1"/>
          <p:nvPr/>
        </p:nvSpPr>
        <p:spPr>
          <a:xfrm>
            <a:off x="2272034" y="2903873"/>
            <a:ext cx="9117625" cy="2342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For a specified period of time.  Known as fractional ownership.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Typical in resort or vacation locations.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Each owner responsible for their share of property expenses.</a:t>
            </a:r>
          </a:p>
        </p:txBody>
      </p:sp>
    </p:spTree>
    <p:extLst>
      <p:ext uri="{BB962C8B-B14F-4D97-AF65-F5344CB8AC3E}">
        <p14:creationId xmlns:p14="http://schemas.microsoft.com/office/powerpoint/2010/main" val="11600028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13B8B-B616-02D4-3A5F-60F108D47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8029-4E8F-15F5-E14B-86DB757A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400" b="1" dirty="0">
                <a:solidFill>
                  <a:srgbClr val="FFFF00"/>
                </a:solidFill>
              </a:rPr>
              <a:t>ENCUMBRANCES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797E61-2F84-08EC-C5AB-598CF6C37B03}"/>
              </a:ext>
            </a:extLst>
          </p:cNvPr>
          <p:cNvSpPr txBox="1"/>
          <p:nvPr/>
        </p:nvSpPr>
        <p:spPr>
          <a:xfrm>
            <a:off x="10833101" y="6261652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3D9A7F-0B60-266B-3EC4-ECAD5109906D}"/>
              </a:ext>
            </a:extLst>
          </p:cNvPr>
          <p:cNvSpPr txBox="1"/>
          <p:nvPr/>
        </p:nvSpPr>
        <p:spPr>
          <a:xfrm>
            <a:off x="1452101" y="1728956"/>
            <a:ext cx="10078717" cy="113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</a:rPr>
              <a:t>Encumbrance</a:t>
            </a:r>
            <a:r>
              <a:rPr lang="en-US" sz="2400" dirty="0"/>
              <a:t> – an interest another entity has in a property that does not contain a possessory right.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B4E25B-C2C8-FE56-7AD9-E6FCBDB11442}"/>
              </a:ext>
            </a:extLst>
          </p:cNvPr>
          <p:cNvSpPr txBox="1"/>
          <p:nvPr/>
        </p:nvSpPr>
        <p:spPr>
          <a:xfrm>
            <a:off x="2272034" y="2903873"/>
            <a:ext cx="9117625" cy="2803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Liens: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Legal Title – full ownership of property.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Equitable Title – a right to obtain full ownership.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Lien Theory State – lender places a lien on the property.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Title Theory State – lender has legal title until the borrower satisfies </a:t>
            </a:r>
            <a:br>
              <a:rPr lang="en-US" sz="2000" dirty="0"/>
            </a:br>
            <a:r>
              <a:rPr lang="en-US" sz="2000" dirty="0"/>
              <a:t>						the terms of the loan.</a:t>
            </a:r>
          </a:p>
        </p:txBody>
      </p:sp>
    </p:spTree>
    <p:extLst>
      <p:ext uri="{BB962C8B-B14F-4D97-AF65-F5344CB8AC3E}">
        <p14:creationId xmlns:p14="http://schemas.microsoft.com/office/powerpoint/2010/main" val="2862971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6F5E8-3B16-BD25-946D-C0E48DBFD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FEB3077-78A1-CF19-75B2-030CF929C6FC}"/>
              </a:ext>
            </a:extLst>
          </p:cNvPr>
          <p:cNvSpPr txBox="1"/>
          <p:nvPr/>
        </p:nvSpPr>
        <p:spPr>
          <a:xfrm>
            <a:off x="10833101" y="6261652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11BE9D-C8AE-C5E3-82ED-E0FE16CBCB17}"/>
              </a:ext>
            </a:extLst>
          </p:cNvPr>
          <p:cNvSpPr txBox="1"/>
          <p:nvPr/>
        </p:nvSpPr>
        <p:spPr>
          <a:xfrm>
            <a:off x="662641" y="227016"/>
            <a:ext cx="8468659" cy="57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Liens can be described as:</a:t>
            </a:r>
          </a:p>
        </p:txBody>
      </p:sp>
      <p:pic>
        <p:nvPicPr>
          <p:cNvPr id="4" name="Picture 3" descr="A table of text on a white background&#10;&#10;Description automatically generated">
            <a:extLst>
              <a:ext uri="{FF2B5EF4-FFF2-40B4-BE49-F238E27FC236}">
                <a16:creationId xmlns:a16="http://schemas.microsoft.com/office/drawing/2014/main" id="{2CF3171F-603E-104F-FBEB-CA16FCA9D0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37" y="789176"/>
            <a:ext cx="6130925" cy="584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918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9F8CC-A5D0-04BA-67B4-D8D706428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13769-5290-9DF0-71FC-706836273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400" b="1" dirty="0">
                <a:solidFill>
                  <a:schemeClr val="tx1"/>
                </a:solidFill>
              </a:rPr>
              <a:t>ENCUMBRANCES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44FF5F-EE7F-69FB-829A-C0FB57EBCD47}"/>
              </a:ext>
            </a:extLst>
          </p:cNvPr>
          <p:cNvSpPr txBox="1"/>
          <p:nvPr/>
        </p:nvSpPr>
        <p:spPr>
          <a:xfrm>
            <a:off x="10833101" y="6261652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117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78A4CA-71F8-C262-0AD4-FFECE24FC759}"/>
              </a:ext>
            </a:extLst>
          </p:cNvPr>
          <p:cNvSpPr txBox="1"/>
          <p:nvPr/>
        </p:nvSpPr>
        <p:spPr>
          <a:xfrm>
            <a:off x="1452101" y="1526141"/>
            <a:ext cx="10078717" cy="113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Lien Priority – order with which liens are paid off when the asset is sold or foreclosed upon.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CABA0D-728D-AF54-05C6-6500893A618A}"/>
              </a:ext>
            </a:extLst>
          </p:cNvPr>
          <p:cNvSpPr txBox="1"/>
          <p:nvPr/>
        </p:nvSpPr>
        <p:spPr>
          <a:xfrm>
            <a:off x="1452101" y="2753602"/>
            <a:ext cx="4212100" cy="4010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00"/>
                </a:solidFill>
              </a:rPr>
              <a:t>Superior Liens </a:t>
            </a:r>
            <a:r>
              <a:rPr lang="en-US" sz="2000" dirty="0"/>
              <a:t>– </a:t>
            </a:r>
            <a:r>
              <a:rPr lang="en-US" dirty="0"/>
              <a:t>paid first.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00"/>
                </a:solidFill>
              </a:rPr>
              <a:t>Junior Liens </a:t>
            </a:r>
            <a:r>
              <a:rPr lang="en-US" sz="2000" dirty="0"/>
              <a:t>– </a:t>
            </a:r>
            <a:r>
              <a:rPr lang="en-US" dirty="0"/>
              <a:t>paid based on the date of recording of the lien.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00"/>
                </a:solidFill>
              </a:rPr>
              <a:t>Mechanic’s Liens </a:t>
            </a:r>
            <a:r>
              <a:rPr lang="en-US" sz="2000" dirty="0"/>
              <a:t>– </a:t>
            </a:r>
            <a:r>
              <a:rPr lang="en-US" dirty="0"/>
              <a:t>priority established as of either the date the work was started or when materials were first furnished.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B9F287-6412-F675-AE76-5CC7922438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664201" y="2212703"/>
            <a:ext cx="5168900" cy="445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260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EE608-9F46-FDE3-1B7D-692F5C82F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7EE17-97A3-06B9-B00E-6CDF3F400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400" b="1" dirty="0">
                <a:solidFill>
                  <a:schemeClr val="tx1"/>
                </a:solidFill>
              </a:rPr>
              <a:t>ENCUMBRANCES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872833-2B8C-B1F9-DE87-41395E98A923}"/>
              </a:ext>
            </a:extLst>
          </p:cNvPr>
          <p:cNvSpPr txBox="1"/>
          <p:nvPr/>
        </p:nvSpPr>
        <p:spPr>
          <a:xfrm>
            <a:off x="10833101" y="6261652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F98794-520A-B7ED-A661-365D7D891BF6}"/>
              </a:ext>
            </a:extLst>
          </p:cNvPr>
          <p:cNvSpPr txBox="1"/>
          <p:nvPr/>
        </p:nvSpPr>
        <p:spPr>
          <a:xfrm>
            <a:off x="1452101" y="1526141"/>
            <a:ext cx="10078717" cy="2342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 home is foreclosed on for non-payment of a mortgage lien that was recorded in 2010 for $225,000 with a balance remaining of $160,000.  A second mortgage was recorded in 2015 with a balance due of $25,000 and a mechanic’s lien for $11,000 was recorded in 2016.  An unpaid real estate tax lien was recorded this year for $2,450.  The house sells for $350,000.  In what order will the liens be paid?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8C0917-A5D4-E7A8-51A8-B3266362BF72}"/>
              </a:ext>
            </a:extLst>
          </p:cNvPr>
          <p:cNvSpPr txBox="1"/>
          <p:nvPr/>
        </p:nvSpPr>
        <p:spPr>
          <a:xfrm>
            <a:off x="4686300" y="4046536"/>
            <a:ext cx="4749800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Tax Lien - $2,450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647CC1-8E59-F2B0-8D09-DAEE33A5A4F7}"/>
              </a:ext>
            </a:extLst>
          </p:cNvPr>
          <p:cNvSpPr txBox="1"/>
          <p:nvPr/>
        </p:nvSpPr>
        <p:spPr>
          <a:xfrm>
            <a:off x="4686300" y="4474039"/>
            <a:ext cx="4749800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Mortgage - $160,000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727B2D-B238-913D-3E01-24FB576CAF27}"/>
              </a:ext>
            </a:extLst>
          </p:cNvPr>
          <p:cNvSpPr txBox="1"/>
          <p:nvPr/>
        </p:nvSpPr>
        <p:spPr>
          <a:xfrm>
            <a:off x="4686300" y="4962976"/>
            <a:ext cx="4749800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Mortgage - $25,000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051E7C-5221-0237-2AA2-ADCE87C05812}"/>
              </a:ext>
            </a:extLst>
          </p:cNvPr>
          <p:cNvSpPr txBox="1"/>
          <p:nvPr/>
        </p:nvSpPr>
        <p:spPr>
          <a:xfrm>
            <a:off x="4686300" y="5430466"/>
            <a:ext cx="4749800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Mechanics Lien - $11,000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27A4A2-65AB-DFCA-5BFF-C06E7501BB92}"/>
              </a:ext>
            </a:extLst>
          </p:cNvPr>
          <p:cNvSpPr txBox="1"/>
          <p:nvPr/>
        </p:nvSpPr>
        <p:spPr>
          <a:xfrm>
            <a:off x="3754609" y="6013923"/>
            <a:ext cx="5473700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Balance Due to the Homeowner: $151,550</a:t>
            </a:r>
          </a:p>
        </p:txBody>
      </p:sp>
    </p:spTree>
    <p:extLst>
      <p:ext uri="{BB962C8B-B14F-4D97-AF65-F5344CB8AC3E}">
        <p14:creationId xmlns:p14="http://schemas.microsoft.com/office/powerpoint/2010/main" val="293136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200" b="1" dirty="0">
                <a:solidFill>
                  <a:srgbClr val="FFFF00"/>
                </a:solidFill>
              </a:rPr>
              <a:t>Deeds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87826-5E2B-F75C-D292-C76B914C5ECB}"/>
              </a:ext>
            </a:extLst>
          </p:cNvPr>
          <p:cNvSpPr txBox="1"/>
          <p:nvPr/>
        </p:nvSpPr>
        <p:spPr>
          <a:xfrm>
            <a:off x="1517538" y="1929846"/>
            <a:ext cx="9704644" cy="390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Ownership in real property is evidenced by a Conveyance Deed which documents: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	Owners of the property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	Type of ownership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	Legal description of the property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	Other items pertinent to the transfer of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12E0B-0C08-64E0-6188-AF58C889708C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102</a:t>
            </a:r>
          </a:p>
        </p:txBody>
      </p:sp>
    </p:spTree>
    <p:extLst>
      <p:ext uri="{BB962C8B-B14F-4D97-AF65-F5344CB8AC3E}">
        <p14:creationId xmlns:p14="http://schemas.microsoft.com/office/powerpoint/2010/main" val="786366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B70F1-821E-DF93-6E9B-9078826AF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282EE-36B7-C9CA-E6F6-173C0702C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400" b="1" dirty="0">
                <a:solidFill>
                  <a:schemeClr val="tx1"/>
                </a:solidFill>
              </a:rPr>
              <a:t>ENCUMBRANCES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7C1A88-3D1B-F558-247A-3457A9413863}"/>
              </a:ext>
            </a:extLst>
          </p:cNvPr>
          <p:cNvSpPr txBox="1"/>
          <p:nvPr/>
        </p:nvSpPr>
        <p:spPr>
          <a:xfrm>
            <a:off x="10833101" y="6261652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D1CAA8-F37B-8F9C-0985-02DC738F5D42}"/>
              </a:ext>
            </a:extLst>
          </p:cNvPr>
          <p:cNvSpPr txBox="1"/>
          <p:nvPr/>
        </p:nvSpPr>
        <p:spPr>
          <a:xfrm>
            <a:off x="1452101" y="1423440"/>
            <a:ext cx="10078717" cy="57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</a:rPr>
              <a:t>Easements</a:t>
            </a:r>
            <a:r>
              <a:rPr lang="en-US" sz="2400" dirty="0"/>
              <a:t> – providing a right to use land for a particular purpose.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F4D286-D3D4-901C-E10F-CC5170C9BA69}"/>
              </a:ext>
            </a:extLst>
          </p:cNvPr>
          <p:cNvSpPr txBox="1"/>
          <p:nvPr/>
        </p:nvSpPr>
        <p:spPr>
          <a:xfrm>
            <a:off x="2272033" y="2064490"/>
            <a:ext cx="9117625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Written agreements that should be recorded.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FF0A8B-6976-3C0C-DA48-114520961ED3}"/>
              </a:ext>
            </a:extLst>
          </p:cNvPr>
          <p:cNvSpPr txBox="1"/>
          <p:nvPr/>
        </p:nvSpPr>
        <p:spPr>
          <a:xfrm>
            <a:off x="2272033" y="2716122"/>
            <a:ext cx="9117625" cy="1286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Easement Appurtenant – allows use of an adjoining parcel owned by another.</a:t>
            </a:r>
          </a:p>
          <a:p>
            <a:pPr>
              <a:lnSpc>
                <a:spcPct val="150000"/>
              </a:lnSpc>
            </a:pPr>
            <a:r>
              <a:rPr lang="en-US" dirty="0"/>
              <a:t>		Dominant Tenement – has the right to use the other person’s land.</a:t>
            </a:r>
          </a:p>
          <a:p>
            <a:pPr>
              <a:lnSpc>
                <a:spcPct val="150000"/>
              </a:lnSpc>
            </a:pPr>
            <a:r>
              <a:rPr lang="en-US" dirty="0"/>
              <a:t>		Servient Tenement – provides the easement to the dominant tenement.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5A903-164D-5FED-ADD7-F0CDF8DE4144}"/>
              </a:ext>
            </a:extLst>
          </p:cNvPr>
          <p:cNvSpPr txBox="1"/>
          <p:nvPr/>
        </p:nvSpPr>
        <p:spPr>
          <a:xfrm>
            <a:off x="2272033" y="4070459"/>
            <a:ext cx="9117625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Easement runs with the land and transfers with title if the property sells.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9F3C33-3AA5-F702-7181-DAABDF860E77}"/>
              </a:ext>
            </a:extLst>
          </p:cNvPr>
          <p:cNvSpPr txBox="1"/>
          <p:nvPr/>
        </p:nvSpPr>
        <p:spPr>
          <a:xfrm>
            <a:off x="2272033" y="4696636"/>
            <a:ext cx="9117625" cy="870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Party wall easements – (condominiums, shared walls, etc.) – parties share ½ of a common wall and agree to not damage or destroy the wall they both share.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3F1189-FD54-3C17-A690-7DD9DC1E4223}"/>
              </a:ext>
            </a:extLst>
          </p:cNvPr>
          <p:cNvSpPr txBox="1"/>
          <p:nvPr/>
        </p:nvSpPr>
        <p:spPr>
          <a:xfrm>
            <a:off x="2272033" y="5726360"/>
            <a:ext cx="9117625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Easement by Necessity – granted by the court to landlocked owners.</a:t>
            </a:r>
          </a:p>
        </p:txBody>
      </p:sp>
    </p:spTree>
    <p:extLst>
      <p:ext uri="{BB962C8B-B14F-4D97-AF65-F5344CB8AC3E}">
        <p14:creationId xmlns:p14="http://schemas.microsoft.com/office/powerpoint/2010/main" val="394058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7F2B8-BD47-76AA-4404-BD95D26B6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22B73C-FF96-32A6-47BD-CE41D527F342}"/>
              </a:ext>
            </a:extLst>
          </p:cNvPr>
          <p:cNvSpPr txBox="1"/>
          <p:nvPr/>
        </p:nvSpPr>
        <p:spPr>
          <a:xfrm>
            <a:off x="10807701" y="6261652"/>
            <a:ext cx="107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119</a:t>
            </a:r>
          </a:p>
        </p:txBody>
      </p:sp>
      <p:pic>
        <p:nvPicPr>
          <p:cNvPr id="5" name="Picture 4" descr="A diagram of a road&#10;&#10;Description automatically generated">
            <a:extLst>
              <a:ext uri="{FF2B5EF4-FFF2-40B4-BE49-F238E27FC236}">
                <a16:creationId xmlns:a16="http://schemas.microsoft.com/office/drawing/2014/main" id="{70A63D46-FE6E-D938-F238-18992D6AC3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117889"/>
            <a:ext cx="8500150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855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63C7B-3168-0DF2-71DC-C6A1900CB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9E072-06C4-7B2B-2D6F-526C71824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400" b="1" dirty="0">
                <a:solidFill>
                  <a:schemeClr val="tx1"/>
                </a:solidFill>
              </a:rPr>
              <a:t>ENCUMBRANCES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8E2907-51F8-0125-FE0E-FBD98A75D067}"/>
              </a:ext>
            </a:extLst>
          </p:cNvPr>
          <p:cNvSpPr txBox="1"/>
          <p:nvPr/>
        </p:nvSpPr>
        <p:spPr>
          <a:xfrm>
            <a:off x="10833101" y="6261652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2BAEFD-A23D-ABE7-75A0-DBD4C76D6570}"/>
              </a:ext>
            </a:extLst>
          </p:cNvPr>
          <p:cNvSpPr txBox="1"/>
          <p:nvPr/>
        </p:nvSpPr>
        <p:spPr>
          <a:xfrm>
            <a:off x="1452101" y="1423440"/>
            <a:ext cx="10078717" cy="57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</a:rPr>
              <a:t>Easements</a:t>
            </a:r>
            <a:r>
              <a:rPr lang="en-US" sz="2400" dirty="0"/>
              <a:t> – providing a right to use land for a particular purpose.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51666E-1152-321A-5212-92166EA4697F}"/>
              </a:ext>
            </a:extLst>
          </p:cNvPr>
          <p:cNvSpPr txBox="1"/>
          <p:nvPr/>
        </p:nvSpPr>
        <p:spPr>
          <a:xfrm>
            <a:off x="2272034" y="2148971"/>
            <a:ext cx="9117625" cy="2948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Easement in Gross – only affects one parcel of land.</a:t>
            </a:r>
          </a:p>
          <a:p>
            <a:pPr>
              <a:lnSpc>
                <a:spcPct val="150000"/>
              </a:lnSpc>
            </a:pPr>
            <a:r>
              <a:rPr lang="en-US" dirty="0"/>
              <a:t>		</a:t>
            </a:r>
          </a:p>
          <a:p>
            <a:pPr>
              <a:lnSpc>
                <a:spcPct val="150000"/>
              </a:lnSpc>
            </a:pPr>
            <a:r>
              <a:rPr lang="en-US" dirty="0"/>
              <a:t>		Commercial – transferrable and does not terminate on the passing of</a:t>
            </a:r>
            <a:br>
              <a:rPr lang="en-US" dirty="0"/>
            </a:br>
            <a:r>
              <a:rPr lang="en-US" dirty="0"/>
              <a:t> 		the grantor or grantee.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		Personal – not transferable and ends upon the death of the easement</a:t>
            </a:r>
            <a:br>
              <a:rPr lang="en-US" dirty="0"/>
            </a:br>
            <a:r>
              <a:rPr lang="en-US" dirty="0"/>
              <a:t> 		holder (grantee).</a:t>
            </a:r>
          </a:p>
        </p:txBody>
      </p:sp>
    </p:spTree>
    <p:extLst>
      <p:ext uri="{BB962C8B-B14F-4D97-AF65-F5344CB8AC3E}">
        <p14:creationId xmlns:p14="http://schemas.microsoft.com/office/powerpoint/2010/main" val="35909755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0CB75-34B4-3902-A741-7DB90F1AD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58F8FB1-2A8C-494B-3AB4-ACC9CA907F59}"/>
              </a:ext>
            </a:extLst>
          </p:cNvPr>
          <p:cNvSpPr txBox="1"/>
          <p:nvPr/>
        </p:nvSpPr>
        <p:spPr>
          <a:xfrm>
            <a:off x="10807701" y="6261652"/>
            <a:ext cx="107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120</a:t>
            </a:r>
          </a:p>
        </p:txBody>
      </p:sp>
      <p:pic>
        <p:nvPicPr>
          <p:cNvPr id="2" name="Picture 1" descr="A diagram of a land use&#10;&#10;Description automatically generated with medium confidence">
            <a:extLst>
              <a:ext uri="{FF2B5EF4-FFF2-40B4-BE49-F238E27FC236}">
                <a16:creationId xmlns:a16="http://schemas.microsoft.com/office/drawing/2014/main" id="{B10BB159-CCD2-8856-B449-5C49441276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50634"/>
            <a:ext cx="8559800" cy="663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447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DA93F-354D-827E-D1BA-C9D0D75D4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D5341-DC1F-5668-4299-823D64A23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400" b="1" dirty="0">
                <a:solidFill>
                  <a:schemeClr val="tx1"/>
                </a:solidFill>
              </a:rPr>
              <a:t>ENCUMBRANCES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7C4CFF-918A-6090-A511-45107EE6123A}"/>
              </a:ext>
            </a:extLst>
          </p:cNvPr>
          <p:cNvSpPr txBox="1"/>
          <p:nvPr/>
        </p:nvSpPr>
        <p:spPr>
          <a:xfrm>
            <a:off x="10833101" y="6261652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CB098E-1E43-761C-DB75-DA6B6E687C05}"/>
              </a:ext>
            </a:extLst>
          </p:cNvPr>
          <p:cNvSpPr txBox="1"/>
          <p:nvPr/>
        </p:nvSpPr>
        <p:spPr>
          <a:xfrm>
            <a:off x="1452101" y="1423440"/>
            <a:ext cx="10078717" cy="57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</a:rPr>
              <a:t>Easements</a:t>
            </a:r>
            <a:r>
              <a:rPr lang="en-US" sz="2400" dirty="0"/>
              <a:t> – providing a right to use land for a particular purpose.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989E3-EAAC-FF91-FC43-63CE58E3EB72}"/>
              </a:ext>
            </a:extLst>
          </p:cNvPr>
          <p:cNvSpPr txBox="1"/>
          <p:nvPr/>
        </p:nvSpPr>
        <p:spPr>
          <a:xfrm>
            <a:off x="2272034" y="2350831"/>
            <a:ext cx="9117625" cy="4194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00"/>
                </a:solidFill>
              </a:rPr>
              <a:t>Easement by Prescription </a:t>
            </a:r>
            <a:r>
              <a:rPr lang="en-US" dirty="0"/>
              <a:t>– the user of someone else’s land legally obtains an easement right.  It would require:</a:t>
            </a:r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  <a:r>
              <a:rPr lang="en-US" b="1" dirty="0">
                <a:solidFill>
                  <a:srgbClr val="FFFF00"/>
                </a:solidFill>
              </a:rPr>
              <a:t>O</a:t>
            </a:r>
            <a:r>
              <a:rPr lang="en-US" dirty="0"/>
              <a:t> pen Use (readily visible)</a:t>
            </a:r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  <a:r>
              <a:rPr lang="en-US" b="1" dirty="0">
                <a:solidFill>
                  <a:srgbClr val="FFFF00"/>
                </a:solidFill>
              </a:rPr>
              <a:t>C</a:t>
            </a:r>
            <a:r>
              <a:rPr lang="en-US" dirty="0"/>
              <a:t> </a:t>
            </a:r>
            <a:r>
              <a:rPr lang="en-US" dirty="0" err="1"/>
              <a:t>ontinuous</a:t>
            </a:r>
            <a:r>
              <a:rPr lang="en-US" dirty="0"/>
              <a:t> (some states require up to 18 years / can be multiple parties)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>
                <a:solidFill>
                  <a:srgbClr val="FFFF00"/>
                </a:solidFill>
              </a:rPr>
              <a:t>E</a:t>
            </a:r>
            <a:r>
              <a:rPr lang="en-US" dirty="0"/>
              <a:t> </a:t>
            </a:r>
            <a:r>
              <a:rPr lang="en-US" dirty="0" err="1"/>
              <a:t>xclusive</a:t>
            </a:r>
            <a:r>
              <a:rPr lang="en-US" dirty="0"/>
              <a:t>	(the adverse possessor does not share control of the property</a:t>
            </a:r>
            <a:br>
              <a:rPr lang="en-US" dirty="0"/>
            </a:br>
            <a:r>
              <a:rPr lang="en-US" dirty="0"/>
              <a:t>				with anyone else)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>
                <a:solidFill>
                  <a:srgbClr val="FFFF00"/>
                </a:solidFill>
              </a:rPr>
              <a:t>A</a:t>
            </a:r>
            <a:r>
              <a:rPr lang="en-US" dirty="0"/>
              <a:t> </a:t>
            </a:r>
            <a:r>
              <a:rPr lang="en-US" dirty="0" err="1"/>
              <a:t>dverse</a:t>
            </a:r>
            <a:r>
              <a:rPr lang="en-US" dirty="0"/>
              <a:t>	(it is adverse to the owners ownership rights)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>
                <a:solidFill>
                  <a:srgbClr val="FFFF00"/>
                </a:solidFill>
              </a:rPr>
              <a:t>N</a:t>
            </a:r>
            <a:r>
              <a:rPr lang="en-US" dirty="0"/>
              <a:t> </a:t>
            </a:r>
            <a:r>
              <a:rPr lang="en-US" dirty="0" err="1"/>
              <a:t>otorious</a:t>
            </a:r>
            <a:r>
              <a:rPr lang="en-US" dirty="0"/>
              <a:t>	(the parties using the property know it is not their property)</a:t>
            </a:r>
            <a:br>
              <a:rPr lang="en-US" dirty="0"/>
            </a:b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	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AA1A8-3776-CE71-5850-F7BB0943C4C1}"/>
              </a:ext>
            </a:extLst>
          </p:cNvPr>
          <p:cNvSpPr txBox="1"/>
          <p:nvPr/>
        </p:nvSpPr>
        <p:spPr>
          <a:xfrm>
            <a:off x="2242526" y="6010974"/>
            <a:ext cx="9117625" cy="870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00"/>
                </a:solidFill>
              </a:rPr>
              <a:t>License</a:t>
            </a:r>
            <a:r>
              <a:rPr lang="en-US" dirty="0"/>
              <a:t> – a revokable, non-transferrable right to use a property.</a:t>
            </a:r>
          </a:p>
          <a:p>
            <a:pPr>
              <a:lnSpc>
                <a:spcPct val="150000"/>
              </a:lnSpc>
            </a:pP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832325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7FFFB-FACF-0A2C-A813-14CF59F52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F7A38-E03A-7EE1-3C3D-AADD3BEA5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400" b="1" dirty="0">
                <a:solidFill>
                  <a:schemeClr val="tx1"/>
                </a:solidFill>
              </a:rPr>
              <a:t>ENCUMBRANCES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D73A5D-1499-7324-3D70-4CBDE70B157F}"/>
              </a:ext>
            </a:extLst>
          </p:cNvPr>
          <p:cNvSpPr txBox="1"/>
          <p:nvPr/>
        </p:nvSpPr>
        <p:spPr>
          <a:xfrm>
            <a:off x="10833101" y="6261652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354226-AB55-AD43-3695-1DF54831380B}"/>
              </a:ext>
            </a:extLst>
          </p:cNvPr>
          <p:cNvSpPr txBox="1"/>
          <p:nvPr/>
        </p:nvSpPr>
        <p:spPr>
          <a:xfrm>
            <a:off x="1452101" y="1423440"/>
            <a:ext cx="10078717" cy="113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</a:rPr>
              <a:t>Encroachments</a:t>
            </a:r>
            <a:r>
              <a:rPr lang="en-US" sz="2400" dirty="0"/>
              <a:t> – when a neighboring parcel allows a building, fence, driveway, etc. to cross over the boundary line illegally.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55721D-2DC8-1D45-D2A5-4531DDBDF37F}"/>
              </a:ext>
            </a:extLst>
          </p:cNvPr>
          <p:cNvSpPr txBox="1"/>
          <p:nvPr/>
        </p:nvSpPr>
        <p:spPr>
          <a:xfrm>
            <a:off x="2272034" y="3018257"/>
            <a:ext cx="9117625" cy="211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Long term encroachments may qualify for an Easement by Prescription.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Can be corrected by drafting an easement.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Usually identified through a survey or an Improvement Location Certificate</a:t>
            </a:r>
          </a:p>
        </p:txBody>
      </p:sp>
    </p:spTree>
    <p:extLst>
      <p:ext uri="{BB962C8B-B14F-4D97-AF65-F5344CB8AC3E}">
        <p14:creationId xmlns:p14="http://schemas.microsoft.com/office/powerpoint/2010/main" val="20160105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8F675-BC62-CAB2-4369-BF09F266A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DDB3B78-713A-0272-5B4B-AC726C53BE4A}"/>
              </a:ext>
            </a:extLst>
          </p:cNvPr>
          <p:cNvSpPr txBox="1"/>
          <p:nvPr/>
        </p:nvSpPr>
        <p:spPr>
          <a:xfrm>
            <a:off x="10833101" y="6261652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121</a:t>
            </a:r>
          </a:p>
        </p:txBody>
      </p:sp>
      <p:pic>
        <p:nvPicPr>
          <p:cNvPr id="6" name="Picture 5" descr="A blueprint of a land&#10;&#10;Description automatically generated">
            <a:extLst>
              <a:ext uri="{FF2B5EF4-FFF2-40B4-BE49-F238E27FC236}">
                <a16:creationId xmlns:a16="http://schemas.microsoft.com/office/drawing/2014/main" id="{9BC6094F-1FAD-1022-D261-4455DA8635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t="14417" r="3089" b="26572"/>
          <a:stretch/>
        </p:blipFill>
        <p:spPr bwMode="auto">
          <a:xfrm>
            <a:off x="2692400" y="188956"/>
            <a:ext cx="6184900" cy="6553583"/>
          </a:xfrm>
          <a:prstGeom prst="rect">
            <a:avLst/>
          </a:prstGeom>
          <a:ln w="19050">
            <a:solidFill>
              <a:prstClr val="black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83335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DA93F-354D-827E-D1BA-C9D0D75D4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D5341-DC1F-5668-4299-823D64A23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400" b="1" dirty="0">
                <a:solidFill>
                  <a:schemeClr val="tx1"/>
                </a:solidFill>
              </a:rPr>
              <a:t>ENCUMBRANCES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7C4CFF-918A-6090-A511-45107EE6123A}"/>
              </a:ext>
            </a:extLst>
          </p:cNvPr>
          <p:cNvSpPr txBox="1"/>
          <p:nvPr/>
        </p:nvSpPr>
        <p:spPr>
          <a:xfrm>
            <a:off x="10833101" y="6261652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CB098E-1E43-761C-DB75-DA6B6E687C05}"/>
              </a:ext>
            </a:extLst>
          </p:cNvPr>
          <p:cNvSpPr txBox="1"/>
          <p:nvPr/>
        </p:nvSpPr>
        <p:spPr>
          <a:xfrm>
            <a:off x="1452101" y="1423440"/>
            <a:ext cx="10078717" cy="57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</a:rPr>
              <a:t>Alienation</a:t>
            </a:r>
            <a:r>
              <a:rPr lang="en-US" sz="2400" dirty="0"/>
              <a:t> – an owner separating from their real estate.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989E3-EAAC-FF91-FC43-63CE58E3EB72}"/>
              </a:ext>
            </a:extLst>
          </p:cNvPr>
          <p:cNvSpPr txBox="1"/>
          <p:nvPr/>
        </p:nvSpPr>
        <p:spPr>
          <a:xfrm>
            <a:off x="2272034" y="2111303"/>
            <a:ext cx="9117625" cy="870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00"/>
                </a:solidFill>
              </a:rPr>
              <a:t>Voluntary</a:t>
            </a:r>
            <a:r>
              <a:rPr lang="en-US" dirty="0"/>
              <a:t> – where the owner chooses to sell the property, give it to someone, or will it to someone when they die.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3DC4B1-87ED-690B-744B-05497C7AEB7A}"/>
              </a:ext>
            </a:extLst>
          </p:cNvPr>
          <p:cNvSpPr txBox="1"/>
          <p:nvPr/>
        </p:nvSpPr>
        <p:spPr>
          <a:xfrm>
            <a:off x="2272034" y="3206986"/>
            <a:ext cx="9117625" cy="211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00"/>
                </a:solidFill>
              </a:rPr>
              <a:t>Involuntary</a:t>
            </a:r>
            <a:r>
              <a:rPr lang="en-US" dirty="0"/>
              <a:t> – the owner loses their property against their wishes.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		Eminent Domain</a:t>
            </a:r>
            <a:br>
              <a:rPr lang="en-US" dirty="0"/>
            </a:br>
            <a:r>
              <a:rPr lang="en-US" dirty="0"/>
              <a:t>		Adverse Possession</a:t>
            </a:r>
            <a:br>
              <a:rPr lang="en-US" dirty="0"/>
            </a:br>
            <a:r>
              <a:rPr lang="en-US" dirty="0"/>
              <a:t>		Foreclosure</a:t>
            </a:r>
          </a:p>
        </p:txBody>
      </p:sp>
    </p:spTree>
    <p:extLst>
      <p:ext uri="{BB962C8B-B14F-4D97-AF65-F5344CB8AC3E}">
        <p14:creationId xmlns:p14="http://schemas.microsoft.com/office/powerpoint/2010/main" val="30247608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DA93F-354D-827E-D1BA-C9D0D75D4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D5341-DC1F-5668-4299-823D64A23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400" b="1" dirty="0">
                <a:solidFill>
                  <a:schemeClr val="tx1"/>
                </a:solidFill>
              </a:rPr>
              <a:t>ENCUMBRANCES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7C4CFF-918A-6090-A511-45107EE6123A}"/>
              </a:ext>
            </a:extLst>
          </p:cNvPr>
          <p:cNvSpPr txBox="1"/>
          <p:nvPr/>
        </p:nvSpPr>
        <p:spPr>
          <a:xfrm>
            <a:off x="10833101" y="6261652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CB098E-1E43-761C-DB75-DA6B6E687C05}"/>
              </a:ext>
            </a:extLst>
          </p:cNvPr>
          <p:cNvSpPr txBox="1"/>
          <p:nvPr/>
        </p:nvSpPr>
        <p:spPr>
          <a:xfrm>
            <a:off x="1452101" y="1423440"/>
            <a:ext cx="10078717" cy="113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</a:rPr>
              <a:t>Adverse Possession</a:t>
            </a:r>
            <a:r>
              <a:rPr lang="en-US" sz="2400" dirty="0"/>
              <a:t> – A legal principle that grants title to someone who resides on or is in possession of another person’s land.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989E3-EAAC-FF91-FC43-63CE58E3EB72}"/>
              </a:ext>
            </a:extLst>
          </p:cNvPr>
          <p:cNvSpPr txBox="1"/>
          <p:nvPr/>
        </p:nvSpPr>
        <p:spPr>
          <a:xfrm>
            <a:off x="1452101" y="2823210"/>
            <a:ext cx="9117625" cy="3207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Adverse Possessor must prove:</a:t>
            </a:r>
          </a:p>
          <a:p>
            <a:pPr>
              <a:lnSpc>
                <a:spcPct val="150000"/>
              </a:lnSpc>
            </a:pPr>
            <a:r>
              <a:rPr lang="en-US" dirty="0"/>
              <a:t>		</a:t>
            </a:r>
            <a:r>
              <a:rPr lang="en-US" sz="2400" dirty="0">
                <a:solidFill>
                  <a:srgbClr val="FFFF00"/>
                </a:solidFill>
              </a:rPr>
              <a:t>O</a:t>
            </a:r>
            <a:r>
              <a:rPr lang="en-US" dirty="0"/>
              <a:t>pen use</a:t>
            </a:r>
            <a:br>
              <a:rPr lang="en-US" dirty="0"/>
            </a:br>
            <a:r>
              <a:rPr lang="en-US" dirty="0"/>
              <a:t>		</a:t>
            </a:r>
            <a:r>
              <a:rPr lang="en-US" sz="2400" dirty="0">
                <a:solidFill>
                  <a:srgbClr val="FFFF00"/>
                </a:solidFill>
              </a:rPr>
              <a:t>C</a:t>
            </a:r>
            <a:r>
              <a:rPr lang="en-US" dirty="0"/>
              <a:t>ontinuous use</a:t>
            </a:r>
          </a:p>
          <a:p>
            <a:pPr>
              <a:lnSpc>
                <a:spcPct val="150000"/>
              </a:lnSpc>
            </a:pPr>
            <a:r>
              <a:rPr lang="en-US" dirty="0"/>
              <a:t>		</a:t>
            </a:r>
            <a:r>
              <a:rPr lang="en-US" sz="2400" dirty="0">
                <a:solidFill>
                  <a:srgbClr val="FFFF00"/>
                </a:solidFill>
              </a:rPr>
              <a:t>E</a:t>
            </a:r>
            <a:r>
              <a:rPr lang="en-US" dirty="0"/>
              <a:t>xclusive use</a:t>
            </a:r>
          </a:p>
          <a:p>
            <a:pPr>
              <a:lnSpc>
                <a:spcPct val="150000"/>
              </a:lnSpc>
            </a:pPr>
            <a:r>
              <a:rPr lang="en-US" dirty="0"/>
              <a:t>		</a:t>
            </a:r>
            <a:r>
              <a:rPr lang="en-US" sz="2400" dirty="0">
                <a:solidFill>
                  <a:srgbClr val="FFFF00"/>
                </a:solidFill>
              </a:rPr>
              <a:t>A</a:t>
            </a:r>
            <a:r>
              <a:rPr lang="en-US" dirty="0"/>
              <a:t>dverse use</a:t>
            </a:r>
            <a:br>
              <a:rPr lang="en-US" dirty="0"/>
            </a:br>
            <a:r>
              <a:rPr lang="en-US" dirty="0"/>
              <a:t>		</a:t>
            </a:r>
            <a:r>
              <a:rPr lang="en-US" sz="2400" dirty="0">
                <a:solidFill>
                  <a:srgbClr val="FFFF00"/>
                </a:solidFill>
              </a:rPr>
              <a:t>N</a:t>
            </a:r>
            <a:r>
              <a:rPr lang="en-US" dirty="0"/>
              <a:t>otorious use</a:t>
            </a:r>
          </a:p>
        </p:txBody>
      </p:sp>
    </p:spTree>
    <p:extLst>
      <p:ext uri="{BB962C8B-B14F-4D97-AF65-F5344CB8AC3E}">
        <p14:creationId xmlns:p14="http://schemas.microsoft.com/office/powerpoint/2010/main" val="38802430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4FE834C2-53FE-B926-DB92-A0754493B88E}"/>
              </a:ext>
            </a:extLst>
          </p:cNvPr>
          <p:cNvSpPr txBox="1"/>
          <p:nvPr/>
        </p:nvSpPr>
        <p:spPr>
          <a:xfrm>
            <a:off x="685799" y="1205241"/>
            <a:ext cx="11154905" cy="585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800" dirty="0">
                <a:solidFill>
                  <a:srgbClr val="FFFFFF"/>
                </a:solidFill>
                <a:latin typeface="Agrandir Bold"/>
              </a:rPr>
              <a:t>A life estate must have a </a:t>
            </a:r>
            <a:r>
              <a:rPr lang="en-US" sz="2800" dirty="0" err="1">
                <a:solidFill>
                  <a:srgbClr val="FFFFFF"/>
                </a:solidFill>
                <a:latin typeface="Agrandir Bold"/>
              </a:rPr>
              <a:t>Pur</a:t>
            </a:r>
            <a:r>
              <a:rPr lang="en-US" sz="2800" dirty="0">
                <a:solidFill>
                  <a:srgbClr val="FFFFFF"/>
                </a:solidFill>
                <a:latin typeface="Agrandir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grandir Bold"/>
              </a:rPr>
              <a:t>Autre</a:t>
            </a:r>
            <a:r>
              <a:rPr lang="en-US" sz="2800" dirty="0">
                <a:solidFill>
                  <a:srgbClr val="FFFFFF"/>
                </a:solidFill>
                <a:latin typeface="Agrandir Bold"/>
              </a:rPr>
              <a:t> Vie.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258AE377-4849-87B1-B8DA-C036B6D50D89}"/>
              </a:ext>
            </a:extLst>
          </p:cNvPr>
          <p:cNvSpPr txBox="1"/>
          <p:nvPr/>
        </p:nvSpPr>
        <p:spPr>
          <a:xfrm>
            <a:off x="1494794" y="351233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1) True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015E5983-FD77-CFA9-5631-E0889680E2FB}"/>
              </a:ext>
            </a:extLst>
          </p:cNvPr>
          <p:cNvSpPr txBox="1"/>
          <p:nvPr/>
        </p:nvSpPr>
        <p:spPr>
          <a:xfrm>
            <a:off x="1494794" y="4672528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>
                <a:solidFill>
                  <a:srgbClr val="FFFFFF"/>
                </a:solidFill>
                <a:latin typeface="Agrandir Bold"/>
              </a:rPr>
              <a:t>2) False</a:t>
            </a:r>
          </a:p>
        </p:txBody>
      </p:sp>
    </p:spTree>
    <p:extLst>
      <p:ext uri="{BB962C8B-B14F-4D97-AF65-F5344CB8AC3E}">
        <p14:creationId xmlns:p14="http://schemas.microsoft.com/office/powerpoint/2010/main" val="1592229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200" b="1" dirty="0">
                <a:solidFill>
                  <a:schemeClr val="tx1"/>
                </a:solidFill>
              </a:rPr>
              <a:t>Deeds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87826-5E2B-F75C-D292-C76B914C5ECB}"/>
              </a:ext>
            </a:extLst>
          </p:cNvPr>
          <p:cNvSpPr txBox="1"/>
          <p:nvPr/>
        </p:nvSpPr>
        <p:spPr>
          <a:xfrm>
            <a:off x="1517537" y="1929846"/>
            <a:ext cx="10078717" cy="445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An owner must use some form of written deed to transfer title to a new owner.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		Grantor (seller) – Owner conveying title.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		Grantee (buyer) – Buyer receiving title.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</a:rPr>
              <a:t>Title passes from the grantor when the signed (only by the Grantor) Deed is delivered and accepted by the Grantee (buyer).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684C33-6131-6204-8C79-3B0C07742EB8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102</a:t>
            </a:r>
          </a:p>
        </p:txBody>
      </p:sp>
    </p:spTree>
    <p:extLst>
      <p:ext uri="{BB962C8B-B14F-4D97-AF65-F5344CB8AC3E}">
        <p14:creationId xmlns:p14="http://schemas.microsoft.com/office/powerpoint/2010/main" val="2240126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4FE834C2-53FE-B926-DB92-A0754493B88E}"/>
              </a:ext>
            </a:extLst>
          </p:cNvPr>
          <p:cNvSpPr txBox="1"/>
          <p:nvPr/>
        </p:nvSpPr>
        <p:spPr>
          <a:xfrm>
            <a:off x="685799" y="1205241"/>
            <a:ext cx="11154905" cy="585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800" dirty="0">
                <a:solidFill>
                  <a:srgbClr val="FFFFFF"/>
                </a:solidFill>
                <a:latin typeface="Agrandir Bold"/>
              </a:rPr>
              <a:t>A life estate must have a </a:t>
            </a:r>
            <a:r>
              <a:rPr lang="en-US" sz="2800" dirty="0" err="1">
                <a:solidFill>
                  <a:srgbClr val="FFFFFF"/>
                </a:solidFill>
                <a:latin typeface="Agrandir Bold"/>
              </a:rPr>
              <a:t>Pur</a:t>
            </a:r>
            <a:r>
              <a:rPr lang="en-US" sz="2800" dirty="0">
                <a:solidFill>
                  <a:srgbClr val="FFFFFF"/>
                </a:solidFill>
                <a:latin typeface="Agrandir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grandir Bold"/>
              </a:rPr>
              <a:t>Autre</a:t>
            </a:r>
            <a:r>
              <a:rPr lang="en-US" sz="2800" dirty="0">
                <a:solidFill>
                  <a:srgbClr val="FFFFFF"/>
                </a:solidFill>
                <a:latin typeface="Agrandir Bold"/>
              </a:rPr>
              <a:t> Vie.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258AE377-4849-87B1-B8DA-C036B6D50D89}"/>
              </a:ext>
            </a:extLst>
          </p:cNvPr>
          <p:cNvSpPr txBox="1"/>
          <p:nvPr/>
        </p:nvSpPr>
        <p:spPr>
          <a:xfrm>
            <a:off x="1494794" y="351233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69696"/>
                </a:solidFill>
                <a:latin typeface="Agrandir Bold"/>
              </a:rPr>
              <a:t>1) True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015E5983-FD77-CFA9-5631-E0889680E2FB}"/>
              </a:ext>
            </a:extLst>
          </p:cNvPr>
          <p:cNvSpPr txBox="1"/>
          <p:nvPr/>
        </p:nvSpPr>
        <p:spPr>
          <a:xfrm>
            <a:off x="1494794" y="4672528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00"/>
                </a:solidFill>
                <a:latin typeface="Agrandir Bold"/>
              </a:rPr>
              <a:t>2) False</a:t>
            </a:r>
          </a:p>
        </p:txBody>
      </p:sp>
    </p:spTree>
    <p:extLst>
      <p:ext uri="{BB962C8B-B14F-4D97-AF65-F5344CB8AC3E}">
        <p14:creationId xmlns:p14="http://schemas.microsoft.com/office/powerpoint/2010/main" val="15729278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1062458"/>
            <a:ext cx="10820400" cy="591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Homestead, dower and curtesy, and elective share are examples of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903" y="2426983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1) A conventional life estate.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903" y="3342193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2) A legal life estate.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903" y="4316355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3) An estate created by an owner’s agreement.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903" y="5198475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4) A fee simple absolute.</a:t>
            </a:r>
          </a:p>
        </p:txBody>
      </p:sp>
    </p:spTree>
    <p:extLst>
      <p:ext uri="{BB962C8B-B14F-4D97-AF65-F5344CB8AC3E}">
        <p14:creationId xmlns:p14="http://schemas.microsoft.com/office/powerpoint/2010/main" val="54886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1062458"/>
            <a:ext cx="10820400" cy="591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Homestead, dower and curtesy, and elective share are examples of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903" y="2426983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69696"/>
                </a:solidFill>
                <a:latin typeface="Agrandir Bold"/>
              </a:rPr>
              <a:t>1) A conventional life estate.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903" y="3342193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00"/>
                </a:solidFill>
                <a:latin typeface="Agrandir Bold"/>
              </a:rPr>
              <a:t>2) A legal life estate.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903" y="4316355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69696"/>
                </a:solidFill>
                <a:latin typeface="Agrandir Bold"/>
              </a:rPr>
              <a:t>3) An estate created by an owner’s agreement.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903" y="5198475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69696"/>
                </a:solidFill>
                <a:latin typeface="Agrandir Bold"/>
              </a:rPr>
              <a:t>4) A fee simple absolute.</a:t>
            </a:r>
          </a:p>
        </p:txBody>
      </p:sp>
    </p:spTree>
    <p:extLst>
      <p:ext uri="{BB962C8B-B14F-4D97-AF65-F5344CB8AC3E}">
        <p14:creationId xmlns:p14="http://schemas.microsoft.com/office/powerpoint/2010/main" val="40246134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799" y="1062458"/>
            <a:ext cx="11237259" cy="585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800" dirty="0">
                <a:solidFill>
                  <a:srgbClr val="FFFFFF"/>
                </a:solidFill>
                <a:latin typeface="Agrandir Bold"/>
              </a:rPr>
              <a:t>The highest form of ownership interest one can acquire in real estate is the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903" y="2426983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1) Dower and curtesy.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903" y="3342193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2) Conventional life estate.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903" y="4316355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3) Defeasible fee simple estate.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903" y="5198475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4) Absolute fee simple estate.</a:t>
            </a:r>
          </a:p>
        </p:txBody>
      </p:sp>
    </p:spTree>
    <p:extLst>
      <p:ext uri="{BB962C8B-B14F-4D97-AF65-F5344CB8AC3E}">
        <p14:creationId xmlns:p14="http://schemas.microsoft.com/office/powerpoint/2010/main" val="329196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799" y="1062458"/>
            <a:ext cx="11237259" cy="585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800" dirty="0">
                <a:solidFill>
                  <a:srgbClr val="FFFFFF"/>
                </a:solidFill>
                <a:latin typeface="Agrandir Bold"/>
              </a:rPr>
              <a:t>The highest form of ownership interest one can acquire in real estate is the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903" y="2426983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69696"/>
                </a:solidFill>
                <a:latin typeface="Agrandir Bold"/>
              </a:rPr>
              <a:t>1) Dower and curtesy.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903" y="3342193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69696"/>
                </a:solidFill>
                <a:latin typeface="Agrandir Bold"/>
              </a:rPr>
              <a:t>2) Conventional life estate.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903" y="4316355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69696"/>
                </a:solidFill>
                <a:latin typeface="Agrandir Bold"/>
              </a:rPr>
              <a:t>3) Defeasible fee simple estate.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903" y="5198475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00"/>
                </a:solidFill>
                <a:latin typeface="Agrandir Bold"/>
              </a:rPr>
              <a:t>4) Absolute fee simple estate.</a:t>
            </a:r>
          </a:p>
        </p:txBody>
      </p:sp>
    </p:spTree>
    <p:extLst>
      <p:ext uri="{BB962C8B-B14F-4D97-AF65-F5344CB8AC3E}">
        <p14:creationId xmlns:p14="http://schemas.microsoft.com/office/powerpoint/2010/main" val="17504143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1062458"/>
            <a:ext cx="10820400" cy="124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Which of the following cannot take title as a joint tenant with right of survivorship?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901" y="288787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1) Wife and husband.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902" y="3689757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2) Two female business partners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903" y="445584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3) Two brothers in partnership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903" y="5198475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4) A corporation</a:t>
            </a:r>
          </a:p>
        </p:txBody>
      </p:sp>
    </p:spTree>
    <p:extLst>
      <p:ext uri="{BB962C8B-B14F-4D97-AF65-F5344CB8AC3E}">
        <p14:creationId xmlns:p14="http://schemas.microsoft.com/office/powerpoint/2010/main" val="419714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1062458"/>
            <a:ext cx="10820400" cy="124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Which of the following cannot take title as a joint tenant with right of survivorship?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901" y="288787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69696"/>
                </a:solidFill>
                <a:latin typeface="Agrandir Bold"/>
              </a:rPr>
              <a:t>1) Wife and husband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902" y="3689757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69696"/>
                </a:solidFill>
                <a:latin typeface="Agrandir Bold"/>
              </a:rPr>
              <a:t>2) Two female business partners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903" y="445584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69696"/>
                </a:solidFill>
                <a:latin typeface="Agrandir Bold"/>
              </a:rPr>
              <a:t>3) Two brothers in partnership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903" y="5198475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00"/>
                </a:solidFill>
                <a:latin typeface="Agrandir Bold"/>
              </a:rPr>
              <a:t>4) A corporation</a:t>
            </a:r>
          </a:p>
        </p:txBody>
      </p:sp>
    </p:spTree>
    <p:extLst>
      <p:ext uri="{BB962C8B-B14F-4D97-AF65-F5344CB8AC3E}">
        <p14:creationId xmlns:p14="http://schemas.microsoft.com/office/powerpoint/2010/main" val="302682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768690" y="334511"/>
            <a:ext cx="10820400" cy="3201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400" dirty="0">
                <a:solidFill>
                  <a:srgbClr val="FFFFFF"/>
                </a:solidFill>
                <a:latin typeface="Agrandir Bold"/>
              </a:rPr>
              <a:t>In February, a seller conveyed an undivided one-half interest in a parcel of land to a woman.  In March, the seller conveyed the remaining one-half interest to a man.  The deed to the man included the following statement.  “This man is to be a joint tenant with the woman.”  Both deeds were recorded.  Based on these facts, which of the following is TRUE?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898" y="3674857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800" dirty="0">
                <a:latin typeface="Agrandir Bold"/>
              </a:rPr>
              <a:t>1) The man and woman hold title to the land as joint tenants.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898" y="4297106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2) The man and the woman own the land by partition.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897" y="496195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800" dirty="0">
                <a:latin typeface="Agrandir Bold"/>
              </a:rPr>
              <a:t>3) The man and woman are tenants in common.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897" y="5626802"/>
            <a:ext cx="9980409" cy="1019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800" dirty="0">
                <a:latin typeface="Agrandir Bold"/>
              </a:rPr>
              <a:t>4) The man owns the land as a joint tenant, the woman owns the land as a tenant in common.</a:t>
            </a:r>
          </a:p>
        </p:txBody>
      </p:sp>
    </p:spTree>
    <p:extLst>
      <p:ext uri="{BB962C8B-B14F-4D97-AF65-F5344CB8AC3E}">
        <p14:creationId xmlns:p14="http://schemas.microsoft.com/office/powerpoint/2010/main" val="165084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768690" y="334511"/>
            <a:ext cx="10820400" cy="3201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400" dirty="0">
                <a:solidFill>
                  <a:srgbClr val="FFFFFF"/>
                </a:solidFill>
                <a:latin typeface="Agrandir Bold"/>
              </a:rPr>
              <a:t>In February, a seller conveyed an undivided one-half interest in a parcel of land to a woman.  In March, the seller conveyed the remaining one-half interest to a man.  The deed to the man included the following statement.  “This man is to be a joint tenant with the woman.”  Both deeds were recorded.  Based on these facts, which of the following is TRUE?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898" y="3674857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800" dirty="0">
                <a:solidFill>
                  <a:srgbClr val="969696"/>
                </a:solidFill>
                <a:latin typeface="Agrandir Bold"/>
              </a:rPr>
              <a:t>1) The man and woman hold title to the land as joint tenants.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898" y="4297106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69696"/>
                </a:solidFill>
                <a:latin typeface="Agrandir Bold"/>
              </a:rPr>
              <a:t>2) The man and the woman own the land by partition.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897" y="496195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800" dirty="0">
                <a:solidFill>
                  <a:srgbClr val="FFFF00"/>
                </a:solidFill>
                <a:latin typeface="Agrandir Bold"/>
              </a:rPr>
              <a:t>3) The man and woman are tenants in common.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897" y="5626802"/>
            <a:ext cx="9980409" cy="1019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800" dirty="0">
                <a:solidFill>
                  <a:srgbClr val="969696"/>
                </a:solidFill>
                <a:latin typeface="Agrandir Bold"/>
              </a:rPr>
              <a:t>4) The man owns the land as a joint tenant, the woman owns the land as a tenant in common.</a:t>
            </a:r>
          </a:p>
        </p:txBody>
      </p:sp>
    </p:spTree>
    <p:extLst>
      <p:ext uri="{BB962C8B-B14F-4D97-AF65-F5344CB8AC3E}">
        <p14:creationId xmlns:p14="http://schemas.microsoft.com/office/powerpoint/2010/main" val="16843770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502345"/>
            <a:ext cx="10820400" cy="1899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You purchased the right to live in an apartment in a resort for the 32</a:t>
            </a:r>
            <a:r>
              <a:rPr lang="en-US" sz="2991" baseline="30000" dirty="0">
                <a:solidFill>
                  <a:srgbClr val="FFFFFF"/>
                </a:solidFill>
                <a:latin typeface="Agrandir Bold"/>
              </a:rPr>
              <a:t>nd</a:t>
            </a:r>
            <a:r>
              <a:rPr lang="en-US" sz="2991" dirty="0">
                <a:solidFill>
                  <a:srgbClr val="FFFFFF"/>
                </a:solidFill>
                <a:latin typeface="Agrandir Bold"/>
              </a:rPr>
              <a:t> complete week of each calendar year for the next 30 years.  The type of interest you have is called a(n)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901" y="288787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1) Joint tenancy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902" y="3689757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2) Time-share estate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903" y="445584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3) Tenancy in common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903" y="5198475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4) Estate for Years.</a:t>
            </a:r>
          </a:p>
        </p:txBody>
      </p:sp>
    </p:spTree>
    <p:extLst>
      <p:ext uri="{BB962C8B-B14F-4D97-AF65-F5344CB8AC3E}">
        <p14:creationId xmlns:p14="http://schemas.microsoft.com/office/powerpoint/2010/main" val="383962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7B5E7F-DD7A-57D7-311C-B215A5883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6" b="96162" l="2204" r="97159">
                        <a14:foregroundMark x1="6054" y1="25674" x2="6054" y2="25674"/>
                        <a14:foregroundMark x1="14020" y1="11359" x2="14020" y2="11359"/>
                        <a14:foregroundMark x1="35555" y1="8506" x2="35555" y2="8506"/>
                        <a14:foregroundMark x1="8603" y1="4461" x2="26978" y2="6639"/>
                        <a14:foregroundMark x1="26978" y1="6639" x2="55497" y2="5290"/>
                        <a14:foregroundMark x1="55497" y1="5290" x2="82475" y2="8402"/>
                        <a14:foregroundMark x1="82475" y1="8402" x2="50239" y2="15456"/>
                        <a14:foregroundMark x1="50239" y1="15456" x2="46734" y2="21006"/>
                        <a14:foregroundMark x1="46734" y1="21006" x2="42910" y2="39730"/>
                        <a14:foregroundMark x1="42910" y1="39730" x2="42645" y2="52230"/>
                        <a14:foregroundMark x1="42645" y1="52230" x2="45645" y2="62656"/>
                        <a14:foregroundMark x1="45645" y1="62656" x2="68030" y2="68983"/>
                        <a14:foregroundMark x1="68030" y1="68983" x2="76208" y2="64730"/>
                        <a14:foregroundMark x1="76208" y1="64730" x2="85263" y2="64938"/>
                        <a14:foregroundMark x1="85263" y1="64938" x2="83457" y2="53164"/>
                        <a14:foregroundMark x1="83457" y1="53164" x2="80005" y2="45591"/>
                        <a14:foregroundMark x1="80005" y1="45591" x2="71588" y2="40768"/>
                        <a14:foregroundMark x1="71588" y1="40768" x2="64020" y2="53579"/>
                        <a14:foregroundMark x1="64020" y1="53579" x2="60807" y2="63019"/>
                        <a14:foregroundMark x1="60807" y1="63019" x2="38317" y2="79461"/>
                        <a14:foregroundMark x1="38317" y1="79461" x2="18401" y2="83714"/>
                        <a14:foregroundMark x1="18401" y1="83714" x2="14020" y2="76556"/>
                        <a14:foregroundMark x1="14020" y1="76556" x2="11073" y2="39834"/>
                        <a14:foregroundMark x1="11073" y1="39834" x2="6877" y2="42998"/>
                        <a14:foregroundMark x1="6877" y1="42998" x2="6240" y2="58610"/>
                        <a14:foregroundMark x1="6240" y1="58610" x2="7754" y2="67272"/>
                        <a14:foregroundMark x1="7754" y1="67272" x2="15428" y2="82313"/>
                        <a14:foregroundMark x1="15428" y1="82313" x2="36750" y2="86100"/>
                        <a14:foregroundMark x1="36750" y1="86100" x2="62268" y2="83766"/>
                        <a14:foregroundMark x1="62268" y1="83766" x2="80908" y2="85322"/>
                        <a14:foregroundMark x1="80908" y1="85322" x2="87069" y2="75207"/>
                        <a14:foregroundMark x1="87069" y1="75207" x2="87281" y2="59544"/>
                        <a14:foregroundMark x1="87281" y1="59544" x2="85369" y2="44554"/>
                        <a14:foregroundMark x1="85369" y1="44554" x2="12082" y2="43776"/>
                        <a14:foregroundMark x1="12082" y1="43776" x2="16437" y2="57780"/>
                        <a14:foregroundMark x1="16437" y1="57780" x2="33086" y2="59855"/>
                        <a14:foregroundMark x1="33086" y1="59855" x2="37706" y2="55602"/>
                        <a14:foregroundMark x1="37706" y1="55602" x2="31519" y2="34336"/>
                        <a14:foregroundMark x1="31519" y1="34336" x2="13250" y2="10840"/>
                        <a14:foregroundMark x1="13250" y1="10840" x2="85289" y2="15768"/>
                        <a14:foregroundMark x1="85289" y1="15768" x2="90653" y2="21992"/>
                        <a14:foregroundMark x1="90653" y1="21992" x2="92007" y2="31432"/>
                        <a14:foregroundMark x1="92007" y1="31432" x2="95114" y2="24948"/>
                        <a14:foregroundMark x1="95114" y1="24948" x2="95778" y2="86255"/>
                        <a14:foregroundMark x1="95778" y1="86255" x2="90335" y2="93465"/>
                        <a14:foregroundMark x1="90335" y1="93465" x2="14312" y2="88745"/>
                        <a14:foregroundMark x1="14312" y1="88745" x2="8789" y2="90716"/>
                        <a14:foregroundMark x1="8789" y1="90716" x2="4806" y2="73600"/>
                        <a14:foregroundMark x1="4806" y1="73600" x2="2523" y2="22251"/>
                        <a14:foregroundMark x1="2523" y1="22251" x2="5470" y2="11878"/>
                        <a14:foregroundMark x1="5470" y1="11878" x2="7169" y2="10685"/>
                        <a14:foregroundMark x1="3160" y1="11670" x2="7329" y2="8195"/>
                        <a14:foregroundMark x1="7329" y1="8195" x2="7329" y2="8195"/>
                        <a14:foregroundMark x1="13702" y1="3216" x2="13702" y2="3216"/>
                        <a14:foregroundMark x1="83590" y1="4461" x2="83590" y2="4461"/>
                        <a14:foregroundMark x1="92061" y1="7884" x2="92061" y2="7884"/>
                        <a14:foregroundMark x1="95884" y1="15405" x2="95884" y2="15405"/>
                        <a14:foregroundMark x1="90919" y1="11670" x2="90919" y2="11670"/>
                        <a14:foregroundMark x1="88210" y1="9440" x2="88210" y2="9440"/>
                        <a14:foregroundMark x1="88051" y1="6328" x2="88210" y2="7261"/>
                        <a14:foregroundMark x1="82315" y1="5083" x2="92459" y2="6483"/>
                        <a14:foregroundMark x1="92459" y1="6483" x2="95167" y2="14004"/>
                        <a14:foregroundMark x1="95167" y1="14004" x2="89750" y2="15612"/>
                        <a14:foregroundMark x1="89750" y1="15612" x2="83643" y2="13382"/>
                        <a14:foregroundMark x1="83643" y1="13382" x2="87414" y2="11359"/>
                        <a14:foregroundMark x1="97159" y1="45021" x2="97159" y2="45021"/>
                        <a14:foregroundMark x1="87414" y1="39730" x2="87414" y2="39730"/>
                        <a14:foregroundMark x1="74323" y1="38485" x2="89060" y2="36929"/>
                        <a14:foregroundMark x1="89060" y1="36929" x2="75836" y2="40041"/>
                        <a14:foregroundMark x1="75836" y1="40041" x2="88370" y2="42790"/>
                        <a14:foregroundMark x1="88370" y1="42790" x2="93229" y2="41753"/>
                        <a14:foregroundMark x1="93229" y1="41753" x2="92857" y2="41909"/>
                        <a14:foregroundMark x1="1089" y1="22562" x2="2469" y2="95124"/>
                        <a14:foregroundMark x1="2469" y1="95124" x2="9586" y2="95799"/>
                        <a14:foregroundMark x1="9586" y1="95799" x2="21110" y2="95228"/>
                        <a14:foregroundMark x1="21110" y1="95228" x2="25677" y2="95332"/>
                        <a14:foregroundMark x1="25677" y1="95332" x2="31200" y2="95228"/>
                        <a14:foregroundMark x1="31200" y1="95228" x2="53266" y2="97095"/>
                        <a14:foregroundMark x1="53266" y1="97095" x2="69543" y2="96577"/>
                        <a14:foregroundMark x1="69543" y1="96577" x2="91158" y2="96784"/>
                        <a14:foregroundMark x1="91158" y1="96784" x2="96495" y2="96162"/>
                        <a14:foregroundMark x1="96495" y1="96162" x2="96999" y2="93983"/>
                        <a14:foregroundMark x1="2204" y1="87448" x2="2204" y2="87448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967409" y="553053"/>
            <a:ext cx="10612244" cy="5429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CD67DD-B263-AC93-867A-A8BD7109A181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103</a:t>
            </a:r>
          </a:p>
        </p:txBody>
      </p:sp>
    </p:spTree>
    <p:extLst>
      <p:ext uri="{BB962C8B-B14F-4D97-AF65-F5344CB8AC3E}">
        <p14:creationId xmlns:p14="http://schemas.microsoft.com/office/powerpoint/2010/main" val="28200789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502345"/>
            <a:ext cx="10820400" cy="1899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You purchased the right to live in an apartment in a resort for the 32</a:t>
            </a:r>
            <a:r>
              <a:rPr lang="en-US" sz="2991" baseline="30000" dirty="0">
                <a:solidFill>
                  <a:srgbClr val="FFFFFF"/>
                </a:solidFill>
                <a:latin typeface="Agrandir Bold"/>
              </a:rPr>
              <a:t>nd</a:t>
            </a:r>
            <a:r>
              <a:rPr lang="en-US" sz="2991" dirty="0">
                <a:solidFill>
                  <a:srgbClr val="FFFFFF"/>
                </a:solidFill>
                <a:latin typeface="Agrandir Bold"/>
              </a:rPr>
              <a:t> complete week of each calendar year for the next 30 years.  The type of interest you have is called a(n)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901" y="288787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69696"/>
                </a:solidFill>
                <a:latin typeface="Agrandir Bold"/>
              </a:rPr>
              <a:t>1) Joint tenancy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902" y="3689757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00"/>
                </a:solidFill>
                <a:latin typeface="Agrandir Bold"/>
              </a:rPr>
              <a:t>2) Time-share estate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903" y="445584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69696"/>
                </a:solidFill>
                <a:latin typeface="Agrandir Bold"/>
              </a:rPr>
              <a:t>3) Tenancy in common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903" y="5198475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69696"/>
                </a:solidFill>
                <a:latin typeface="Agrandir Bold"/>
              </a:rPr>
              <a:t>4) Estate for Years.</a:t>
            </a:r>
          </a:p>
        </p:txBody>
      </p:sp>
    </p:spTree>
    <p:extLst>
      <p:ext uri="{BB962C8B-B14F-4D97-AF65-F5344CB8AC3E}">
        <p14:creationId xmlns:p14="http://schemas.microsoft.com/office/powerpoint/2010/main" val="34738339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4FE834C2-53FE-B926-DB92-A0754493B88E}"/>
              </a:ext>
            </a:extLst>
          </p:cNvPr>
          <p:cNvSpPr txBox="1"/>
          <p:nvPr/>
        </p:nvSpPr>
        <p:spPr>
          <a:xfrm>
            <a:off x="685799" y="1205241"/>
            <a:ext cx="11154905" cy="585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800" dirty="0">
                <a:solidFill>
                  <a:srgbClr val="FFFFFF"/>
                </a:solidFill>
                <a:latin typeface="Agrandir Bold"/>
              </a:rPr>
              <a:t>An easement in gross has a dominant tenement and a servient tenement.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258AE377-4849-87B1-B8DA-C036B6D50D89}"/>
              </a:ext>
            </a:extLst>
          </p:cNvPr>
          <p:cNvSpPr txBox="1"/>
          <p:nvPr/>
        </p:nvSpPr>
        <p:spPr>
          <a:xfrm>
            <a:off x="1494794" y="351233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1) True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015E5983-FD77-CFA9-5631-E0889680E2FB}"/>
              </a:ext>
            </a:extLst>
          </p:cNvPr>
          <p:cNvSpPr txBox="1"/>
          <p:nvPr/>
        </p:nvSpPr>
        <p:spPr>
          <a:xfrm>
            <a:off x="1494794" y="4672528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>
                <a:solidFill>
                  <a:srgbClr val="FFFFFF"/>
                </a:solidFill>
                <a:latin typeface="Agrandir Bold"/>
              </a:rPr>
              <a:t>2) False</a:t>
            </a:r>
          </a:p>
        </p:txBody>
      </p:sp>
    </p:spTree>
    <p:extLst>
      <p:ext uri="{BB962C8B-B14F-4D97-AF65-F5344CB8AC3E}">
        <p14:creationId xmlns:p14="http://schemas.microsoft.com/office/powerpoint/2010/main" val="28840534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4FE834C2-53FE-B926-DB92-A0754493B88E}"/>
              </a:ext>
            </a:extLst>
          </p:cNvPr>
          <p:cNvSpPr txBox="1"/>
          <p:nvPr/>
        </p:nvSpPr>
        <p:spPr>
          <a:xfrm>
            <a:off x="685799" y="1205241"/>
            <a:ext cx="11154905" cy="585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800" dirty="0">
                <a:solidFill>
                  <a:srgbClr val="FFFFFF"/>
                </a:solidFill>
                <a:latin typeface="Agrandir Bold"/>
              </a:rPr>
              <a:t>An easement in gross has a dominant tenement and a servient tenement.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258AE377-4849-87B1-B8DA-C036B6D50D89}"/>
              </a:ext>
            </a:extLst>
          </p:cNvPr>
          <p:cNvSpPr txBox="1"/>
          <p:nvPr/>
        </p:nvSpPr>
        <p:spPr>
          <a:xfrm>
            <a:off x="1494794" y="351233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69696"/>
                </a:solidFill>
                <a:latin typeface="Agrandir Bold"/>
              </a:rPr>
              <a:t>1) True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015E5983-FD77-CFA9-5631-E0889680E2FB}"/>
              </a:ext>
            </a:extLst>
          </p:cNvPr>
          <p:cNvSpPr txBox="1"/>
          <p:nvPr/>
        </p:nvSpPr>
        <p:spPr>
          <a:xfrm>
            <a:off x="1494794" y="4672528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00"/>
                </a:solidFill>
                <a:latin typeface="Agrandir Bold"/>
              </a:rPr>
              <a:t>2) False</a:t>
            </a:r>
          </a:p>
        </p:txBody>
      </p:sp>
    </p:spTree>
    <p:extLst>
      <p:ext uri="{BB962C8B-B14F-4D97-AF65-F5344CB8AC3E}">
        <p14:creationId xmlns:p14="http://schemas.microsoft.com/office/powerpoint/2010/main" val="261714581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1062458"/>
            <a:ext cx="10820400" cy="124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A woman built a fence that extended beyond the boundary of her property onto her neighbor’s property.  This is an example of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901" y="288787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1) laches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902" y="3689757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2) An easement by necessity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903" y="445584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3) An encroachment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903" y="5198475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4) An appurtenant easement</a:t>
            </a:r>
          </a:p>
        </p:txBody>
      </p:sp>
    </p:spTree>
    <p:extLst>
      <p:ext uri="{BB962C8B-B14F-4D97-AF65-F5344CB8AC3E}">
        <p14:creationId xmlns:p14="http://schemas.microsoft.com/office/powerpoint/2010/main" val="189935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1062458"/>
            <a:ext cx="10820400" cy="124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A woman built a fence that extended beyond the boundary of her property onto her neighbor’s property.  This is an example of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901" y="288787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69696"/>
                </a:solidFill>
                <a:latin typeface="Agrandir Bold"/>
              </a:rPr>
              <a:t>1) laches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902" y="3689757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69696"/>
                </a:solidFill>
                <a:latin typeface="Agrandir Bold"/>
              </a:rPr>
              <a:t>2) An easement by necessity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903" y="445584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00"/>
                </a:solidFill>
                <a:latin typeface="Agrandir Bold"/>
              </a:rPr>
              <a:t>3) An encroachment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903" y="5198475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69696"/>
                </a:solidFill>
                <a:latin typeface="Agrandir Bold"/>
              </a:rPr>
              <a:t>4) An appurtenant easement</a:t>
            </a:r>
          </a:p>
        </p:txBody>
      </p:sp>
    </p:spTree>
    <p:extLst>
      <p:ext uri="{BB962C8B-B14F-4D97-AF65-F5344CB8AC3E}">
        <p14:creationId xmlns:p14="http://schemas.microsoft.com/office/powerpoint/2010/main" val="347528047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361279"/>
            <a:ext cx="10820400" cy="2553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A homeowner employed a contractor to build a swimming pool on his property.  Upon completion of the swimming pool, the contractor filed a lien to receive payment of the contract fee.  Such filing could be considered any of the following EXCEPT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896" y="342900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1) A specific lien.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896" y="4155009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2) An encumbrance.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896" y="4894591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3) A general lien.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896" y="5634173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4) A mechanic’s lien.</a:t>
            </a:r>
          </a:p>
        </p:txBody>
      </p:sp>
    </p:spTree>
    <p:extLst>
      <p:ext uri="{BB962C8B-B14F-4D97-AF65-F5344CB8AC3E}">
        <p14:creationId xmlns:p14="http://schemas.microsoft.com/office/powerpoint/2010/main" val="165757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361279"/>
            <a:ext cx="10820400" cy="2553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A homeowner employed a contractor to build a swimming pool on his property.  Upon completion of the swimming pool, the contractor filed a lien to receive payment of the contract fee.  Such filing could be considered any of the following EXCEPT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896" y="342900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69696"/>
                </a:solidFill>
                <a:latin typeface="Agrandir Bold"/>
              </a:rPr>
              <a:t>1) A specific lien.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896" y="4155009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69696"/>
                </a:solidFill>
                <a:latin typeface="Agrandir Bold"/>
              </a:rPr>
              <a:t>2) An encumbrance.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896" y="4894591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00"/>
                </a:solidFill>
                <a:latin typeface="Agrandir Bold"/>
              </a:rPr>
              <a:t>3) A general lien.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896" y="5634173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69696"/>
                </a:solidFill>
                <a:latin typeface="Agrandir Bold"/>
              </a:rPr>
              <a:t>4) A mechanic’s lien.</a:t>
            </a:r>
          </a:p>
        </p:txBody>
      </p:sp>
    </p:spTree>
    <p:extLst>
      <p:ext uri="{BB962C8B-B14F-4D97-AF65-F5344CB8AC3E}">
        <p14:creationId xmlns:p14="http://schemas.microsoft.com/office/powerpoint/2010/main" val="16578208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1062458"/>
            <a:ext cx="10820400" cy="124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Which of the following is defined as a claim, charge or liability that attaches to real estate?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899" y="2633863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1) Lien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900" y="3458177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2) Easement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900" y="4224137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3) Deed restriction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900" y="4989146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4) Encumbrance</a:t>
            </a:r>
          </a:p>
        </p:txBody>
      </p:sp>
    </p:spTree>
    <p:extLst>
      <p:ext uri="{BB962C8B-B14F-4D97-AF65-F5344CB8AC3E}">
        <p14:creationId xmlns:p14="http://schemas.microsoft.com/office/powerpoint/2010/main" val="244325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1062458"/>
            <a:ext cx="10820400" cy="124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Which of the following is defined as a claim, charge or liability that attaches to real estate?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899" y="2633863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69696"/>
                </a:solidFill>
                <a:latin typeface="Agrandir Bold"/>
              </a:rPr>
              <a:t>1) Lien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900" y="3458177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69696"/>
                </a:solidFill>
                <a:latin typeface="Agrandir Bold"/>
              </a:rPr>
              <a:t>2) Easement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900" y="4224137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69696"/>
                </a:solidFill>
                <a:latin typeface="Agrandir Bold"/>
              </a:rPr>
              <a:t>3) Deed restriction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900" y="4989146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00"/>
                </a:solidFill>
                <a:latin typeface="Agrandir Bold"/>
              </a:rPr>
              <a:t>4) Encumbrance</a:t>
            </a:r>
          </a:p>
        </p:txBody>
      </p:sp>
    </p:spTree>
    <p:extLst>
      <p:ext uri="{BB962C8B-B14F-4D97-AF65-F5344CB8AC3E}">
        <p14:creationId xmlns:p14="http://schemas.microsoft.com/office/powerpoint/2010/main" val="213199025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1062458"/>
            <a:ext cx="10820400" cy="591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All of the following liens must be recorded to be effective EXCEPT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899" y="2633863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1) Money judgment.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900" y="3458177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2) Mechanic’s lien.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900" y="4224137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3) Real estate tax lien.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900" y="4989146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4) Voluntary lien.</a:t>
            </a:r>
          </a:p>
        </p:txBody>
      </p:sp>
    </p:spTree>
    <p:extLst>
      <p:ext uri="{BB962C8B-B14F-4D97-AF65-F5344CB8AC3E}">
        <p14:creationId xmlns:p14="http://schemas.microsoft.com/office/powerpoint/2010/main" val="163761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200" b="1" dirty="0">
                <a:solidFill>
                  <a:schemeClr val="tx1"/>
                </a:solidFill>
              </a:rPr>
              <a:t>Deeds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87826-5E2B-F75C-D292-C76B914C5ECB}"/>
              </a:ext>
            </a:extLst>
          </p:cNvPr>
          <p:cNvSpPr txBox="1"/>
          <p:nvPr/>
        </p:nvSpPr>
        <p:spPr>
          <a:xfrm>
            <a:off x="1617982" y="1701079"/>
            <a:ext cx="10078717" cy="113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</a:rPr>
              <a:t>General Warranty Deed</a:t>
            </a:r>
            <a:r>
              <a:rPr lang="en-US" sz="2400" dirty="0"/>
              <a:t> – Grantor provides the greatest protection for the Grantee.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BD052F-BC5E-0A9E-42B5-FD6255A2FDBC}"/>
              </a:ext>
            </a:extLst>
          </p:cNvPr>
          <p:cNvSpPr txBox="1"/>
          <p:nvPr/>
        </p:nvSpPr>
        <p:spPr>
          <a:xfrm>
            <a:off x="2113283" y="3098382"/>
            <a:ext cx="9088117" cy="113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Covenant of Seisin – the grantor owns the property and has the right to convey it.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C40FA4-42B1-593C-3A01-051D68558C0D}"/>
              </a:ext>
            </a:extLst>
          </p:cNvPr>
          <p:cNvSpPr txBox="1"/>
          <p:nvPr/>
        </p:nvSpPr>
        <p:spPr>
          <a:xfrm>
            <a:off x="2113283" y="4591862"/>
            <a:ext cx="9088117" cy="1684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Covenant Against Encumbrances – the grantor warrants that the property is free from any liens or encumbrances except those specifically stated in the deed.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793DDC-A9E4-6A9D-6CEC-E543E2CE53AC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103</a:t>
            </a:r>
          </a:p>
        </p:txBody>
      </p:sp>
    </p:spTree>
    <p:extLst>
      <p:ext uri="{BB962C8B-B14F-4D97-AF65-F5344CB8AC3E}">
        <p14:creationId xmlns:p14="http://schemas.microsoft.com/office/powerpoint/2010/main" val="305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1062458"/>
            <a:ext cx="10820400" cy="591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All of the following liens must be recorded to be effective EXCEPT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899" y="2633863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69696"/>
                </a:solidFill>
                <a:latin typeface="Agrandir Bold"/>
              </a:rPr>
              <a:t>1) Money judgment.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900" y="3458177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69696"/>
                </a:solidFill>
                <a:latin typeface="Agrandir Bold"/>
              </a:rPr>
              <a:t>2) Mechanic’s lien.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900" y="4224137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00"/>
                </a:solidFill>
                <a:latin typeface="Agrandir Bold"/>
              </a:rPr>
              <a:t>3) Real estate tax lien.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900" y="4989146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69696"/>
                </a:solidFill>
                <a:latin typeface="Agrandir Bold"/>
              </a:rPr>
              <a:t>4) Voluntary lien.</a:t>
            </a:r>
          </a:p>
        </p:txBody>
      </p:sp>
    </p:spTree>
    <p:extLst>
      <p:ext uri="{BB962C8B-B14F-4D97-AF65-F5344CB8AC3E}">
        <p14:creationId xmlns:p14="http://schemas.microsoft.com/office/powerpoint/2010/main" val="2165879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Property Ownership – </a:t>
            </a:r>
            <a:r>
              <a:rPr lang="en-US" sz="2200" b="1" dirty="0">
                <a:solidFill>
                  <a:schemeClr val="tx1"/>
                </a:solidFill>
              </a:rPr>
              <a:t>Deeds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87826-5E2B-F75C-D292-C76B914C5ECB}"/>
              </a:ext>
            </a:extLst>
          </p:cNvPr>
          <p:cNvSpPr txBox="1"/>
          <p:nvPr/>
        </p:nvSpPr>
        <p:spPr>
          <a:xfrm>
            <a:off x="1617982" y="1701079"/>
            <a:ext cx="10078717" cy="113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</a:rPr>
              <a:t>General Warranty Deed </a:t>
            </a:r>
            <a:r>
              <a:rPr lang="en-US" sz="2400" dirty="0"/>
              <a:t>– Grantor provides the greatest protection for the Grantee.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BD052F-BC5E-0A9E-42B5-FD6255A2FDBC}"/>
              </a:ext>
            </a:extLst>
          </p:cNvPr>
          <p:cNvSpPr txBox="1"/>
          <p:nvPr/>
        </p:nvSpPr>
        <p:spPr>
          <a:xfrm>
            <a:off x="2113281" y="2907747"/>
            <a:ext cx="9088117" cy="1684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Covenant of Quiet Enjoyment – the grantor guarantees that the grantee won’t be disturbed by a third-party claiming ownership.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C40FA4-42B1-593C-3A01-051D68558C0D}"/>
              </a:ext>
            </a:extLst>
          </p:cNvPr>
          <p:cNvSpPr txBox="1"/>
          <p:nvPr/>
        </p:nvSpPr>
        <p:spPr>
          <a:xfrm>
            <a:off x="2113281" y="4736931"/>
            <a:ext cx="9088117" cy="1684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Covenant of Further Assurance – the grantor promises to obtain and deliver any instrument required to make the title good against third party claims in the future.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CD4C5C-8E2C-E546-BE43-F421DD48A4C5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104</a:t>
            </a:r>
          </a:p>
        </p:txBody>
      </p:sp>
    </p:spTree>
    <p:extLst>
      <p:ext uri="{BB962C8B-B14F-4D97-AF65-F5344CB8AC3E}">
        <p14:creationId xmlns:p14="http://schemas.microsoft.com/office/powerpoint/2010/main" val="110220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7977</TotalTime>
  <Words>4112</Words>
  <Application>Microsoft Macintosh PowerPoint</Application>
  <PresentationFormat>Widescreen</PresentationFormat>
  <Paragraphs>440</Paragraphs>
  <Slides>80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4" baseType="lpstr">
      <vt:lpstr>Agrandir Bold</vt:lpstr>
      <vt:lpstr>Arial</vt:lpstr>
      <vt:lpstr>Century Gothic</vt:lpstr>
      <vt:lpstr>Mesh</vt:lpstr>
      <vt:lpstr>National Law and practice</vt:lpstr>
      <vt:lpstr>Property Ownership – Real estate vs. Real Property</vt:lpstr>
      <vt:lpstr>Property Ownership – Real estate vs. Real Property</vt:lpstr>
      <vt:lpstr>Property Ownership – Real estate vs. Real Property</vt:lpstr>
      <vt:lpstr>Property Ownership – Deeds</vt:lpstr>
      <vt:lpstr>Property Ownership – Deeds</vt:lpstr>
      <vt:lpstr>PowerPoint Presentation</vt:lpstr>
      <vt:lpstr>Property Ownership – Deeds</vt:lpstr>
      <vt:lpstr>Property Ownership – Deeds</vt:lpstr>
      <vt:lpstr>Property Ownership – Deeds</vt:lpstr>
      <vt:lpstr>Property Ownership – Deeds</vt:lpstr>
      <vt:lpstr>Property Ownership – Deeds</vt:lpstr>
      <vt:lpstr>Property Ownership – Deeds</vt:lpstr>
      <vt:lpstr>PowerPoint Presentation</vt:lpstr>
      <vt:lpstr>Property Ownership – Deeds</vt:lpstr>
      <vt:lpstr>Property Ownership – Deeds</vt:lpstr>
      <vt:lpstr>Property Ownership – Ownership Rights</vt:lpstr>
      <vt:lpstr>Property Ownership – Ownership Rights</vt:lpstr>
      <vt:lpstr>PowerPoint Presentation</vt:lpstr>
      <vt:lpstr>Property Ownership – Ownership Rights</vt:lpstr>
      <vt:lpstr>Property Ownership – Ownership Rights</vt:lpstr>
      <vt:lpstr>PowerPoint Presentation</vt:lpstr>
      <vt:lpstr>Property Ownership – Ownership Rights</vt:lpstr>
      <vt:lpstr>PowerPoint Presentation</vt:lpstr>
      <vt:lpstr>Property Ownership – Ownership Rights</vt:lpstr>
      <vt:lpstr>PowerPoint Presentation</vt:lpstr>
      <vt:lpstr>Property Ownership – TYPES OF OWNERSHIP</vt:lpstr>
      <vt:lpstr>Property Ownership – TYPES OF OWNERSHIP</vt:lpstr>
      <vt:lpstr>Property Ownership – TYPES OF OWNERSHIP</vt:lpstr>
      <vt:lpstr>Property Ownership – TYPES OF OWNERSHIP</vt:lpstr>
      <vt:lpstr>Property Ownership – TYPES OF OWNERSHIP</vt:lpstr>
      <vt:lpstr>Property Ownership – TYPES OF OWNERSHIP</vt:lpstr>
      <vt:lpstr>Property Ownership – TYPES OF OWNERSHIP</vt:lpstr>
      <vt:lpstr>Property Ownership – TYPES OF OWNERSHIP</vt:lpstr>
      <vt:lpstr>PowerPoint Presentation</vt:lpstr>
      <vt:lpstr>Property Ownership – TYPES OF OWNERSHIP</vt:lpstr>
      <vt:lpstr>Property Ownership – TYPES OF OWNERSHIP</vt:lpstr>
      <vt:lpstr>PowerPoint Presentation</vt:lpstr>
      <vt:lpstr>Property Ownership – TYPES OF OWNERSHIP</vt:lpstr>
      <vt:lpstr>Property Ownership – TYPES OF OWNERSHIP</vt:lpstr>
      <vt:lpstr>Property Ownership – TYPES OF OWNERSHIP</vt:lpstr>
      <vt:lpstr>Property Ownership – COMMON INTEREST OWNERSHIP PROPERTIES</vt:lpstr>
      <vt:lpstr>Property Ownership – COMMON INTEREST OWNERSHIP PROPERTIES</vt:lpstr>
      <vt:lpstr>Property Ownership – COMMON INTEREST OWNERSHIP PROPERTIES</vt:lpstr>
      <vt:lpstr>Property Ownership – COMMON INTEREST OWNERSHIP PROPERTIES</vt:lpstr>
      <vt:lpstr>Property Ownership – ENCUMBRANCES</vt:lpstr>
      <vt:lpstr>PowerPoint Presentation</vt:lpstr>
      <vt:lpstr>Property Ownership – ENCUMBRANCES</vt:lpstr>
      <vt:lpstr>Property Ownership – ENCUMBRANCES</vt:lpstr>
      <vt:lpstr>Property Ownership – ENCUMBRANCES</vt:lpstr>
      <vt:lpstr>PowerPoint Presentation</vt:lpstr>
      <vt:lpstr>Property Ownership – ENCUMBRANCES</vt:lpstr>
      <vt:lpstr>PowerPoint Presentation</vt:lpstr>
      <vt:lpstr>Property Ownership – ENCUMBRANCES</vt:lpstr>
      <vt:lpstr>Property Ownership – ENCUMBRANCES</vt:lpstr>
      <vt:lpstr>PowerPoint Presentation</vt:lpstr>
      <vt:lpstr>Property Ownership – ENCUMBRANCES</vt:lpstr>
      <vt:lpstr>Property Ownership – ENCUMBRANCES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Law and practice</dc:title>
  <dc:creator>Ernestine Diem</dc:creator>
  <cp:lastModifiedBy>Ernestine Diem</cp:lastModifiedBy>
  <cp:revision>39</cp:revision>
  <dcterms:created xsi:type="dcterms:W3CDTF">2023-11-15T16:12:44Z</dcterms:created>
  <dcterms:modified xsi:type="dcterms:W3CDTF">2024-06-20T20:12:55Z</dcterms:modified>
</cp:coreProperties>
</file>