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6858000" cy="9144000"/>
  <p:embeddedFontLst>
    <p:embeddedFont>
      <p:font typeface="Agrandir" pitchFamily="2" charset="77"/>
      <p:regular r:id="rId46"/>
    </p:embeddedFont>
    <p:embeddedFont>
      <p:font typeface="Agrandir Bold" pitchFamily="2" charset="77"/>
      <p:regular r:id="rId47"/>
      <p:bold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21" autoAdjust="0"/>
  </p:normalViewPr>
  <p:slideViewPr>
    <p:cSldViewPr>
      <p:cViewPr varScale="1">
        <p:scale>
          <a:sx n="68" d="100"/>
          <a:sy n="68" d="100"/>
        </p:scale>
        <p:origin x="144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64076" y="363576"/>
            <a:ext cx="9559847" cy="9559847"/>
          </a:xfrm>
          <a:custGeom>
            <a:avLst/>
            <a:gdLst/>
            <a:ahLst/>
            <a:cxnLst/>
            <a:rect l="l" t="t" r="r" b="b"/>
            <a:pathLst>
              <a:path w="9559847" h="9559847">
                <a:moveTo>
                  <a:pt x="0" y="0"/>
                </a:moveTo>
                <a:lnTo>
                  <a:pt x="9559848" y="0"/>
                </a:lnTo>
                <a:lnTo>
                  <a:pt x="9559848" y="9559848"/>
                </a:lnTo>
                <a:lnTo>
                  <a:pt x="0" y="955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54 - Buyer's Atty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$160.00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882156"/>
          </a:xfrm>
          <a:custGeom>
            <a:avLst/>
            <a:gdLst/>
            <a:ahLst/>
            <a:cxnLst/>
            <a:rect l="l" t="t" r="r" b="b"/>
            <a:pathLst>
              <a:path w="18288000" h="3882156">
                <a:moveTo>
                  <a:pt x="0" y="0"/>
                </a:moveTo>
                <a:lnTo>
                  <a:pt x="18288000" y="0"/>
                </a:lnTo>
                <a:lnTo>
                  <a:pt x="18288000" y="3882156"/>
                </a:lnTo>
                <a:lnTo>
                  <a:pt x="0" y="3882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Warranty Deed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$6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53736" y="3631008"/>
            <a:ext cx="6762280" cy="632486"/>
          </a:xfrm>
          <a:custGeom>
            <a:avLst/>
            <a:gdLst/>
            <a:ahLst/>
            <a:cxnLst/>
            <a:rect l="l" t="t" r="r" b="b"/>
            <a:pathLst>
              <a:path w="6762280" h="632486">
                <a:moveTo>
                  <a:pt x="0" y="0"/>
                </a:moveTo>
                <a:lnTo>
                  <a:pt x="6762281" y="0"/>
                </a:lnTo>
                <a:lnTo>
                  <a:pt x="6762281" y="632486"/>
                </a:lnTo>
                <a:lnTo>
                  <a:pt x="0" y="6324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36a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$6.00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577673"/>
          </a:xfrm>
          <a:custGeom>
            <a:avLst/>
            <a:gdLst/>
            <a:ahLst/>
            <a:cxnLst/>
            <a:rect l="l" t="t" r="r" b="b"/>
            <a:pathLst>
              <a:path w="18288000" h="3577673">
                <a:moveTo>
                  <a:pt x="0" y="0"/>
                </a:moveTo>
                <a:lnTo>
                  <a:pt x="18288000" y="0"/>
                </a:lnTo>
                <a:lnTo>
                  <a:pt x="18288000" y="3577673"/>
                </a:lnTo>
                <a:lnTo>
                  <a:pt x="0" y="3577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Doc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110" y="4420281"/>
            <a:ext cx="7732360" cy="723219"/>
          </a:xfrm>
          <a:custGeom>
            <a:avLst/>
            <a:gdLst/>
            <a:ahLst/>
            <a:cxnLst/>
            <a:rect l="l" t="t" r="r" b="b"/>
            <a:pathLst>
              <a:path w="7732360" h="723219">
                <a:moveTo>
                  <a:pt x="0" y="0"/>
                </a:moveTo>
                <a:lnTo>
                  <a:pt x="7732360" y="0"/>
                </a:lnTo>
                <a:lnTo>
                  <a:pt x="7732360" y="723219"/>
                </a:lnTo>
                <a:lnTo>
                  <a:pt x="0" y="723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1300" y="115100"/>
            <a:ext cx="17685400" cy="838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$142,000 x 0.0001 = </a:t>
            </a:r>
          </a:p>
          <a:p>
            <a:pPr algn="ctr">
              <a:lnSpc>
                <a:spcPts val="13178"/>
              </a:lnSpc>
            </a:pPr>
            <a:r>
              <a:rPr lang="en-US" sz="8785" u="sng">
                <a:solidFill>
                  <a:srgbClr val="FFFC00"/>
                </a:solidFill>
                <a:latin typeface="Agrandir Bold"/>
              </a:rPr>
              <a:t>$14.20</a:t>
            </a:r>
          </a:p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FFF"/>
                </a:solidFill>
                <a:latin typeface="Agrandir Bold"/>
              </a:rPr>
              <a:t>or</a:t>
            </a:r>
          </a:p>
          <a:p>
            <a:pPr algn="ctr">
              <a:lnSpc>
                <a:spcPts val="6429"/>
              </a:lnSpc>
            </a:pPr>
            <a:endParaRPr lang="en-US" sz="8785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19627"/>
              </a:lnSpc>
              <a:spcBef>
                <a:spcPct val="0"/>
              </a:spcBef>
            </a:pPr>
            <a:r>
              <a:rPr lang="en-US" sz="13084">
                <a:solidFill>
                  <a:srgbClr val="FFFFFF"/>
                </a:solidFill>
                <a:latin typeface="Agrandir Bold"/>
              </a:rPr>
              <a:t>142,000.00 = 14.20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50999" y="7747572"/>
            <a:ext cx="5802195" cy="1831989"/>
            <a:chOff x="0" y="0"/>
            <a:chExt cx="7736260" cy="2442652"/>
          </a:xfrm>
        </p:grpSpPr>
        <p:sp>
          <p:nvSpPr>
            <p:cNvPr id="11" name="Freeform 11"/>
            <p:cNvSpPr/>
            <p:nvPr/>
          </p:nvSpPr>
          <p:spPr>
            <a:xfrm rot="8758165" flipH="1">
              <a:off x="5693444" y="448311"/>
              <a:ext cx="1821609" cy="1347991"/>
            </a:xfrm>
            <a:custGeom>
              <a:avLst/>
              <a:gdLst/>
              <a:ahLst/>
              <a:cxnLst/>
              <a:rect l="l" t="t" r="r" b="b"/>
              <a:pathLst>
                <a:path w="1821609" h="1347991">
                  <a:moveTo>
                    <a:pt x="1821610" y="0"/>
                  </a:moveTo>
                  <a:lnTo>
                    <a:pt x="0" y="0"/>
                  </a:lnTo>
                  <a:lnTo>
                    <a:pt x="0" y="1347991"/>
                  </a:lnTo>
                  <a:lnTo>
                    <a:pt x="1821610" y="1347991"/>
                  </a:lnTo>
                  <a:lnTo>
                    <a:pt x="182161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8758165" flipH="1">
              <a:off x="3980762" y="600286"/>
              <a:ext cx="1821609" cy="1347991"/>
            </a:xfrm>
            <a:custGeom>
              <a:avLst/>
              <a:gdLst/>
              <a:ahLst/>
              <a:cxnLst/>
              <a:rect l="l" t="t" r="r" b="b"/>
              <a:pathLst>
                <a:path w="1821609" h="1347991">
                  <a:moveTo>
                    <a:pt x="1821609" y="0"/>
                  </a:moveTo>
                  <a:lnTo>
                    <a:pt x="0" y="0"/>
                  </a:lnTo>
                  <a:lnTo>
                    <a:pt x="0" y="1347991"/>
                  </a:lnTo>
                  <a:lnTo>
                    <a:pt x="1821609" y="1347991"/>
                  </a:lnTo>
                  <a:lnTo>
                    <a:pt x="182160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8758165" flipH="1">
              <a:off x="2341454" y="600286"/>
              <a:ext cx="1821609" cy="1347991"/>
            </a:xfrm>
            <a:custGeom>
              <a:avLst/>
              <a:gdLst/>
              <a:ahLst/>
              <a:cxnLst/>
              <a:rect l="l" t="t" r="r" b="b"/>
              <a:pathLst>
                <a:path w="1821609" h="1347991">
                  <a:moveTo>
                    <a:pt x="1821609" y="0"/>
                  </a:moveTo>
                  <a:lnTo>
                    <a:pt x="0" y="0"/>
                  </a:lnTo>
                  <a:lnTo>
                    <a:pt x="0" y="1347991"/>
                  </a:lnTo>
                  <a:lnTo>
                    <a:pt x="1821609" y="1347991"/>
                  </a:lnTo>
                  <a:lnTo>
                    <a:pt x="182160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9315074" flipH="1">
              <a:off x="244054" y="392680"/>
              <a:ext cx="2239583" cy="1657291"/>
            </a:xfrm>
            <a:custGeom>
              <a:avLst/>
              <a:gdLst/>
              <a:ahLst/>
              <a:cxnLst/>
              <a:rect l="l" t="t" r="r" b="b"/>
              <a:pathLst>
                <a:path w="2239583" h="1657291">
                  <a:moveTo>
                    <a:pt x="2239583" y="0"/>
                  </a:moveTo>
                  <a:lnTo>
                    <a:pt x="0" y="0"/>
                  </a:lnTo>
                  <a:lnTo>
                    <a:pt x="0" y="1657292"/>
                  </a:lnTo>
                  <a:lnTo>
                    <a:pt x="2239583" y="1657292"/>
                  </a:lnTo>
                  <a:lnTo>
                    <a:pt x="223958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$14.20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539613"/>
          </a:xfrm>
          <a:custGeom>
            <a:avLst/>
            <a:gdLst/>
            <a:ahLst/>
            <a:cxnLst/>
            <a:rect l="l" t="t" r="r" b="b"/>
            <a:pathLst>
              <a:path w="18288000" h="3539613">
                <a:moveTo>
                  <a:pt x="0" y="0"/>
                </a:moveTo>
                <a:lnTo>
                  <a:pt x="18288000" y="0"/>
                </a:lnTo>
                <a:lnTo>
                  <a:pt x="18288000" y="3539613"/>
                </a:lnTo>
                <a:lnTo>
                  <a:pt x="0" y="3539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60295" y="1736398"/>
            <a:ext cx="10593175" cy="8079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 u="sng">
                <a:solidFill>
                  <a:srgbClr val="FFFFFF"/>
                </a:solidFill>
                <a:latin typeface="Agrandir"/>
              </a:rPr>
              <a:t>Certificate of Taxes Due</a:t>
            </a:r>
          </a:p>
          <a:p>
            <a:pPr algn="ctr">
              <a:lnSpc>
                <a:spcPts val="6020"/>
              </a:lnSpc>
            </a:pPr>
            <a:endParaRPr lang="en-US" sz="9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$15</a:t>
            </a:r>
          </a:p>
          <a:p>
            <a:pPr algn="ctr">
              <a:lnSpc>
                <a:spcPts val="15118"/>
              </a:lnSpc>
              <a:spcBef>
                <a:spcPct val="0"/>
              </a:spcBef>
            </a:pPr>
            <a:endParaRPr lang="en-US" sz="10799">
              <a:solidFill>
                <a:srgbClr val="FFFFFF"/>
              </a:solidFill>
              <a:latin typeface="Agrandir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110" y="5143500"/>
            <a:ext cx="7732360" cy="723219"/>
          </a:xfrm>
          <a:custGeom>
            <a:avLst/>
            <a:gdLst/>
            <a:ahLst/>
            <a:cxnLst/>
            <a:rect l="l" t="t" r="r" b="b"/>
            <a:pathLst>
              <a:path w="7732360" h="723219">
                <a:moveTo>
                  <a:pt x="0" y="0"/>
                </a:moveTo>
                <a:lnTo>
                  <a:pt x="7732360" y="0"/>
                </a:lnTo>
                <a:lnTo>
                  <a:pt x="7732360" y="723219"/>
                </a:lnTo>
                <a:lnTo>
                  <a:pt x="0" y="723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31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178040"/>
          </a:xfrm>
          <a:custGeom>
            <a:avLst/>
            <a:gdLst/>
            <a:ahLst/>
            <a:cxnLst/>
            <a:rect l="l" t="t" r="r" b="b"/>
            <a:pathLst>
              <a:path w="18288000" h="3178040">
                <a:moveTo>
                  <a:pt x="0" y="0"/>
                </a:moveTo>
                <a:lnTo>
                  <a:pt x="18288000" y="0"/>
                </a:lnTo>
                <a:lnTo>
                  <a:pt x="18288000" y="3178040"/>
                </a:lnTo>
                <a:lnTo>
                  <a:pt x="0" y="3178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87581" y="1858005"/>
            <a:ext cx="10620462" cy="6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Last Year’s Taxes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$1,366</a:t>
            </a:r>
          </a:p>
          <a:p>
            <a:pPr algn="ctr">
              <a:lnSpc>
                <a:spcPts val="11759"/>
              </a:lnSpc>
              <a:spcBef>
                <a:spcPct val="0"/>
              </a:spcBef>
            </a:pPr>
            <a:r>
              <a:rPr lang="en-US" sz="8399">
                <a:solidFill>
                  <a:srgbClr val="FFFFFF"/>
                </a:solidFill>
                <a:latin typeface="Agrandir Bold"/>
              </a:rPr>
              <a:t>(PAID)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110" y="5892414"/>
            <a:ext cx="7732360" cy="723219"/>
          </a:xfrm>
          <a:custGeom>
            <a:avLst/>
            <a:gdLst/>
            <a:ahLst/>
            <a:cxnLst/>
            <a:rect l="l" t="t" r="r" b="b"/>
            <a:pathLst>
              <a:path w="7732360" h="723219">
                <a:moveTo>
                  <a:pt x="0" y="0"/>
                </a:moveTo>
                <a:lnTo>
                  <a:pt x="7732360" y="0"/>
                </a:lnTo>
                <a:lnTo>
                  <a:pt x="7732360" y="723219"/>
                </a:lnTo>
                <a:lnTo>
                  <a:pt x="0" y="723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3802079"/>
          </a:xfrm>
          <a:custGeom>
            <a:avLst/>
            <a:gdLst/>
            <a:ahLst/>
            <a:cxnLst/>
            <a:rect l="l" t="t" r="r" b="b"/>
            <a:pathLst>
              <a:path w="18288000" h="3802079">
                <a:moveTo>
                  <a:pt x="0" y="0"/>
                </a:moveTo>
                <a:lnTo>
                  <a:pt x="18288000" y="0"/>
                </a:lnTo>
                <a:lnTo>
                  <a:pt x="18288000" y="3802079"/>
                </a:lnTo>
                <a:lnTo>
                  <a:pt x="0" y="380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295259"/>
            <a:ext cx="17669919" cy="429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7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PAID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2" r="10259" b="328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2240212"/>
            <a:ext cx="18288000" cy="5962254"/>
            <a:chOff x="0" y="0"/>
            <a:chExt cx="4816593" cy="15703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70306"/>
            </a:xfrm>
            <a:custGeom>
              <a:avLst/>
              <a:gdLst/>
              <a:ahLst/>
              <a:cxnLst/>
              <a:rect l="l" t="t" r="r" b="b"/>
              <a:pathLst>
                <a:path w="4816592" h="1570306">
                  <a:moveTo>
                    <a:pt x="0" y="0"/>
                  </a:moveTo>
                  <a:lnTo>
                    <a:pt x="4816592" y="0"/>
                  </a:lnTo>
                  <a:lnTo>
                    <a:pt x="4816592" y="1570306"/>
                  </a:lnTo>
                  <a:lnTo>
                    <a:pt x="0" y="1570306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451152"/>
            <a:ext cx="18288000" cy="518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dirty="0">
                <a:solidFill>
                  <a:srgbClr val="FFFFFF"/>
                </a:solidFill>
                <a:latin typeface="Agrandir Bold"/>
              </a:rPr>
              <a:t>Colorado Closings and Settlement</a:t>
            </a:r>
          </a:p>
          <a:p>
            <a:pPr algn="ctr">
              <a:lnSpc>
                <a:spcPts val="8960"/>
              </a:lnSpc>
            </a:pPr>
            <a:endParaRPr lang="en-US" sz="7499" dirty="0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grandir Bold"/>
              </a:rPr>
              <a:t>Chapter 24 </a:t>
            </a:r>
            <a:endParaRPr lang="en-US" sz="7499" dirty="0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/>
                </a:solidFill>
                <a:latin typeface="Agrandir"/>
              </a:rPr>
              <a:t>Cash Transaction Closings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897880" y="4575662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69289" y="2585075"/>
            <a:ext cx="10838755" cy="4300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 u="sng">
                <a:solidFill>
                  <a:srgbClr val="FFFFFF"/>
                </a:solidFill>
                <a:latin typeface="Agrandir"/>
              </a:rPr>
              <a:t>Current Year’s Taxes</a:t>
            </a:r>
          </a:p>
          <a:p>
            <a:pPr algn="ctr">
              <a:lnSpc>
                <a:spcPts val="6020"/>
              </a:lnSpc>
            </a:pPr>
            <a:endParaRPr lang="en-US" sz="8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110" y="5892414"/>
            <a:ext cx="7732360" cy="723219"/>
          </a:xfrm>
          <a:custGeom>
            <a:avLst/>
            <a:gdLst/>
            <a:ahLst/>
            <a:cxnLst/>
            <a:rect l="l" t="t" r="r" b="b"/>
            <a:pathLst>
              <a:path w="7732360" h="723219">
                <a:moveTo>
                  <a:pt x="0" y="0"/>
                </a:moveTo>
                <a:lnTo>
                  <a:pt x="7732360" y="0"/>
                </a:lnTo>
                <a:lnTo>
                  <a:pt x="7732360" y="723219"/>
                </a:lnTo>
                <a:lnTo>
                  <a:pt x="0" y="723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08334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697778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040" y="3487375"/>
            <a:ext cx="8010458" cy="24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How many days has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 owned: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5905" y="208334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July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5905" y="1697778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Seller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90990" y="4658950"/>
            <a:ext cx="2171123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182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80329" y="3535000"/>
            <a:ext cx="8010458" cy="621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79"/>
              </a:lnSpc>
            </a:pPr>
            <a:r>
              <a:rPr lang="en-US" sz="5386">
                <a:solidFill>
                  <a:srgbClr val="FFFFFF"/>
                </a:solidFill>
                <a:latin typeface="Agrandir Bold"/>
              </a:rPr>
              <a:t>Jan – 31</a:t>
            </a:r>
          </a:p>
          <a:p>
            <a:pPr>
              <a:lnSpc>
                <a:spcPts val="8079"/>
              </a:lnSpc>
            </a:pPr>
            <a:r>
              <a:rPr lang="en-US" sz="5386">
                <a:solidFill>
                  <a:srgbClr val="FFFFFF"/>
                </a:solidFill>
                <a:latin typeface="Agrandir Bold"/>
              </a:rPr>
              <a:t>Feb – 29 (Leap year)</a:t>
            </a:r>
          </a:p>
          <a:p>
            <a:pPr>
              <a:lnSpc>
                <a:spcPts val="8079"/>
              </a:lnSpc>
            </a:pPr>
            <a:r>
              <a:rPr lang="en-US" sz="5386">
                <a:solidFill>
                  <a:srgbClr val="FFFFFF"/>
                </a:solidFill>
                <a:latin typeface="Agrandir Bold"/>
              </a:rPr>
              <a:t>Mar – 31</a:t>
            </a:r>
          </a:p>
          <a:p>
            <a:pPr>
              <a:lnSpc>
                <a:spcPts val="8079"/>
              </a:lnSpc>
            </a:pPr>
            <a:r>
              <a:rPr lang="en-US" sz="5386">
                <a:solidFill>
                  <a:srgbClr val="FFFFFF"/>
                </a:solidFill>
                <a:latin typeface="Agrandir Bold"/>
              </a:rPr>
              <a:t>Apr – 30</a:t>
            </a:r>
          </a:p>
          <a:p>
            <a:pPr>
              <a:lnSpc>
                <a:spcPts val="8079"/>
              </a:lnSpc>
            </a:pPr>
            <a:r>
              <a:rPr lang="en-US" sz="5386">
                <a:solidFill>
                  <a:srgbClr val="FFFFFF"/>
                </a:solidFill>
                <a:latin typeface="Agrandir Bold"/>
              </a:rPr>
              <a:t>May – 31</a:t>
            </a:r>
          </a:p>
          <a:p>
            <a:pPr>
              <a:lnSpc>
                <a:spcPts val="8079"/>
              </a:lnSpc>
              <a:spcBef>
                <a:spcPct val="0"/>
              </a:spcBef>
            </a:pPr>
            <a:r>
              <a:rPr lang="en-US" sz="5386">
                <a:solidFill>
                  <a:srgbClr val="FFFFFF"/>
                </a:solidFill>
                <a:latin typeface="Agrandir Bold"/>
              </a:rPr>
              <a:t>June - 30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08334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697778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040" y="3487375"/>
            <a:ext cx="8010458" cy="24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How many days has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 owned: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5905" y="208334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July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5905" y="1697778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Seller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90990" y="4658950"/>
            <a:ext cx="2171123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182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300" y="6299682"/>
            <a:ext cx="17685400" cy="350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$1,366 ÷ 366 x 182 = </a:t>
            </a:r>
          </a:p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 u="sng">
                <a:solidFill>
                  <a:srgbClr val="FFFC00"/>
                </a:solidFill>
                <a:latin typeface="Agrandir Bold"/>
              </a:rPr>
              <a:t>$679.27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05971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$679.27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802079"/>
          </a:xfrm>
          <a:custGeom>
            <a:avLst/>
            <a:gdLst/>
            <a:ahLst/>
            <a:cxnLst/>
            <a:rect l="l" t="t" r="r" b="b"/>
            <a:pathLst>
              <a:path w="18288000" h="3802079">
                <a:moveTo>
                  <a:pt x="0" y="0"/>
                </a:moveTo>
                <a:lnTo>
                  <a:pt x="18288000" y="0"/>
                </a:lnTo>
                <a:lnTo>
                  <a:pt x="18288000" y="3802079"/>
                </a:lnTo>
                <a:lnTo>
                  <a:pt x="0" y="380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Appraisal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$500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110" y="6635807"/>
            <a:ext cx="7732360" cy="723219"/>
          </a:xfrm>
          <a:custGeom>
            <a:avLst/>
            <a:gdLst/>
            <a:ahLst/>
            <a:cxnLst/>
            <a:rect l="l" t="t" r="r" b="b"/>
            <a:pathLst>
              <a:path w="7732360" h="723219">
                <a:moveTo>
                  <a:pt x="0" y="0"/>
                </a:moveTo>
                <a:lnTo>
                  <a:pt x="7732360" y="0"/>
                </a:lnTo>
                <a:lnTo>
                  <a:pt x="7732360" y="723218"/>
                </a:lnTo>
                <a:lnTo>
                  <a:pt x="0" y="72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557654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13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611975"/>
          </a:xfrm>
          <a:custGeom>
            <a:avLst/>
            <a:gdLst/>
            <a:ahLst/>
            <a:cxnLst/>
            <a:rect l="l" t="t" r="r" b="b"/>
            <a:pathLst>
              <a:path w="18288000" h="3611975">
                <a:moveTo>
                  <a:pt x="0" y="0"/>
                </a:moveTo>
                <a:lnTo>
                  <a:pt x="18288000" y="0"/>
                </a:lnTo>
                <a:lnTo>
                  <a:pt x="18288000" y="3611975"/>
                </a:lnTo>
                <a:lnTo>
                  <a:pt x="0" y="3611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87887" y="1784293"/>
            <a:ext cx="9774577" cy="630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Closing Fee</a:t>
            </a:r>
          </a:p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FFFFFF"/>
                </a:solidFill>
                <a:latin typeface="Agrandir"/>
              </a:rPr>
              <a:t>(split 50/50)</a:t>
            </a:r>
          </a:p>
          <a:p>
            <a:pPr algn="ctr">
              <a:lnSpc>
                <a:spcPts val="6020"/>
              </a:lnSpc>
            </a:pPr>
            <a:endParaRPr lang="en-US" sz="8299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110" y="7368550"/>
            <a:ext cx="7732360" cy="723219"/>
          </a:xfrm>
          <a:custGeom>
            <a:avLst/>
            <a:gdLst/>
            <a:ahLst/>
            <a:cxnLst/>
            <a:rect l="l" t="t" r="r" b="b"/>
            <a:pathLst>
              <a:path w="7732360" h="723219">
                <a:moveTo>
                  <a:pt x="0" y="0"/>
                </a:moveTo>
                <a:lnTo>
                  <a:pt x="7732360" y="0"/>
                </a:lnTo>
                <a:lnTo>
                  <a:pt x="7732360" y="723219"/>
                </a:lnTo>
                <a:lnTo>
                  <a:pt x="0" y="723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3532262"/>
          </a:xfrm>
          <a:custGeom>
            <a:avLst/>
            <a:gdLst/>
            <a:ahLst/>
            <a:cxnLst/>
            <a:rect l="l" t="t" r="r" b="b"/>
            <a:pathLst>
              <a:path w="18288000" h="3532262">
                <a:moveTo>
                  <a:pt x="0" y="0"/>
                </a:moveTo>
                <a:lnTo>
                  <a:pt x="18288000" y="0"/>
                </a:lnTo>
                <a:lnTo>
                  <a:pt x="18288000" y="3532262"/>
                </a:lnTo>
                <a:lnTo>
                  <a:pt x="0" y="35322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065252"/>
            <a:ext cx="17669919" cy="519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25 </a:t>
            </a:r>
          </a:p>
          <a:p>
            <a:pPr algn="ctr">
              <a:lnSpc>
                <a:spcPts val="10349"/>
              </a:lnSpc>
            </a:pPr>
            <a:r>
              <a:rPr lang="en-US" sz="6899">
                <a:solidFill>
                  <a:srgbClr val="FFFC00"/>
                </a:solidFill>
                <a:latin typeface="Agrandir Bold"/>
              </a:rPr>
              <a:t>Debit Seller/ Debit Buyer/ Credit Broker</a:t>
            </a:r>
          </a:p>
          <a:p>
            <a:pPr algn="ctr">
              <a:lnSpc>
                <a:spcPts val="13799"/>
              </a:lnSpc>
              <a:spcBef>
                <a:spcPct val="0"/>
              </a:spcBef>
            </a:pPr>
            <a:r>
              <a:rPr lang="en-US" sz="9199">
                <a:solidFill>
                  <a:srgbClr val="FFFFFF"/>
                </a:solidFill>
                <a:latin typeface="Agrandir Bold"/>
              </a:rPr>
              <a:t>$100.00 / $100.00 / $200.00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99350"/>
            <a:ext cx="10582126" cy="468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en-US" sz="10099" u="sng">
                <a:solidFill>
                  <a:srgbClr val="FFFFFF"/>
                </a:solidFill>
                <a:latin typeface="Agrandir"/>
              </a:rPr>
              <a:t>Water/Sewer Bill</a:t>
            </a:r>
          </a:p>
          <a:p>
            <a:pPr algn="ctr">
              <a:lnSpc>
                <a:spcPts val="6020"/>
              </a:lnSpc>
            </a:pPr>
            <a:endParaRPr lang="en-US" sz="100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110" y="8165782"/>
            <a:ext cx="7732360" cy="1092518"/>
          </a:xfrm>
          <a:custGeom>
            <a:avLst/>
            <a:gdLst/>
            <a:ahLst/>
            <a:cxnLst/>
            <a:rect l="l" t="t" r="r" b="b"/>
            <a:pathLst>
              <a:path w="7732360" h="1092518">
                <a:moveTo>
                  <a:pt x="0" y="0"/>
                </a:moveTo>
                <a:lnTo>
                  <a:pt x="7732360" y="0"/>
                </a:lnTo>
                <a:lnTo>
                  <a:pt x="7732360" y="1092518"/>
                </a:lnTo>
                <a:lnTo>
                  <a:pt x="0" y="1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773" r="-6677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July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5141" y="1726353"/>
            <a:ext cx="7812859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Buyer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85114" y="5070228"/>
            <a:ext cx="4517772" cy="441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June –  30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July –    31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Aug –    31</a:t>
            </a:r>
          </a:p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                 92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5897880" y="8499753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53736" y="152202"/>
            <a:ext cx="7563107" cy="707388"/>
          </a:xfrm>
          <a:custGeom>
            <a:avLst/>
            <a:gdLst/>
            <a:ahLst/>
            <a:cxnLst/>
            <a:rect l="l" t="t" r="r" b="b"/>
            <a:pathLst>
              <a:path w="7563107" h="707388">
                <a:moveTo>
                  <a:pt x="0" y="0"/>
                </a:moveTo>
                <a:lnTo>
                  <a:pt x="7563107" y="0"/>
                </a:lnTo>
                <a:lnTo>
                  <a:pt x="7563107" y="707388"/>
                </a:lnTo>
                <a:lnTo>
                  <a:pt x="0" y="707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Selling Price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$142,000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300" y="4388745"/>
            <a:ext cx="12200791" cy="225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are we collecting for: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– Paid in Advance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0420" y="3057549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92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63724" y="5922119"/>
            <a:ext cx="4517772" cy="33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July –    31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Aug –    31</a:t>
            </a:r>
          </a:p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                 62</a:t>
            </a:r>
          </a:p>
        </p:txBody>
      </p:sp>
      <p:sp>
        <p:nvSpPr>
          <p:cNvPr id="17" name="AutoShape 17"/>
          <p:cNvSpPr/>
          <p:nvPr/>
        </p:nvSpPr>
        <p:spPr>
          <a:xfrm>
            <a:off x="5076490" y="8264511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300" y="4388745"/>
            <a:ext cx="12200791" cy="225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are we collecting for: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– Paid in Advance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13047" y="5465070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62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300" y="6428441"/>
            <a:ext cx="17685400" cy="350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$23 ÷ 92 x 62 =  </a:t>
            </a:r>
          </a:p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</a:t>
            </a:r>
            <a:r>
              <a:rPr lang="en-US" sz="8785" u="sng">
                <a:solidFill>
                  <a:srgbClr val="FFFC00"/>
                </a:solidFill>
                <a:latin typeface="Agrandir Bold"/>
              </a:rPr>
              <a:t>15.50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40420" y="3057549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92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45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288798"/>
          </a:xfrm>
          <a:custGeom>
            <a:avLst/>
            <a:gdLst/>
            <a:ahLst/>
            <a:cxnLst/>
            <a:rect l="l" t="t" r="r" b="b"/>
            <a:pathLst>
              <a:path w="18288000" h="3288798">
                <a:moveTo>
                  <a:pt x="0" y="0"/>
                </a:moveTo>
                <a:lnTo>
                  <a:pt x="18288000" y="0"/>
                </a:lnTo>
                <a:lnTo>
                  <a:pt x="18288000" y="3288798"/>
                </a:lnTo>
                <a:lnTo>
                  <a:pt x="0" y="328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74234" y="2461250"/>
            <a:ext cx="11413766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Broker’s Fee 6%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$8,520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110" y="9258300"/>
            <a:ext cx="7732360" cy="723219"/>
          </a:xfrm>
          <a:custGeom>
            <a:avLst/>
            <a:gdLst/>
            <a:ahLst/>
            <a:cxnLst/>
            <a:rect l="l" t="t" r="r" b="b"/>
            <a:pathLst>
              <a:path w="7732360" h="723219">
                <a:moveTo>
                  <a:pt x="0" y="0"/>
                </a:moveTo>
                <a:lnTo>
                  <a:pt x="7732360" y="0"/>
                </a:lnTo>
                <a:lnTo>
                  <a:pt x="7732360" y="723219"/>
                </a:lnTo>
                <a:lnTo>
                  <a:pt x="0" y="723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9027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53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$8,520.00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269788"/>
          </a:xfrm>
          <a:custGeom>
            <a:avLst/>
            <a:gdLst/>
            <a:ahLst/>
            <a:cxnLst/>
            <a:rect l="l" t="t" r="r" b="b"/>
            <a:pathLst>
              <a:path w="18288000" h="3269788">
                <a:moveTo>
                  <a:pt x="0" y="0"/>
                </a:moveTo>
                <a:lnTo>
                  <a:pt x="18288000" y="0"/>
                </a:lnTo>
                <a:lnTo>
                  <a:pt x="18288000" y="3269788"/>
                </a:lnTo>
                <a:lnTo>
                  <a:pt x="0" y="3269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3827" y="0"/>
            <a:ext cx="17320347" cy="10287000"/>
          </a:xfrm>
          <a:custGeom>
            <a:avLst/>
            <a:gdLst/>
            <a:ahLst/>
            <a:cxnLst/>
            <a:rect l="l" t="t" r="r" b="b"/>
            <a:pathLst>
              <a:path w="17320347" h="10287000">
                <a:moveTo>
                  <a:pt x="0" y="0"/>
                </a:moveTo>
                <a:lnTo>
                  <a:pt x="17320346" y="0"/>
                </a:lnTo>
                <a:lnTo>
                  <a:pt x="173203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88816"/>
            <a:ext cx="18288000" cy="7909367"/>
          </a:xfrm>
          <a:custGeom>
            <a:avLst/>
            <a:gdLst/>
            <a:ahLst/>
            <a:cxnLst/>
            <a:rect l="l" t="t" r="r" b="b"/>
            <a:pathLst>
              <a:path w="18288000" h="7909367">
                <a:moveTo>
                  <a:pt x="0" y="0"/>
                </a:moveTo>
                <a:lnTo>
                  <a:pt x="18288000" y="0"/>
                </a:lnTo>
                <a:lnTo>
                  <a:pt x="18288000" y="7909368"/>
                </a:lnTo>
                <a:lnTo>
                  <a:pt x="0" y="790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98462"/>
            <a:ext cx="18288000" cy="7890076"/>
          </a:xfrm>
          <a:custGeom>
            <a:avLst/>
            <a:gdLst/>
            <a:ahLst/>
            <a:cxnLst/>
            <a:rect l="l" t="t" r="r" b="b"/>
            <a:pathLst>
              <a:path w="18288000" h="7890076">
                <a:moveTo>
                  <a:pt x="0" y="0"/>
                </a:moveTo>
                <a:lnTo>
                  <a:pt x="18288000" y="0"/>
                </a:lnTo>
                <a:lnTo>
                  <a:pt x="18288000" y="7890076"/>
                </a:lnTo>
                <a:lnTo>
                  <a:pt x="0" y="78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88816"/>
            <a:ext cx="18288000" cy="7909367"/>
          </a:xfrm>
          <a:custGeom>
            <a:avLst/>
            <a:gdLst/>
            <a:ahLst/>
            <a:cxnLst/>
            <a:rect l="l" t="t" r="r" b="b"/>
            <a:pathLst>
              <a:path w="18288000" h="7909367">
                <a:moveTo>
                  <a:pt x="0" y="0"/>
                </a:moveTo>
                <a:lnTo>
                  <a:pt x="18288000" y="0"/>
                </a:lnTo>
                <a:lnTo>
                  <a:pt x="18288000" y="7909368"/>
                </a:lnTo>
                <a:lnTo>
                  <a:pt x="0" y="790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9874"/>
            <a:ext cx="18288000" cy="2777936"/>
          </a:xfrm>
          <a:custGeom>
            <a:avLst/>
            <a:gdLst/>
            <a:ahLst/>
            <a:cxnLst/>
            <a:rect l="l" t="t" r="r" b="b"/>
            <a:pathLst>
              <a:path w="18288000" h="2777936">
                <a:moveTo>
                  <a:pt x="0" y="0"/>
                </a:moveTo>
                <a:lnTo>
                  <a:pt x="18288000" y="0"/>
                </a:lnTo>
                <a:lnTo>
                  <a:pt x="18288000" y="2777936"/>
                </a:lnTo>
                <a:lnTo>
                  <a:pt x="0" y="277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3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1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 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$142,000.00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98462"/>
            <a:ext cx="18288000" cy="7890076"/>
          </a:xfrm>
          <a:custGeom>
            <a:avLst/>
            <a:gdLst/>
            <a:ahLst/>
            <a:cxnLst/>
            <a:rect l="l" t="t" r="r" b="b"/>
            <a:pathLst>
              <a:path w="18288000" h="7890076">
                <a:moveTo>
                  <a:pt x="0" y="0"/>
                </a:moveTo>
                <a:lnTo>
                  <a:pt x="18288000" y="0"/>
                </a:lnTo>
                <a:lnTo>
                  <a:pt x="18288000" y="7890076"/>
                </a:lnTo>
                <a:lnTo>
                  <a:pt x="0" y="78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48941" y="0"/>
            <a:ext cx="17315733" cy="10362171"/>
          </a:xfrm>
          <a:custGeom>
            <a:avLst/>
            <a:gdLst/>
            <a:ahLst/>
            <a:cxnLst/>
            <a:rect l="l" t="t" r="r" b="b"/>
            <a:pathLst>
              <a:path w="17315733" h="10362171">
                <a:moveTo>
                  <a:pt x="0" y="0"/>
                </a:moveTo>
                <a:lnTo>
                  <a:pt x="17315733" y="0"/>
                </a:lnTo>
                <a:lnTo>
                  <a:pt x="17315733" y="10362171"/>
                </a:lnTo>
                <a:lnTo>
                  <a:pt x="0" y="10362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87887" y="1884987"/>
            <a:ext cx="9774577" cy="599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Deposit Paid to Broker</a:t>
            </a: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$1,800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53736" y="943633"/>
            <a:ext cx="7563107" cy="707388"/>
          </a:xfrm>
          <a:custGeom>
            <a:avLst/>
            <a:gdLst/>
            <a:ahLst/>
            <a:cxnLst/>
            <a:rect l="l" t="t" r="r" b="b"/>
            <a:pathLst>
              <a:path w="7563107" h="707388">
                <a:moveTo>
                  <a:pt x="0" y="0"/>
                </a:moveTo>
                <a:lnTo>
                  <a:pt x="7563107" y="0"/>
                </a:lnTo>
                <a:lnTo>
                  <a:pt x="7563107" y="707388"/>
                </a:lnTo>
                <a:lnTo>
                  <a:pt x="0" y="707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Buyer/ Debit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$1,800.00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494280"/>
          </a:xfrm>
          <a:custGeom>
            <a:avLst/>
            <a:gdLst/>
            <a:ahLst/>
            <a:cxnLst/>
            <a:rect l="l" t="t" r="r" b="b"/>
            <a:pathLst>
              <a:path w="18288000" h="3494280">
                <a:moveTo>
                  <a:pt x="0" y="0"/>
                </a:moveTo>
                <a:lnTo>
                  <a:pt x="18288000" y="0"/>
                </a:lnTo>
                <a:lnTo>
                  <a:pt x="18288000" y="3494280"/>
                </a:lnTo>
                <a:lnTo>
                  <a:pt x="0" y="3494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16843" y="1503987"/>
            <a:ext cx="10192556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Title Insurance Premium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$764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53736" y="1674168"/>
            <a:ext cx="7563107" cy="707388"/>
          </a:xfrm>
          <a:custGeom>
            <a:avLst/>
            <a:gdLst/>
            <a:ahLst/>
            <a:cxnLst/>
            <a:rect l="l" t="t" r="r" b="b"/>
            <a:pathLst>
              <a:path w="7563107" h="707388">
                <a:moveTo>
                  <a:pt x="0" y="0"/>
                </a:moveTo>
                <a:lnTo>
                  <a:pt x="7563107" y="0"/>
                </a:lnTo>
                <a:lnTo>
                  <a:pt x="7563107" y="707388"/>
                </a:lnTo>
                <a:lnTo>
                  <a:pt x="0" y="707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0" r="-2730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27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$764.00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143250"/>
          </a:xfrm>
          <a:custGeom>
            <a:avLst/>
            <a:gdLst/>
            <a:ahLst/>
            <a:cxnLst/>
            <a:rect l="l" t="t" r="r" b="b"/>
            <a:pathLst>
              <a:path w="18288000" h="3143250">
                <a:moveTo>
                  <a:pt x="0" y="0"/>
                </a:moveTo>
                <a:lnTo>
                  <a:pt x="18288000" y="0"/>
                </a:lnTo>
                <a:lnTo>
                  <a:pt x="18288000" y="3143250"/>
                </a:lnTo>
                <a:lnTo>
                  <a:pt x="0" y="3143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32855" y="2518400"/>
            <a:ext cx="11155145" cy="3853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 u="sng">
                <a:solidFill>
                  <a:srgbClr val="FFFFFF"/>
                </a:solidFill>
                <a:latin typeface="Agrandir"/>
              </a:rPr>
              <a:t>Title Examination</a:t>
            </a: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$160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9110" y="0"/>
            <a:ext cx="7732360" cy="10287000"/>
          </a:xfrm>
          <a:custGeom>
            <a:avLst/>
            <a:gdLst/>
            <a:ahLst/>
            <a:cxnLst/>
            <a:rect l="l" t="t" r="r" b="b"/>
            <a:pathLst>
              <a:path w="7732360" h="10287000">
                <a:moveTo>
                  <a:pt x="0" y="0"/>
                </a:moveTo>
                <a:lnTo>
                  <a:pt x="7732360" y="0"/>
                </a:lnTo>
                <a:lnTo>
                  <a:pt x="77323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16" b="-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53736" y="2534104"/>
            <a:ext cx="7104095" cy="997291"/>
          </a:xfrm>
          <a:custGeom>
            <a:avLst/>
            <a:gdLst/>
            <a:ahLst/>
            <a:cxnLst/>
            <a:rect l="l" t="t" r="r" b="b"/>
            <a:pathLst>
              <a:path w="7104095" h="997291">
                <a:moveTo>
                  <a:pt x="0" y="0"/>
                </a:moveTo>
                <a:lnTo>
                  <a:pt x="7104095" y="0"/>
                </a:lnTo>
                <a:lnTo>
                  <a:pt x="7104095" y="997291"/>
                </a:lnTo>
                <a:lnTo>
                  <a:pt x="0" y="997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791" r="-6925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Macintosh PowerPoint</Application>
  <PresentationFormat>Custom</PresentationFormat>
  <Paragraphs>137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Agrandir Bold</vt:lpstr>
      <vt:lpstr>Agrandir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 Ch. 5</dc:title>
  <cp:lastModifiedBy>Ernestine Diem</cp:lastModifiedBy>
  <cp:revision>3</cp:revision>
  <dcterms:created xsi:type="dcterms:W3CDTF">2006-08-16T00:00:00Z</dcterms:created>
  <dcterms:modified xsi:type="dcterms:W3CDTF">2025-03-04T21:33:11Z</dcterms:modified>
  <dc:identifier>DAFlQHHQ1iI</dc:identifier>
</cp:coreProperties>
</file>