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568" r:id="rId63"/>
    <p:sldId id="569" r:id="rId64"/>
    <p:sldId id="570" r:id="rId65"/>
    <p:sldId id="571" r:id="rId66"/>
    <p:sldId id="572" r:id="rId67"/>
    <p:sldId id="573" r:id="rId68"/>
    <p:sldId id="574" r:id="rId69"/>
    <p:sldId id="57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</p:sldIdLst>
  <p:sldSz cx="18288000" cy="10287000"/>
  <p:notesSz cx="6858000" cy="9144000"/>
  <p:embeddedFontLst>
    <p:embeddedFont>
      <p:font typeface="Agrandir" pitchFamily="2" charset="77"/>
      <p:regular r:id="rId80"/>
    </p:embeddedFont>
    <p:embeddedFont>
      <p:font typeface="Agrandir Bold" pitchFamily="2" charset="77"/>
      <p:regular r:id="rId81"/>
      <p:bold r:id="rId82"/>
    </p:embeddedFont>
    <p:embeddedFont>
      <p:font typeface="Century Gothic" panose="020B0502020202020204" pitchFamily="34" charset="0"/>
      <p:regular r:id="rId83"/>
      <p:bold r:id="rId84"/>
      <p:italic r:id="rId85"/>
      <p:boldItalic r:id="rId86"/>
    </p:embeddedFont>
    <p:embeddedFont>
      <p:font typeface="Wingdings 3" pitchFamily="2" charset="2"/>
      <p:regular r:id="rId8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21" autoAdjust="0"/>
  </p:normalViewPr>
  <p:slideViewPr>
    <p:cSldViewPr>
      <p:cViewPr varScale="1">
        <p:scale>
          <a:sx n="68" d="100"/>
          <a:sy n="68" d="100"/>
        </p:scale>
        <p:origin x="1448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5.fntdata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font" Target="fonts/font4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8.fntdata"/><Relationship Id="rId61" Type="http://schemas.openxmlformats.org/officeDocument/2006/relationships/slide" Target="slides/slide59.xml"/><Relationship Id="rId82" Type="http://schemas.openxmlformats.org/officeDocument/2006/relationships/font" Target="fonts/font3.fntdata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2171701"/>
            <a:ext cx="13238487" cy="4994372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97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4292600"/>
            <a:ext cx="13238486" cy="2873471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3" y="7166072"/>
            <a:ext cx="13238487" cy="1290600"/>
          </a:xfrm>
        </p:spPr>
        <p:txBody>
          <a:bodyPr anchor="t"/>
          <a:lstStyle>
            <a:lvl1pPr marL="0" indent="0" algn="l">
              <a:buNone/>
              <a:defRPr sz="3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4969" y="3090863"/>
            <a:ext cx="6594509" cy="6293645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1740" y="3084139"/>
            <a:ext cx="6594512" cy="6300368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2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70" y="2857500"/>
            <a:ext cx="659450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4969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81743" y="2857500"/>
            <a:ext cx="659450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81743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7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00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7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0" y="2171700"/>
            <a:ext cx="5101596" cy="21717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25" y="2171700"/>
            <a:ext cx="7793996" cy="6858000"/>
          </a:xfrm>
        </p:spPr>
        <p:txBody>
          <a:bodyPr anchor="ctr"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0" y="4693921"/>
            <a:ext cx="5101595" cy="4343399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6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61" y="2781288"/>
            <a:ext cx="7639359" cy="2362212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24319" y="1714500"/>
            <a:ext cx="480060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7627469" cy="20574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73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7200880"/>
            <a:ext cx="13238486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3" y="1028700"/>
            <a:ext cx="13238487" cy="54609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4" y="8050988"/>
            <a:ext cx="13238484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57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2171700"/>
            <a:ext cx="13238489" cy="2971800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13238489" cy="35433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28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2" y="2171700"/>
            <a:ext cx="11998973" cy="3485061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895601" y="5656761"/>
            <a:ext cx="10919474" cy="51326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6525986"/>
            <a:ext cx="13238489" cy="25146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47443" y="1456880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95735" y="3920681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837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4686302"/>
            <a:ext cx="13238490" cy="247977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166072"/>
            <a:ext cx="13238489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79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421" y="2971800"/>
            <a:ext cx="442029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78695" y="4000500"/>
            <a:ext cx="4391025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5489" y="2971800"/>
            <a:ext cx="440436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09659" y="4000500"/>
            <a:ext cx="4420191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2971800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687051" y="4000500"/>
            <a:ext cx="4398170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28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695" y="6376424"/>
            <a:ext cx="441007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78695" y="3314700"/>
            <a:ext cx="4410075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78695" y="7240817"/>
            <a:ext cx="4410075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4063" y="6376424"/>
            <a:ext cx="439578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834062" y="3314700"/>
            <a:ext cx="4395788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32033" y="7240816"/>
            <a:ext cx="4401609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6376424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687049" y="3314700"/>
            <a:ext cx="4398170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686863" y="7240813"/>
            <a:ext cx="4403996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30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94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56319" y="645320"/>
            <a:ext cx="2628902" cy="8739188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8695" y="1331121"/>
            <a:ext cx="11134724" cy="80533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6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4004528"/>
            <a:ext cx="6055518" cy="6282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338521"/>
            <a:ext cx="2283618" cy="354818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2913518" y="2514600"/>
            <a:ext cx="4229100" cy="42291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11999119" y="1"/>
            <a:ext cx="2405081" cy="1712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2908817" y="9144000"/>
            <a:ext cx="1490601" cy="1143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9167" y="679077"/>
            <a:ext cx="14107085" cy="2100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69" y="3079378"/>
            <a:ext cx="13419812" cy="629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5233459" y="2686052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3427360" y="4837946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95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63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7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7590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64076" y="363576"/>
            <a:ext cx="9559847" cy="9559847"/>
          </a:xfrm>
          <a:custGeom>
            <a:avLst/>
            <a:gdLst/>
            <a:ahLst/>
            <a:cxnLst/>
            <a:rect l="l" t="t" r="r" b="b"/>
            <a:pathLst>
              <a:path w="9559847" h="9559847">
                <a:moveTo>
                  <a:pt x="0" y="0"/>
                </a:moveTo>
                <a:lnTo>
                  <a:pt x="9559848" y="0"/>
                </a:lnTo>
                <a:lnTo>
                  <a:pt x="9559848" y="9559848"/>
                </a:lnTo>
                <a:lnTo>
                  <a:pt x="0" y="955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$200,000.00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14242"/>
            <a:ext cx="18288000" cy="2756507"/>
          </a:xfrm>
          <a:custGeom>
            <a:avLst/>
            <a:gdLst/>
            <a:ahLst/>
            <a:cxnLst/>
            <a:rect l="l" t="t" r="r" b="b"/>
            <a:pathLst>
              <a:path w="18288000" h="2756507">
                <a:moveTo>
                  <a:pt x="0" y="0"/>
                </a:moveTo>
                <a:lnTo>
                  <a:pt x="18288000" y="0"/>
                </a:lnTo>
                <a:lnTo>
                  <a:pt x="18288000" y="2756507"/>
                </a:lnTo>
                <a:lnTo>
                  <a:pt x="0" y="2756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1595899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5"/>
                </a:lnTo>
                <a:lnTo>
                  <a:pt x="0" y="4484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33008" y="2461250"/>
            <a:ext cx="10647748" cy="4716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1st Loan Payoff</a:t>
            </a:r>
          </a:p>
          <a:p>
            <a:pPr algn="ctr">
              <a:lnSpc>
                <a:spcPts val="504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$30,000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5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$30,000.00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2870570"/>
          </a:xfrm>
          <a:custGeom>
            <a:avLst/>
            <a:gdLst/>
            <a:ahLst/>
            <a:cxnLst/>
            <a:rect l="l" t="t" r="r" b="b"/>
            <a:pathLst>
              <a:path w="18288000" h="2870570">
                <a:moveTo>
                  <a:pt x="0" y="0"/>
                </a:moveTo>
                <a:lnTo>
                  <a:pt x="18288000" y="0"/>
                </a:lnTo>
                <a:lnTo>
                  <a:pt x="18288000" y="2870570"/>
                </a:lnTo>
                <a:lnTo>
                  <a:pt x="0" y="28705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1952494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87581" y="1858005"/>
            <a:ext cx="10620462" cy="6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9"/>
              </a:lnSpc>
            </a:pPr>
            <a:r>
              <a:rPr lang="en-US" sz="9699" u="sng">
                <a:solidFill>
                  <a:srgbClr val="FFFFFF"/>
                </a:solidFill>
                <a:latin typeface="Agrandir"/>
              </a:rPr>
              <a:t>Last Year’s Taxes</a:t>
            </a:r>
          </a:p>
          <a:p>
            <a:pPr algn="ctr">
              <a:lnSpc>
                <a:spcPts val="6020"/>
              </a:lnSpc>
            </a:pPr>
            <a:endParaRPr lang="en-US" sz="96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$2,051.30</a:t>
            </a:r>
          </a:p>
          <a:p>
            <a:pPr algn="ctr">
              <a:lnSpc>
                <a:spcPts val="11759"/>
              </a:lnSpc>
              <a:spcBef>
                <a:spcPct val="0"/>
              </a:spcBef>
            </a:pPr>
            <a:r>
              <a:rPr lang="en-US" sz="8399">
                <a:solidFill>
                  <a:srgbClr val="FFFFFF"/>
                </a:solidFill>
                <a:latin typeface="Agrandir Bold"/>
              </a:rPr>
              <a:t>(PAID)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2870570"/>
          </a:xfrm>
          <a:custGeom>
            <a:avLst/>
            <a:gdLst/>
            <a:ahLst/>
            <a:cxnLst/>
            <a:rect l="l" t="t" r="r" b="b"/>
            <a:pathLst>
              <a:path w="18288000" h="2870570">
                <a:moveTo>
                  <a:pt x="0" y="0"/>
                </a:moveTo>
                <a:lnTo>
                  <a:pt x="18288000" y="0"/>
                </a:lnTo>
                <a:lnTo>
                  <a:pt x="18288000" y="2870570"/>
                </a:lnTo>
                <a:lnTo>
                  <a:pt x="0" y="28705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4295259"/>
            <a:ext cx="17669919" cy="429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7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ALREADY PAID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2005198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5"/>
                </a:lnTo>
                <a:lnTo>
                  <a:pt x="0" y="4484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269289" y="2585075"/>
            <a:ext cx="10838755" cy="4300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sz="8299" u="sng">
                <a:solidFill>
                  <a:srgbClr val="FFFFFF"/>
                </a:solidFill>
                <a:latin typeface="Agrandir"/>
              </a:rPr>
              <a:t>Current Year’s Taxes</a:t>
            </a:r>
          </a:p>
          <a:p>
            <a:pPr algn="ctr">
              <a:lnSpc>
                <a:spcPts val="6020"/>
              </a:lnSpc>
            </a:pPr>
            <a:endParaRPr lang="en-US" sz="82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 ???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08334"/>
            <a:ext cx="11666864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697778"/>
            <a:ext cx="11666864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9040" y="3487375"/>
            <a:ext cx="8010458" cy="245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How many days has 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Seller owned: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75905" y="208334"/>
            <a:ext cx="4490485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May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75905" y="1697778"/>
            <a:ext cx="4490485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Seller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90990" y="4658950"/>
            <a:ext cx="2171123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129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1300" y="6299682"/>
            <a:ext cx="17685400" cy="3503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78"/>
              </a:lnSpc>
            </a:pPr>
            <a:r>
              <a:rPr lang="en-US" sz="8785">
                <a:solidFill>
                  <a:srgbClr val="FFFC00"/>
                </a:solidFill>
                <a:latin typeface="Agrandir Bold"/>
              </a:rPr>
              <a:t>$2,051.30 ÷ 365 x 129 = </a:t>
            </a:r>
          </a:p>
          <a:p>
            <a:pPr algn="ctr">
              <a:lnSpc>
                <a:spcPts val="13178"/>
              </a:lnSpc>
              <a:spcBef>
                <a:spcPct val="0"/>
              </a:spcBef>
            </a:pPr>
            <a:r>
              <a:rPr lang="en-US" sz="8785" u="sng">
                <a:solidFill>
                  <a:srgbClr val="FFFC00"/>
                </a:solidFill>
                <a:latin typeface="Agrandir Bold"/>
              </a:rPr>
              <a:t>$724.98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8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$724.98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041663"/>
          </a:xfrm>
          <a:custGeom>
            <a:avLst/>
            <a:gdLst/>
            <a:ahLst/>
            <a:cxnLst/>
            <a:rect l="l" t="t" r="r" b="b"/>
            <a:pathLst>
              <a:path w="18288000" h="3041663">
                <a:moveTo>
                  <a:pt x="0" y="0"/>
                </a:moveTo>
                <a:lnTo>
                  <a:pt x="18288000" y="0"/>
                </a:lnTo>
                <a:lnTo>
                  <a:pt x="18288000" y="3041663"/>
                </a:lnTo>
                <a:lnTo>
                  <a:pt x="0" y="3041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2359924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5"/>
                </a:lnTo>
                <a:lnTo>
                  <a:pt x="0" y="4484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087887" y="2461250"/>
            <a:ext cx="9774577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Appraisal Fee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$350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13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$350.00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23062"/>
            <a:ext cx="18288000" cy="2731817"/>
          </a:xfrm>
          <a:custGeom>
            <a:avLst/>
            <a:gdLst/>
            <a:ahLst/>
            <a:cxnLst/>
            <a:rect l="l" t="t" r="r" b="b"/>
            <a:pathLst>
              <a:path w="18288000" h="2731817">
                <a:moveTo>
                  <a:pt x="0" y="0"/>
                </a:moveTo>
                <a:lnTo>
                  <a:pt x="18288000" y="0"/>
                </a:lnTo>
                <a:lnTo>
                  <a:pt x="18288000" y="2731817"/>
                </a:lnTo>
                <a:lnTo>
                  <a:pt x="0" y="2731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2" r="10259" b="328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2240212"/>
            <a:ext cx="18288000" cy="5962254"/>
            <a:chOff x="0" y="0"/>
            <a:chExt cx="4816593" cy="15703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570306"/>
            </a:xfrm>
            <a:custGeom>
              <a:avLst/>
              <a:gdLst/>
              <a:ahLst/>
              <a:cxnLst/>
              <a:rect l="l" t="t" r="r" b="b"/>
              <a:pathLst>
                <a:path w="4816592" h="1570306">
                  <a:moveTo>
                    <a:pt x="0" y="0"/>
                  </a:moveTo>
                  <a:lnTo>
                    <a:pt x="4816592" y="0"/>
                  </a:lnTo>
                  <a:lnTo>
                    <a:pt x="4816592" y="1570306"/>
                  </a:lnTo>
                  <a:lnTo>
                    <a:pt x="0" y="1570306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2451152"/>
            <a:ext cx="18288000" cy="518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dirty="0">
                <a:solidFill>
                  <a:srgbClr val="FFFFFF"/>
                </a:solidFill>
                <a:latin typeface="Agrandir Bold"/>
              </a:rPr>
              <a:t>Colorado Closings and Settlement</a:t>
            </a:r>
          </a:p>
          <a:p>
            <a:pPr algn="ctr">
              <a:lnSpc>
                <a:spcPts val="8960"/>
              </a:lnSpc>
            </a:pPr>
            <a:endParaRPr lang="en-US" sz="7499" dirty="0">
              <a:solidFill>
                <a:srgbClr val="FFFFFF"/>
              </a:solidFill>
              <a:latin typeface="Agrandir Bold"/>
            </a:endParaRPr>
          </a:p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grandir Bold"/>
              </a:rPr>
              <a:t>Chapter 23 </a:t>
            </a:r>
            <a:endParaRPr lang="en-US" sz="7499" dirty="0">
              <a:solidFill>
                <a:srgbClr val="FFFFFF"/>
              </a:solidFill>
              <a:latin typeface="Agrandir Bold"/>
            </a:endParaRPr>
          </a:p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dirty="0">
                <a:solidFill>
                  <a:srgbClr val="FFFFFF"/>
                </a:solidFill>
                <a:latin typeface="Agrandir"/>
              </a:rPr>
              <a:t>Filling Out the Settlement Sheet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897880" y="4575662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455984"/>
            <a:ext cx="17669919" cy="8994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29"/>
              </a:lnSpc>
              <a:spcBef>
                <a:spcPct val="0"/>
              </a:spcBef>
            </a:pPr>
            <a:r>
              <a:rPr lang="en-US" sz="6686">
                <a:solidFill>
                  <a:srgbClr val="FFFFFF"/>
                </a:solidFill>
                <a:latin typeface="Agrandir Bold"/>
              </a:rPr>
              <a:t>The Buyers’ loan application was approved, by the Sellers, in the amount of </a:t>
            </a:r>
            <a:r>
              <a:rPr lang="en-US" sz="6686">
                <a:solidFill>
                  <a:srgbClr val="FFFC00"/>
                </a:solidFill>
                <a:latin typeface="Agrandir Bold"/>
              </a:rPr>
              <a:t>$200,000.00</a:t>
            </a:r>
            <a:r>
              <a:rPr lang="en-US" sz="6686">
                <a:solidFill>
                  <a:srgbClr val="FFFFFF"/>
                </a:solidFill>
                <a:latin typeface="Agrandir Bold"/>
              </a:rPr>
              <a:t> at </a:t>
            </a:r>
            <a:r>
              <a:rPr lang="en-US" sz="6686">
                <a:solidFill>
                  <a:srgbClr val="FFFC00"/>
                </a:solidFill>
                <a:latin typeface="Agrandir Bold"/>
              </a:rPr>
              <a:t>7 ½% interest</a:t>
            </a:r>
            <a:r>
              <a:rPr lang="en-US" sz="6686">
                <a:solidFill>
                  <a:srgbClr val="FFFFFF"/>
                </a:solidFill>
                <a:latin typeface="Agrandir Bold"/>
              </a:rPr>
              <a:t> per year, amortized over a period of </a:t>
            </a:r>
            <a:r>
              <a:rPr lang="en-US" sz="6686">
                <a:solidFill>
                  <a:srgbClr val="FFFC00"/>
                </a:solidFill>
                <a:latin typeface="Agrandir Bold"/>
              </a:rPr>
              <a:t>30 years</a:t>
            </a:r>
            <a:r>
              <a:rPr lang="en-US" sz="6686">
                <a:solidFill>
                  <a:srgbClr val="FFFFFF"/>
                </a:solidFill>
                <a:latin typeface="Agrandir Bold"/>
              </a:rPr>
              <a:t>.  The first payment on the new loan is due on July 1, the first day of the first complete month after the loan closing date.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2530929"/>
            <a:ext cx="18288000" cy="5225143"/>
          </a:xfrm>
          <a:custGeom>
            <a:avLst/>
            <a:gdLst/>
            <a:ahLst/>
            <a:cxnLst/>
            <a:rect l="l" t="t" r="r" b="b"/>
            <a:pathLst>
              <a:path w="18288000" h="5225143">
                <a:moveTo>
                  <a:pt x="0" y="0"/>
                </a:moveTo>
                <a:lnTo>
                  <a:pt x="18288000" y="0"/>
                </a:lnTo>
                <a:lnTo>
                  <a:pt x="18288000" y="5225142"/>
                </a:lnTo>
                <a:lnTo>
                  <a:pt x="0" y="5225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1312" y="2141841"/>
            <a:ext cx="16467988" cy="544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8"/>
              </a:lnSpc>
            </a:pPr>
            <a:r>
              <a:rPr lang="en-US" sz="11898" u="sng">
                <a:solidFill>
                  <a:srgbClr val="FFFFFF"/>
                </a:solidFill>
                <a:latin typeface="Agrandir"/>
              </a:rPr>
              <a:t>Interest on New Loan</a:t>
            </a:r>
          </a:p>
          <a:p>
            <a:pPr algn="ctr">
              <a:lnSpc>
                <a:spcPts val="7560"/>
              </a:lnSpc>
            </a:pPr>
            <a:endParaRPr lang="en-US" sz="11898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6658"/>
              </a:lnSpc>
              <a:spcBef>
                <a:spcPct val="0"/>
              </a:spcBef>
            </a:pPr>
            <a:r>
              <a:rPr lang="en-US" sz="11898">
                <a:solidFill>
                  <a:srgbClr val="FFFFFF"/>
                </a:solidFill>
                <a:latin typeface="Agrandir Bold"/>
              </a:rPr>
              <a:t>$904.11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20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Seller/ Debit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$904.11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2731817"/>
          </a:xfrm>
          <a:custGeom>
            <a:avLst/>
            <a:gdLst/>
            <a:ahLst/>
            <a:cxnLst/>
            <a:rect l="l" t="t" r="r" b="b"/>
            <a:pathLst>
              <a:path w="18288000" h="2731817">
                <a:moveTo>
                  <a:pt x="0" y="0"/>
                </a:moveTo>
                <a:lnTo>
                  <a:pt x="18288000" y="0"/>
                </a:lnTo>
                <a:lnTo>
                  <a:pt x="18288000" y="2731817"/>
                </a:lnTo>
                <a:lnTo>
                  <a:pt x="0" y="2731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15791" y="2797798"/>
            <a:ext cx="6883331" cy="408130"/>
          </a:xfrm>
          <a:custGeom>
            <a:avLst/>
            <a:gdLst/>
            <a:ahLst/>
            <a:cxnLst/>
            <a:rect l="l" t="t" r="r" b="b"/>
            <a:pathLst>
              <a:path w="6883331" h="408130">
                <a:moveTo>
                  <a:pt x="0" y="0"/>
                </a:moveTo>
                <a:lnTo>
                  <a:pt x="6883331" y="0"/>
                </a:lnTo>
                <a:lnTo>
                  <a:pt x="6883331" y="408130"/>
                </a:lnTo>
                <a:lnTo>
                  <a:pt x="0" y="408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60295" y="1717348"/>
            <a:ext cx="10593175" cy="638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 u="sng">
                <a:solidFill>
                  <a:srgbClr val="FFFFFF"/>
                </a:solidFill>
                <a:latin typeface="Agrandir"/>
              </a:rPr>
              <a:t>Hazard Insurance Premium</a:t>
            </a:r>
          </a:p>
          <a:p>
            <a:pPr algn="ctr">
              <a:lnSpc>
                <a:spcPts val="6020"/>
              </a:lnSpc>
            </a:pPr>
            <a:endParaRPr lang="en-US" sz="98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$675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22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$675.00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2978440"/>
          </a:xfrm>
          <a:custGeom>
            <a:avLst/>
            <a:gdLst/>
            <a:ahLst/>
            <a:cxnLst/>
            <a:rect l="l" t="t" r="r" b="b"/>
            <a:pathLst>
              <a:path w="18288000" h="2978440">
                <a:moveTo>
                  <a:pt x="0" y="0"/>
                </a:moveTo>
                <a:lnTo>
                  <a:pt x="18288000" y="0"/>
                </a:lnTo>
                <a:lnTo>
                  <a:pt x="18288000" y="2978440"/>
                </a:lnTo>
                <a:lnTo>
                  <a:pt x="0" y="2978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3178522"/>
            <a:ext cx="7102472" cy="421123"/>
          </a:xfrm>
          <a:custGeom>
            <a:avLst/>
            <a:gdLst/>
            <a:ahLst/>
            <a:cxnLst/>
            <a:rect l="l" t="t" r="r" b="b"/>
            <a:pathLst>
              <a:path w="7102472" h="421123">
                <a:moveTo>
                  <a:pt x="0" y="0"/>
                </a:moveTo>
                <a:lnTo>
                  <a:pt x="7102472" y="0"/>
                </a:lnTo>
                <a:lnTo>
                  <a:pt x="7102472" y="421124"/>
                </a:lnTo>
                <a:lnTo>
                  <a:pt x="0" y="421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60295" y="1717348"/>
            <a:ext cx="10593175" cy="638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 u="sng">
                <a:solidFill>
                  <a:srgbClr val="FFFFFF"/>
                </a:solidFill>
                <a:latin typeface="Agrandir"/>
              </a:rPr>
              <a:t>Hazard Insurance Reserve</a:t>
            </a:r>
          </a:p>
          <a:p>
            <a:pPr algn="ctr">
              <a:lnSpc>
                <a:spcPts val="6020"/>
              </a:lnSpc>
            </a:pPr>
            <a:endParaRPr lang="en-US" sz="98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$112.50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23a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Seller/ Debit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$112.50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8171"/>
            <a:ext cx="18288000" cy="2772636"/>
          </a:xfrm>
          <a:custGeom>
            <a:avLst/>
            <a:gdLst/>
            <a:ahLst/>
            <a:cxnLst/>
            <a:rect l="l" t="t" r="r" b="b"/>
            <a:pathLst>
              <a:path w="18288000" h="2772636">
                <a:moveTo>
                  <a:pt x="0" y="0"/>
                </a:moveTo>
                <a:lnTo>
                  <a:pt x="18288000" y="0"/>
                </a:lnTo>
                <a:lnTo>
                  <a:pt x="18288000" y="2772635"/>
                </a:lnTo>
                <a:lnTo>
                  <a:pt x="0" y="27726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3615108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087887" y="2461250"/>
            <a:ext cx="9774577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Tax Reserve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$854.65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23c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Seller/ Debit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$854.65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2943551"/>
          </a:xfrm>
          <a:custGeom>
            <a:avLst/>
            <a:gdLst/>
            <a:ahLst/>
            <a:cxnLst/>
            <a:rect l="l" t="t" r="r" b="b"/>
            <a:pathLst>
              <a:path w="18288000" h="2943551">
                <a:moveTo>
                  <a:pt x="0" y="0"/>
                </a:moveTo>
                <a:lnTo>
                  <a:pt x="18288000" y="0"/>
                </a:lnTo>
                <a:lnTo>
                  <a:pt x="18288000" y="2943551"/>
                </a:lnTo>
                <a:lnTo>
                  <a:pt x="0" y="29435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808409"/>
            <a:ext cx="17669919" cy="831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Seller:  </a:t>
            </a:r>
            <a:r>
              <a:rPr lang="en-US" sz="6186">
                <a:solidFill>
                  <a:srgbClr val="FFFC00"/>
                </a:solidFill>
                <a:latin typeface="Agrandir Bold"/>
              </a:rPr>
              <a:t>John R. and Mary L. Winter?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Address:    </a:t>
            </a:r>
            <a:r>
              <a:rPr lang="en-US" sz="6186">
                <a:solidFill>
                  <a:srgbClr val="FFFC00"/>
                </a:solidFill>
                <a:latin typeface="Agrandir Bold"/>
              </a:rPr>
              <a:t>7373 West Flamingo Rd.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?Settlement Date:  </a:t>
            </a:r>
            <a:r>
              <a:rPr lang="en-US" sz="6186">
                <a:solidFill>
                  <a:srgbClr val="FFFC00"/>
                </a:solidFill>
                <a:latin typeface="Agrandir Bold"/>
              </a:rPr>
              <a:t>May 10, 20XX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 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Buyer:  </a:t>
            </a:r>
            <a:r>
              <a:rPr lang="en-US" sz="6186">
                <a:solidFill>
                  <a:srgbClr val="FFFC00"/>
                </a:solidFill>
                <a:latin typeface="Agrandir Bold"/>
              </a:rPr>
              <a:t>Harold R. and A. Jean Blue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Legal:  </a:t>
            </a:r>
            <a:r>
              <a:rPr lang="en-US" sz="6186">
                <a:solidFill>
                  <a:srgbClr val="FFFC00"/>
                </a:solidFill>
                <a:latin typeface="Agrandir Bold"/>
              </a:rPr>
              <a:t>Lots 6 and 7, Block 14, Graham Heights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Proration Date:  </a:t>
            </a:r>
            <a:r>
              <a:rPr lang="en-US" sz="6186">
                <a:solidFill>
                  <a:srgbClr val="FFFC00"/>
                </a:solidFill>
                <a:latin typeface="Agrandir Bold"/>
              </a:rPr>
              <a:t>May 9, 20XX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3969834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087887" y="2461250"/>
            <a:ext cx="9774577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Closing Fee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4065252"/>
            <a:ext cx="17669919" cy="519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25 </a:t>
            </a:r>
          </a:p>
          <a:p>
            <a:pPr algn="ctr">
              <a:lnSpc>
                <a:spcPts val="10349"/>
              </a:lnSpc>
            </a:pPr>
            <a:r>
              <a:rPr lang="en-US" sz="6899">
                <a:solidFill>
                  <a:srgbClr val="FFFC00"/>
                </a:solidFill>
                <a:latin typeface="Agrandir Bold"/>
              </a:rPr>
              <a:t>Debit Seller/ Debit Buyer/ Credit Broker</a:t>
            </a:r>
          </a:p>
          <a:p>
            <a:pPr algn="ctr">
              <a:lnSpc>
                <a:spcPts val="13799"/>
              </a:lnSpc>
              <a:spcBef>
                <a:spcPct val="0"/>
              </a:spcBef>
            </a:pPr>
            <a:r>
              <a:rPr lang="en-US" sz="9199">
                <a:solidFill>
                  <a:srgbClr val="FFFFFF"/>
                </a:solidFill>
                <a:latin typeface="Agrandir Bold"/>
              </a:rPr>
              <a:t>$100.00 / $100.00 / $200.00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300946"/>
          </a:xfrm>
          <a:custGeom>
            <a:avLst/>
            <a:gdLst/>
            <a:ahLst/>
            <a:cxnLst/>
            <a:rect l="l" t="t" r="r" b="b"/>
            <a:pathLst>
              <a:path w="18288000" h="3300946">
                <a:moveTo>
                  <a:pt x="0" y="0"/>
                </a:moveTo>
                <a:lnTo>
                  <a:pt x="18288000" y="0"/>
                </a:lnTo>
                <a:lnTo>
                  <a:pt x="18288000" y="3300946"/>
                </a:lnTo>
                <a:lnTo>
                  <a:pt x="0" y="33009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4379133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669908" y="2461250"/>
            <a:ext cx="10192556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Title Insurance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$1,500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27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$1,500.00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300946"/>
          </a:xfrm>
          <a:custGeom>
            <a:avLst/>
            <a:gdLst/>
            <a:ahLst/>
            <a:cxnLst/>
            <a:rect l="l" t="t" r="r" b="b"/>
            <a:pathLst>
              <a:path w="18288000" h="3300946">
                <a:moveTo>
                  <a:pt x="0" y="0"/>
                </a:moveTo>
                <a:lnTo>
                  <a:pt x="18288000" y="0"/>
                </a:lnTo>
                <a:lnTo>
                  <a:pt x="18288000" y="3300946"/>
                </a:lnTo>
                <a:lnTo>
                  <a:pt x="0" y="33009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4761739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60295" y="1736398"/>
            <a:ext cx="10593175" cy="6164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 u="sng">
                <a:solidFill>
                  <a:srgbClr val="FFFFFF"/>
                </a:solidFill>
                <a:latin typeface="Agrandir"/>
              </a:rPr>
              <a:t>Owner’s Extended Coverage</a:t>
            </a:r>
          </a:p>
          <a:p>
            <a:pPr algn="ctr">
              <a:lnSpc>
                <a:spcPts val="6020"/>
              </a:lnSpc>
            </a:pPr>
            <a:endParaRPr lang="en-US" sz="92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$100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843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28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Broker</a:t>
            </a:r>
          </a:p>
          <a:p>
            <a:pPr algn="ctr">
              <a:lnSpc>
                <a:spcPts val="17398"/>
              </a:lnSpc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$100.00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endParaRPr lang="en-US" sz="11599">
              <a:solidFill>
                <a:srgbClr val="FFFFFF"/>
              </a:solidFill>
              <a:latin typeface="Agrandir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300946"/>
          </a:xfrm>
          <a:custGeom>
            <a:avLst/>
            <a:gdLst/>
            <a:ahLst/>
            <a:cxnLst/>
            <a:rect l="l" t="t" r="r" b="b"/>
            <a:pathLst>
              <a:path w="18288000" h="3300946">
                <a:moveTo>
                  <a:pt x="0" y="0"/>
                </a:moveTo>
                <a:lnTo>
                  <a:pt x="18288000" y="0"/>
                </a:lnTo>
                <a:lnTo>
                  <a:pt x="18288000" y="3300946"/>
                </a:lnTo>
                <a:lnTo>
                  <a:pt x="0" y="33009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5143500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60295" y="1736398"/>
            <a:ext cx="10593175" cy="6164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 u="sng">
                <a:solidFill>
                  <a:srgbClr val="FFFFFF"/>
                </a:solidFill>
                <a:latin typeface="Agrandir"/>
              </a:rPr>
              <a:t>Title Mortgagee’s Policy</a:t>
            </a:r>
          </a:p>
          <a:p>
            <a:pPr algn="ctr">
              <a:lnSpc>
                <a:spcPts val="6020"/>
              </a:lnSpc>
            </a:pPr>
            <a:endParaRPr lang="en-US" sz="92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$525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29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$525.00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414772"/>
          </a:xfrm>
          <a:custGeom>
            <a:avLst/>
            <a:gdLst/>
            <a:ahLst/>
            <a:cxnLst/>
            <a:rect l="l" t="t" r="r" b="b"/>
            <a:pathLst>
              <a:path w="18288000" h="3414772">
                <a:moveTo>
                  <a:pt x="0" y="0"/>
                </a:moveTo>
                <a:lnTo>
                  <a:pt x="18288000" y="0"/>
                </a:lnTo>
                <a:lnTo>
                  <a:pt x="18288000" y="3414772"/>
                </a:lnTo>
                <a:lnTo>
                  <a:pt x="0" y="3414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5551361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60295" y="1736398"/>
            <a:ext cx="10593175" cy="8079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 u="sng">
                <a:solidFill>
                  <a:srgbClr val="FFFFFF"/>
                </a:solidFill>
                <a:latin typeface="Agrandir"/>
              </a:rPr>
              <a:t>Certificate of Taxes Due</a:t>
            </a:r>
          </a:p>
          <a:p>
            <a:pPr algn="ctr">
              <a:lnSpc>
                <a:spcPts val="6020"/>
              </a:lnSpc>
            </a:pPr>
            <a:endParaRPr lang="en-US" sz="92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$15</a:t>
            </a:r>
          </a:p>
          <a:p>
            <a:pPr algn="ctr">
              <a:lnSpc>
                <a:spcPts val="15118"/>
              </a:lnSpc>
              <a:spcBef>
                <a:spcPct val="0"/>
              </a:spcBef>
            </a:pPr>
            <a:endParaRPr lang="en-US" sz="10799">
              <a:solidFill>
                <a:srgbClr val="FFFFFF"/>
              </a:solidFill>
              <a:latin typeface="Agrandir Bold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31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$15.00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64929"/>
          </a:xfrm>
          <a:custGeom>
            <a:avLst/>
            <a:gdLst/>
            <a:ahLst/>
            <a:cxnLst/>
            <a:rect l="l" t="t" r="r" b="b"/>
            <a:pathLst>
              <a:path w="18288000" h="3964929">
                <a:moveTo>
                  <a:pt x="0" y="0"/>
                </a:moveTo>
                <a:lnTo>
                  <a:pt x="18288000" y="0"/>
                </a:lnTo>
                <a:lnTo>
                  <a:pt x="18288000" y="3964929"/>
                </a:lnTo>
                <a:lnTo>
                  <a:pt x="0" y="3964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864207"/>
            <a:ext cx="18288000" cy="6558586"/>
          </a:xfrm>
          <a:custGeom>
            <a:avLst/>
            <a:gdLst/>
            <a:ahLst/>
            <a:cxnLst/>
            <a:rect l="l" t="t" r="r" b="b"/>
            <a:pathLst>
              <a:path w="18288000" h="6558586">
                <a:moveTo>
                  <a:pt x="0" y="0"/>
                </a:moveTo>
                <a:lnTo>
                  <a:pt x="18288000" y="0"/>
                </a:lnTo>
                <a:lnTo>
                  <a:pt x="18288000" y="6558586"/>
                </a:lnTo>
                <a:lnTo>
                  <a:pt x="0" y="6558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5896037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05722" y="2461250"/>
            <a:ext cx="10882278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Warranty Deed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$10</a:t>
            </a:r>
          </a:p>
          <a:p>
            <a:pPr algn="ctr">
              <a:lnSpc>
                <a:spcPts val="15118"/>
              </a:lnSpc>
              <a:spcBef>
                <a:spcPct val="0"/>
              </a:spcBef>
            </a:pPr>
            <a:endParaRPr lang="en-US" sz="10799">
              <a:solidFill>
                <a:srgbClr val="FFFFFF"/>
              </a:solidFill>
              <a:latin typeface="Agrandir Bold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36a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64929"/>
          </a:xfrm>
          <a:custGeom>
            <a:avLst/>
            <a:gdLst/>
            <a:ahLst/>
            <a:cxnLst/>
            <a:rect l="l" t="t" r="r" b="b"/>
            <a:pathLst>
              <a:path w="18288000" h="3964929">
                <a:moveTo>
                  <a:pt x="0" y="0"/>
                </a:moveTo>
                <a:lnTo>
                  <a:pt x="18288000" y="0"/>
                </a:lnTo>
                <a:lnTo>
                  <a:pt x="18288000" y="3964929"/>
                </a:lnTo>
                <a:lnTo>
                  <a:pt x="0" y="3964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6316483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5"/>
                </a:lnTo>
                <a:lnTo>
                  <a:pt x="0" y="4484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05722" y="2461250"/>
            <a:ext cx="10882278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Deeds of Trust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$31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36b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$31.00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64929"/>
          </a:xfrm>
          <a:custGeom>
            <a:avLst/>
            <a:gdLst/>
            <a:ahLst/>
            <a:cxnLst/>
            <a:rect l="l" t="t" r="r" b="b"/>
            <a:pathLst>
              <a:path w="18288000" h="3964929">
                <a:moveTo>
                  <a:pt x="0" y="0"/>
                </a:moveTo>
                <a:lnTo>
                  <a:pt x="18288000" y="0"/>
                </a:lnTo>
                <a:lnTo>
                  <a:pt x="18288000" y="3964929"/>
                </a:lnTo>
                <a:lnTo>
                  <a:pt x="0" y="3964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6725782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05722" y="1503987"/>
            <a:ext cx="10882278" cy="675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Release of </a:t>
            </a:r>
          </a:p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Deeds of Trust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36c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$20.00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64929"/>
          </a:xfrm>
          <a:custGeom>
            <a:avLst/>
            <a:gdLst/>
            <a:ahLst/>
            <a:cxnLst/>
            <a:rect l="l" t="t" r="r" b="b"/>
            <a:pathLst>
              <a:path w="18288000" h="3964929">
                <a:moveTo>
                  <a:pt x="0" y="0"/>
                </a:moveTo>
                <a:lnTo>
                  <a:pt x="18288000" y="0"/>
                </a:lnTo>
                <a:lnTo>
                  <a:pt x="18288000" y="3964929"/>
                </a:lnTo>
                <a:lnTo>
                  <a:pt x="0" y="3964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7077658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5"/>
                </a:lnTo>
                <a:lnTo>
                  <a:pt x="0" y="4484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05722" y="2461250"/>
            <a:ext cx="10882278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Doc Fee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38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$25.00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4116697"/>
          </a:xfrm>
          <a:custGeom>
            <a:avLst/>
            <a:gdLst/>
            <a:ahLst/>
            <a:cxnLst/>
            <a:rect l="l" t="t" r="r" b="b"/>
            <a:pathLst>
              <a:path w="18288000" h="4116697">
                <a:moveTo>
                  <a:pt x="0" y="0"/>
                </a:moveTo>
                <a:lnTo>
                  <a:pt x="18288000" y="0"/>
                </a:lnTo>
                <a:lnTo>
                  <a:pt x="18288000" y="4116697"/>
                </a:lnTo>
                <a:lnTo>
                  <a:pt x="0" y="41166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7544380"/>
            <a:ext cx="7563107" cy="803162"/>
          </a:xfrm>
          <a:custGeom>
            <a:avLst/>
            <a:gdLst/>
            <a:ahLst/>
            <a:cxnLst/>
            <a:rect l="l" t="t" r="r" b="b"/>
            <a:pathLst>
              <a:path w="7563107" h="803162">
                <a:moveTo>
                  <a:pt x="0" y="0"/>
                </a:moveTo>
                <a:lnTo>
                  <a:pt x="7563107" y="0"/>
                </a:lnTo>
                <a:lnTo>
                  <a:pt x="7563107" y="803162"/>
                </a:lnTo>
                <a:lnTo>
                  <a:pt x="0" y="8031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766" r="-377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05722" y="2499350"/>
            <a:ext cx="10582126" cy="4687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9"/>
              </a:lnSpc>
            </a:pPr>
            <a:r>
              <a:rPr lang="en-US" sz="10099" u="sng">
                <a:solidFill>
                  <a:srgbClr val="FFFFFF"/>
                </a:solidFill>
                <a:latin typeface="Agrandir"/>
              </a:rPr>
              <a:t>Water/Sewer Bill</a:t>
            </a:r>
          </a:p>
          <a:p>
            <a:pPr algn="ctr">
              <a:lnSpc>
                <a:spcPts val="6020"/>
              </a:lnSpc>
            </a:pPr>
            <a:endParaRPr lang="en-US" sz="100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 ???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36909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726353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48007" y="236909"/>
            <a:ext cx="4927071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May 10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75141" y="1773978"/>
            <a:ext cx="7812859" cy="102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9"/>
              </a:lnSpc>
              <a:spcBef>
                <a:spcPct val="0"/>
              </a:spcBef>
            </a:pPr>
            <a:r>
              <a:rPr lang="en-US" sz="4986">
                <a:solidFill>
                  <a:srgbClr val="FFFC00"/>
                </a:solidFill>
                <a:latin typeface="Agrandir Bold"/>
              </a:rPr>
              <a:t>Buyer – Paid in Advance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1300" y="3062338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in the period: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85114" y="5070228"/>
            <a:ext cx="4517772" cy="4412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April  – 30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May  – 31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June – 30</a:t>
            </a:r>
          </a:p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                91</a:t>
            </a:r>
          </a:p>
        </p:txBody>
      </p:sp>
      <p:sp>
        <p:nvSpPr>
          <p:cNvPr id="15" name="AutoShape 15"/>
          <p:cNvSpPr/>
          <p:nvPr/>
        </p:nvSpPr>
        <p:spPr>
          <a:xfrm>
            <a:off x="5897880" y="8499753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395288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5"/>
                </a:lnTo>
                <a:lnTo>
                  <a:pt x="0" y="4484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087887" y="2461250"/>
            <a:ext cx="9774577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Selling Price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$250,000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36909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726353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1300" y="4388745"/>
            <a:ext cx="12200791" cy="225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are we collecting for: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48007" y="236909"/>
            <a:ext cx="4927071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May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75141" y="1773978"/>
            <a:ext cx="7812859" cy="102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9"/>
              </a:lnSpc>
              <a:spcBef>
                <a:spcPct val="0"/>
              </a:spcBef>
            </a:pPr>
            <a:r>
              <a:rPr lang="en-US" sz="4986">
                <a:solidFill>
                  <a:srgbClr val="FFFC00"/>
                </a:solidFill>
                <a:latin typeface="Agrandir Bold"/>
              </a:rPr>
              <a:t>Buyer – Paid in Advance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13047" y="5465070"/>
            <a:ext cx="2171123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52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1300" y="6428441"/>
            <a:ext cx="17685400" cy="3503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78"/>
              </a:lnSpc>
            </a:pPr>
            <a:r>
              <a:rPr lang="en-US" sz="8785">
                <a:solidFill>
                  <a:srgbClr val="FFFC00"/>
                </a:solidFill>
                <a:latin typeface="Agrandir Bold"/>
              </a:rPr>
              <a:t>$96.40 ÷ 91 x 52 =  </a:t>
            </a:r>
          </a:p>
          <a:p>
            <a:pPr algn="ctr">
              <a:lnSpc>
                <a:spcPts val="13178"/>
              </a:lnSpc>
              <a:spcBef>
                <a:spcPct val="0"/>
              </a:spcBef>
            </a:pPr>
            <a:r>
              <a:rPr lang="en-US" sz="8785">
                <a:solidFill>
                  <a:srgbClr val="FFFC00"/>
                </a:solidFill>
                <a:latin typeface="Agrandir Bold"/>
              </a:rPr>
              <a:t>$</a:t>
            </a:r>
            <a:r>
              <a:rPr lang="en-US" sz="8785" u="sng">
                <a:solidFill>
                  <a:srgbClr val="FFFC00"/>
                </a:solidFill>
                <a:latin typeface="Agrandir Bold"/>
              </a:rPr>
              <a:t>55.09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1300" y="3062338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in the period: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40420" y="3057549"/>
            <a:ext cx="2171123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91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45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Seller/ Debit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$55.09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92183"/>
          </a:xfrm>
          <a:custGeom>
            <a:avLst/>
            <a:gdLst/>
            <a:ahLst/>
            <a:cxnLst/>
            <a:rect l="l" t="t" r="r" b="b"/>
            <a:pathLst>
              <a:path w="18288000" h="3992183">
                <a:moveTo>
                  <a:pt x="0" y="0"/>
                </a:moveTo>
                <a:lnTo>
                  <a:pt x="18288000" y="0"/>
                </a:lnTo>
                <a:lnTo>
                  <a:pt x="18288000" y="3992183"/>
                </a:lnTo>
                <a:lnTo>
                  <a:pt x="0" y="3992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8308405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05722" y="2461250"/>
            <a:ext cx="10882278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Broker’s Fee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$12,500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53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$12,500.00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92183"/>
          </a:xfrm>
          <a:custGeom>
            <a:avLst/>
            <a:gdLst/>
            <a:ahLst/>
            <a:cxnLst/>
            <a:rect l="l" t="t" r="r" b="b"/>
            <a:pathLst>
              <a:path w="18288000" h="3992183">
                <a:moveTo>
                  <a:pt x="0" y="0"/>
                </a:moveTo>
                <a:lnTo>
                  <a:pt x="18288000" y="0"/>
                </a:lnTo>
                <a:lnTo>
                  <a:pt x="18288000" y="3992183"/>
                </a:lnTo>
                <a:lnTo>
                  <a:pt x="0" y="3992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8702520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132855" y="2518400"/>
            <a:ext cx="11155145" cy="461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19"/>
              </a:lnSpc>
            </a:pPr>
            <a:r>
              <a:rPr lang="en-US" sz="9799" u="sng">
                <a:solidFill>
                  <a:srgbClr val="FFFFFF"/>
                </a:solidFill>
                <a:latin typeface="Agrandir"/>
              </a:rPr>
              <a:t>Buyer’s Title Exam</a:t>
            </a:r>
          </a:p>
          <a:p>
            <a:pPr algn="ctr">
              <a:lnSpc>
                <a:spcPts val="6020"/>
              </a:lnSpc>
            </a:pPr>
            <a:endParaRPr lang="en-US" sz="9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$100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54 - Buyer's Atty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92183"/>
          </a:xfrm>
          <a:custGeom>
            <a:avLst/>
            <a:gdLst/>
            <a:ahLst/>
            <a:cxnLst/>
            <a:rect l="l" t="t" r="r" b="b"/>
            <a:pathLst>
              <a:path w="18288000" h="3992183">
                <a:moveTo>
                  <a:pt x="0" y="0"/>
                </a:moveTo>
                <a:lnTo>
                  <a:pt x="18288000" y="0"/>
                </a:lnTo>
                <a:lnTo>
                  <a:pt x="18288000" y="3992183"/>
                </a:lnTo>
                <a:lnTo>
                  <a:pt x="0" y="3992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9034082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60295" y="2518400"/>
            <a:ext cx="10827705" cy="4632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 u="sng">
                <a:solidFill>
                  <a:srgbClr val="FFFFFF"/>
                </a:solidFill>
                <a:latin typeface="Agrandir"/>
              </a:rPr>
              <a:t>Seller’s Title Exam</a:t>
            </a:r>
          </a:p>
          <a:p>
            <a:pPr algn="ctr">
              <a:lnSpc>
                <a:spcPts val="6020"/>
              </a:lnSpc>
            </a:pPr>
            <a:endParaRPr lang="en-US" sz="98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$100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54 - Seller's Atty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92183"/>
          </a:xfrm>
          <a:custGeom>
            <a:avLst/>
            <a:gdLst/>
            <a:ahLst/>
            <a:cxnLst/>
            <a:rect l="l" t="t" r="r" b="b"/>
            <a:pathLst>
              <a:path w="18288000" h="3992183">
                <a:moveTo>
                  <a:pt x="0" y="0"/>
                </a:moveTo>
                <a:lnTo>
                  <a:pt x="18288000" y="0"/>
                </a:lnTo>
                <a:lnTo>
                  <a:pt x="18288000" y="3992183"/>
                </a:lnTo>
                <a:lnTo>
                  <a:pt x="0" y="3992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9509016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405722" y="2461250"/>
            <a:ext cx="10882278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Credit Report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$65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54 - Credit Report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$65.00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4144266"/>
          </a:xfrm>
          <a:custGeom>
            <a:avLst/>
            <a:gdLst/>
            <a:ahLst/>
            <a:cxnLst/>
            <a:rect l="l" t="t" r="r" b="b"/>
            <a:pathLst>
              <a:path w="18288000" h="4144266">
                <a:moveTo>
                  <a:pt x="0" y="0"/>
                </a:moveTo>
                <a:lnTo>
                  <a:pt x="18288000" y="0"/>
                </a:lnTo>
                <a:lnTo>
                  <a:pt x="18288000" y="4144266"/>
                </a:lnTo>
                <a:lnTo>
                  <a:pt x="0" y="4144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2680466"/>
          </a:xfrm>
          <a:custGeom>
            <a:avLst/>
            <a:gdLst/>
            <a:ahLst/>
            <a:cxnLst/>
            <a:rect l="l" t="t" r="r" b="b"/>
            <a:pathLst>
              <a:path w="18288000" h="2680466">
                <a:moveTo>
                  <a:pt x="0" y="0"/>
                </a:moveTo>
                <a:lnTo>
                  <a:pt x="18288000" y="0"/>
                </a:lnTo>
                <a:lnTo>
                  <a:pt x="18288000" y="2680466"/>
                </a:lnTo>
                <a:lnTo>
                  <a:pt x="0" y="268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1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Seller / Debit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$250,000.00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440599" y="0"/>
            <a:ext cx="11555999" cy="10421550"/>
          </a:xfrm>
          <a:custGeom>
            <a:avLst/>
            <a:gdLst/>
            <a:ahLst/>
            <a:cxnLst/>
            <a:rect l="l" t="t" r="r" b="b"/>
            <a:pathLst>
              <a:path w="11555999" h="10421550">
                <a:moveTo>
                  <a:pt x="0" y="0"/>
                </a:moveTo>
                <a:lnTo>
                  <a:pt x="11555998" y="0"/>
                </a:lnTo>
                <a:lnTo>
                  <a:pt x="11555998" y="10421550"/>
                </a:lnTo>
                <a:lnTo>
                  <a:pt x="0" y="10421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BEA2FD8-8F4C-2733-A733-E90623601F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3"/>
          <a:stretch/>
        </p:blipFill>
        <p:spPr bwMode="auto">
          <a:xfrm>
            <a:off x="118491" y="6833723"/>
            <a:ext cx="18051018" cy="2126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3679E1-978B-5239-3CCF-AA96F45A55ED}"/>
              </a:ext>
            </a:extLst>
          </p:cNvPr>
          <p:cNvSpPr/>
          <p:nvPr/>
        </p:nvSpPr>
        <p:spPr>
          <a:xfrm>
            <a:off x="5220743" y="6830846"/>
            <a:ext cx="4100907" cy="61560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3000" b="1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0E463C-45C6-3245-8897-ABEB8941098C}"/>
              </a:ext>
            </a:extLst>
          </p:cNvPr>
          <p:cNvSpPr txBox="1"/>
          <p:nvPr/>
        </p:nvSpPr>
        <p:spPr>
          <a:xfrm>
            <a:off x="4553355" y="6878375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245,044.98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290B04-4A67-5E4A-9DCD-44E0A899F4F3}"/>
              </a:ext>
            </a:extLst>
          </p:cNvPr>
          <p:cNvSpPr txBox="1"/>
          <p:nvPr/>
        </p:nvSpPr>
        <p:spPr>
          <a:xfrm>
            <a:off x="6747989" y="6858002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251,926.35</a:t>
            </a:r>
          </a:p>
        </p:txBody>
      </p:sp>
      <p:pic>
        <p:nvPicPr>
          <p:cNvPr id="46" name="Picture 4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B79C34B-AC15-1619-D575-DEE5007FA8B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88842" r="48593" b="1044"/>
          <a:stretch/>
        </p:blipFill>
        <p:spPr bwMode="auto">
          <a:xfrm>
            <a:off x="336734" y="1457843"/>
            <a:ext cx="17397810" cy="3436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1D1C3FB-69B4-7B86-2676-5B21A4F413FA}"/>
              </a:ext>
            </a:extLst>
          </p:cNvPr>
          <p:cNvSpPr/>
          <p:nvPr/>
        </p:nvSpPr>
        <p:spPr>
          <a:xfrm>
            <a:off x="9634722" y="1443918"/>
            <a:ext cx="8043891" cy="343668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5400" b="1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5CDC75-CF2E-883D-CE23-FEBDB93049FA}"/>
              </a:ext>
            </a:extLst>
          </p:cNvPr>
          <p:cNvSpPr txBox="1"/>
          <p:nvPr/>
        </p:nvSpPr>
        <p:spPr>
          <a:xfrm>
            <a:off x="8318297" y="1437123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245,044.98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B04F46-9115-8AC4-A68A-198CFD6A61BA}"/>
              </a:ext>
            </a:extLst>
          </p:cNvPr>
          <p:cNvSpPr txBox="1"/>
          <p:nvPr/>
        </p:nvSpPr>
        <p:spPr>
          <a:xfrm>
            <a:off x="12453875" y="1422389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251,926.35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4C12620-EA41-EEDE-175C-4DFA4600D96C}"/>
              </a:ext>
            </a:extLst>
          </p:cNvPr>
          <p:cNvCxnSpPr>
            <a:cxnSpLocks/>
          </p:cNvCxnSpPr>
          <p:nvPr/>
        </p:nvCxnSpPr>
        <p:spPr>
          <a:xfrm flipH="1">
            <a:off x="289148" y="1472577"/>
            <a:ext cx="47586" cy="7506807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7F21914-7175-62AE-63B0-6DFB8B9B7C21}"/>
              </a:ext>
            </a:extLst>
          </p:cNvPr>
          <p:cNvCxnSpPr>
            <a:cxnSpLocks/>
          </p:cNvCxnSpPr>
          <p:nvPr/>
        </p:nvCxnSpPr>
        <p:spPr>
          <a:xfrm flipH="1">
            <a:off x="9418967" y="4885335"/>
            <a:ext cx="8315577" cy="1924653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A395C5-FCBC-19BA-AD93-CEA722A91F20}"/>
              </a:ext>
            </a:extLst>
          </p:cNvPr>
          <p:cNvCxnSpPr>
            <a:cxnSpLocks/>
          </p:cNvCxnSpPr>
          <p:nvPr/>
        </p:nvCxnSpPr>
        <p:spPr>
          <a:xfrm flipV="1">
            <a:off x="336734" y="1457843"/>
            <a:ext cx="17433794" cy="147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59E3E0A-8463-0075-DE92-4338963FAEDC}"/>
              </a:ext>
            </a:extLst>
          </p:cNvPr>
          <p:cNvCxnSpPr>
            <a:cxnSpLocks/>
          </p:cNvCxnSpPr>
          <p:nvPr/>
        </p:nvCxnSpPr>
        <p:spPr>
          <a:xfrm flipH="1">
            <a:off x="17734544" y="1457843"/>
            <a:ext cx="35984" cy="342276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7FD9262-8D52-1A3C-89E1-489285DA9235}"/>
              </a:ext>
            </a:extLst>
          </p:cNvPr>
          <p:cNvCxnSpPr>
            <a:cxnSpLocks/>
          </p:cNvCxnSpPr>
          <p:nvPr/>
        </p:nvCxnSpPr>
        <p:spPr>
          <a:xfrm flipH="1">
            <a:off x="9380566" y="6813350"/>
            <a:ext cx="26936" cy="21660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2F7D01F-56E9-7EA9-4F4F-F515005FDB2F}"/>
              </a:ext>
            </a:extLst>
          </p:cNvPr>
          <p:cNvCxnSpPr/>
          <p:nvPr/>
        </p:nvCxnSpPr>
        <p:spPr>
          <a:xfrm flipH="1" flipV="1">
            <a:off x="336734" y="8960001"/>
            <a:ext cx="9070767" cy="19383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2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BEA2FD8-8F4C-2733-A733-E90623601F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3"/>
          <a:stretch/>
        </p:blipFill>
        <p:spPr bwMode="auto">
          <a:xfrm>
            <a:off x="118491" y="6833723"/>
            <a:ext cx="18051018" cy="2126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3679E1-978B-5239-3CCF-AA96F45A55ED}"/>
              </a:ext>
            </a:extLst>
          </p:cNvPr>
          <p:cNvSpPr/>
          <p:nvPr/>
        </p:nvSpPr>
        <p:spPr>
          <a:xfrm>
            <a:off x="9299779" y="6830846"/>
            <a:ext cx="4387859" cy="61609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3000" b="1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BF04CA-DD68-0D4E-AB56-95CE4C46D785}"/>
              </a:ext>
            </a:extLst>
          </p:cNvPr>
          <p:cNvSpPr txBox="1"/>
          <p:nvPr/>
        </p:nvSpPr>
        <p:spPr>
          <a:xfrm>
            <a:off x="8930960" y="6838619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253,822.35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65161B-4FB4-BA41-9EC7-FDFBE967945D}"/>
              </a:ext>
            </a:extLst>
          </p:cNvPr>
          <p:cNvSpPr txBox="1"/>
          <p:nvPr/>
        </p:nvSpPr>
        <p:spPr>
          <a:xfrm>
            <a:off x="11088473" y="6838454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205,724.98</a:t>
            </a:r>
          </a:p>
        </p:txBody>
      </p:sp>
      <p:pic>
        <p:nvPicPr>
          <p:cNvPr id="46" name="Picture 4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B79C34B-AC15-1619-D575-DEE5007FA8B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88842" r="48593" b="1044"/>
          <a:stretch/>
        </p:blipFill>
        <p:spPr bwMode="auto">
          <a:xfrm>
            <a:off x="336734" y="1457843"/>
            <a:ext cx="17397810" cy="3436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1D1C3FB-69B4-7B86-2676-5B21A4F413FA}"/>
              </a:ext>
            </a:extLst>
          </p:cNvPr>
          <p:cNvSpPr/>
          <p:nvPr/>
        </p:nvSpPr>
        <p:spPr>
          <a:xfrm>
            <a:off x="9634722" y="1443918"/>
            <a:ext cx="8043891" cy="343668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5400" b="1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5CDC75-CF2E-883D-CE23-FEBDB93049FA}"/>
              </a:ext>
            </a:extLst>
          </p:cNvPr>
          <p:cNvSpPr txBox="1"/>
          <p:nvPr/>
        </p:nvSpPr>
        <p:spPr>
          <a:xfrm>
            <a:off x="8318297" y="1437123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253,822.35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B04F46-9115-8AC4-A68A-198CFD6A61BA}"/>
              </a:ext>
            </a:extLst>
          </p:cNvPr>
          <p:cNvSpPr txBox="1"/>
          <p:nvPr/>
        </p:nvSpPr>
        <p:spPr>
          <a:xfrm>
            <a:off x="12453875" y="1422389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205,724.98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4C12620-EA41-EEDE-175C-4DFA4600D96C}"/>
              </a:ext>
            </a:extLst>
          </p:cNvPr>
          <p:cNvCxnSpPr>
            <a:cxnSpLocks/>
          </p:cNvCxnSpPr>
          <p:nvPr/>
        </p:nvCxnSpPr>
        <p:spPr>
          <a:xfrm>
            <a:off x="336734" y="1472577"/>
            <a:ext cx="17891" cy="3332634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7F21914-7175-62AE-63B0-6DFB8B9B7C21}"/>
              </a:ext>
            </a:extLst>
          </p:cNvPr>
          <p:cNvCxnSpPr>
            <a:cxnSpLocks/>
          </p:cNvCxnSpPr>
          <p:nvPr/>
        </p:nvCxnSpPr>
        <p:spPr>
          <a:xfrm flipH="1">
            <a:off x="13814116" y="4885336"/>
            <a:ext cx="3920429" cy="192801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A395C5-FCBC-19BA-AD93-CEA722A91F20}"/>
              </a:ext>
            </a:extLst>
          </p:cNvPr>
          <p:cNvCxnSpPr>
            <a:cxnSpLocks/>
          </p:cNvCxnSpPr>
          <p:nvPr/>
        </p:nvCxnSpPr>
        <p:spPr>
          <a:xfrm flipV="1">
            <a:off x="336734" y="1457843"/>
            <a:ext cx="17433794" cy="147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59E3E0A-8463-0075-DE92-4338963FAEDC}"/>
              </a:ext>
            </a:extLst>
          </p:cNvPr>
          <p:cNvCxnSpPr>
            <a:cxnSpLocks/>
          </p:cNvCxnSpPr>
          <p:nvPr/>
        </p:nvCxnSpPr>
        <p:spPr>
          <a:xfrm flipH="1">
            <a:off x="17734544" y="1457843"/>
            <a:ext cx="35984" cy="342276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7FD9262-8D52-1A3C-89E1-489285DA9235}"/>
              </a:ext>
            </a:extLst>
          </p:cNvPr>
          <p:cNvCxnSpPr>
            <a:cxnSpLocks/>
          </p:cNvCxnSpPr>
          <p:nvPr/>
        </p:nvCxnSpPr>
        <p:spPr>
          <a:xfrm>
            <a:off x="13742638" y="6920709"/>
            <a:ext cx="47006" cy="203929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2F7D01F-56E9-7EA9-4F4F-F515005FDB2F}"/>
              </a:ext>
            </a:extLst>
          </p:cNvPr>
          <p:cNvCxnSpPr>
            <a:cxnSpLocks/>
          </p:cNvCxnSpPr>
          <p:nvPr/>
        </p:nvCxnSpPr>
        <p:spPr>
          <a:xfrm flipH="1">
            <a:off x="9318338" y="8960001"/>
            <a:ext cx="4495778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EF20B0-96F5-D55E-07B3-CA0220DAF526}"/>
              </a:ext>
            </a:extLst>
          </p:cNvPr>
          <p:cNvCxnSpPr>
            <a:cxnSpLocks/>
          </p:cNvCxnSpPr>
          <p:nvPr/>
        </p:nvCxnSpPr>
        <p:spPr>
          <a:xfrm>
            <a:off x="346909" y="4814847"/>
            <a:ext cx="8956796" cy="210586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7C1C69-D5A6-C033-0A4E-3F41CA52C908}"/>
              </a:ext>
            </a:extLst>
          </p:cNvPr>
          <p:cNvSpPr txBox="1"/>
          <p:nvPr/>
        </p:nvSpPr>
        <p:spPr>
          <a:xfrm>
            <a:off x="6747989" y="6858002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A83B0F-FBF7-327E-6F60-EB6A8625B683}"/>
              </a:ext>
            </a:extLst>
          </p:cNvPr>
          <p:cNvCxnSpPr>
            <a:cxnSpLocks/>
          </p:cNvCxnSpPr>
          <p:nvPr/>
        </p:nvCxnSpPr>
        <p:spPr>
          <a:xfrm>
            <a:off x="9318338" y="6965325"/>
            <a:ext cx="3312" cy="199467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BC23F0E-AE5E-1051-EC0E-39A9D0D94003}"/>
              </a:ext>
            </a:extLst>
          </p:cNvPr>
          <p:cNvSpPr txBox="1"/>
          <p:nvPr/>
        </p:nvSpPr>
        <p:spPr>
          <a:xfrm>
            <a:off x="4553355" y="6878375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245,044.98</a:t>
            </a:r>
          </a:p>
        </p:txBody>
      </p:sp>
    </p:spTree>
    <p:extLst>
      <p:ext uri="{BB962C8B-B14F-4D97-AF65-F5344CB8AC3E}">
        <p14:creationId xmlns:p14="http://schemas.microsoft.com/office/powerpoint/2010/main" val="47289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BEA2FD8-8F4C-2733-A733-E90623601F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3"/>
          <a:stretch/>
        </p:blipFill>
        <p:spPr bwMode="auto">
          <a:xfrm>
            <a:off x="118491" y="6833723"/>
            <a:ext cx="18051018" cy="2126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E82B9A-FB0E-10FA-ACDB-89FB081A4FB5}"/>
              </a:ext>
            </a:extLst>
          </p:cNvPr>
          <p:cNvSpPr/>
          <p:nvPr/>
        </p:nvSpPr>
        <p:spPr>
          <a:xfrm>
            <a:off x="13752776" y="6810979"/>
            <a:ext cx="4367912" cy="55927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3000" b="1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CB7285-6C4B-A342-AC3A-EBF1D2604595}"/>
              </a:ext>
            </a:extLst>
          </p:cNvPr>
          <p:cNvSpPr txBox="1"/>
          <p:nvPr/>
        </p:nvSpPr>
        <p:spPr>
          <a:xfrm>
            <a:off x="13160942" y="6830361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5,000.00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A82B92-30E0-304E-BB07-F8612EB189FD}"/>
              </a:ext>
            </a:extLst>
          </p:cNvPr>
          <p:cNvSpPr txBox="1"/>
          <p:nvPr/>
        </p:nvSpPr>
        <p:spPr>
          <a:xfrm>
            <a:off x="15322872" y="6830362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46,216.00</a:t>
            </a:r>
          </a:p>
        </p:txBody>
      </p:sp>
      <p:pic>
        <p:nvPicPr>
          <p:cNvPr id="46" name="Picture 4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B79C34B-AC15-1619-D575-DEE5007FA8B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88842" r="48593" b="1044"/>
          <a:stretch/>
        </p:blipFill>
        <p:spPr bwMode="auto">
          <a:xfrm>
            <a:off x="336734" y="1457843"/>
            <a:ext cx="17397810" cy="3436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1D1C3FB-69B4-7B86-2676-5B21A4F413FA}"/>
              </a:ext>
            </a:extLst>
          </p:cNvPr>
          <p:cNvSpPr/>
          <p:nvPr/>
        </p:nvSpPr>
        <p:spPr>
          <a:xfrm>
            <a:off x="9586293" y="1449751"/>
            <a:ext cx="8148252" cy="86636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5400" b="1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5CDC75-CF2E-883D-CE23-FEBDB93049FA}"/>
              </a:ext>
            </a:extLst>
          </p:cNvPr>
          <p:cNvSpPr txBox="1"/>
          <p:nvPr/>
        </p:nvSpPr>
        <p:spPr>
          <a:xfrm>
            <a:off x="8318297" y="1437123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5,000.00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B04F46-9115-8AC4-A68A-198CFD6A61BA}"/>
              </a:ext>
            </a:extLst>
          </p:cNvPr>
          <p:cNvSpPr txBox="1"/>
          <p:nvPr/>
        </p:nvSpPr>
        <p:spPr>
          <a:xfrm>
            <a:off x="12453875" y="1422389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46,216.00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4C12620-EA41-EEDE-175C-4DFA4600D96C}"/>
              </a:ext>
            </a:extLst>
          </p:cNvPr>
          <p:cNvCxnSpPr>
            <a:cxnSpLocks/>
          </p:cNvCxnSpPr>
          <p:nvPr/>
        </p:nvCxnSpPr>
        <p:spPr>
          <a:xfrm>
            <a:off x="336734" y="1472578"/>
            <a:ext cx="0" cy="336849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7F21914-7175-62AE-63B0-6DFB8B9B7C21}"/>
              </a:ext>
            </a:extLst>
          </p:cNvPr>
          <p:cNvCxnSpPr>
            <a:cxnSpLocks/>
          </p:cNvCxnSpPr>
          <p:nvPr/>
        </p:nvCxnSpPr>
        <p:spPr>
          <a:xfrm>
            <a:off x="17734544" y="4885336"/>
            <a:ext cx="386144" cy="1972667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A395C5-FCBC-19BA-AD93-CEA722A91F20}"/>
              </a:ext>
            </a:extLst>
          </p:cNvPr>
          <p:cNvCxnSpPr>
            <a:cxnSpLocks/>
          </p:cNvCxnSpPr>
          <p:nvPr/>
        </p:nvCxnSpPr>
        <p:spPr>
          <a:xfrm flipV="1">
            <a:off x="336734" y="1457843"/>
            <a:ext cx="17433794" cy="147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59E3E0A-8463-0075-DE92-4338963FAEDC}"/>
              </a:ext>
            </a:extLst>
          </p:cNvPr>
          <p:cNvCxnSpPr>
            <a:cxnSpLocks/>
          </p:cNvCxnSpPr>
          <p:nvPr/>
        </p:nvCxnSpPr>
        <p:spPr>
          <a:xfrm flipH="1">
            <a:off x="17734544" y="1457843"/>
            <a:ext cx="35984" cy="342276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7FD9262-8D52-1A3C-89E1-489285DA9235}"/>
              </a:ext>
            </a:extLst>
          </p:cNvPr>
          <p:cNvCxnSpPr>
            <a:cxnSpLocks/>
          </p:cNvCxnSpPr>
          <p:nvPr/>
        </p:nvCxnSpPr>
        <p:spPr>
          <a:xfrm flipH="1">
            <a:off x="18093752" y="6813350"/>
            <a:ext cx="26936" cy="21660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2F7D01F-56E9-7EA9-4F4F-F515005FDB2F}"/>
              </a:ext>
            </a:extLst>
          </p:cNvPr>
          <p:cNvCxnSpPr>
            <a:cxnSpLocks/>
          </p:cNvCxnSpPr>
          <p:nvPr/>
        </p:nvCxnSpPr>
        <p:spPr>
          <a:xfrm flipH="1">
            <a:off x="13814115" y="8960001"/>
            <a:ext cx="4246335" cy="19383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077531-0AAD-AFE7-B059-4FE852E3C85C}"/>
              </a:ext>
            </a:extLst>
          </p:cNvPr>
          <p:cNvCxnSpPr>
            <a:cxnSpLocks/>
          </p:cNvCxnSpPr>
          <p:nvPr/>
        </p:nvCxnSpPr>
        <p:spPr>
          <a:xfrm>
            <a:off x="336734" y="4880605"/>
            <a:ext cx="13319934" cy="1997771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E0B4C5E-24CC-9EE8-2207-6AD69DE1820B}"/>
              </a:ext>
            </a:extLst>
          </p:cNvPr>
          <p:cNvSpPr txBox="1"/>
          <p:nvPr/>
        </p:nvSpPr>
        <p:spPr>
          <a:xfrm>
            <a:off x="11088473" y="6838454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205,724.98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DC19C1-4A45-CC8D-3AA0-63AF8D6CC2F6}"/>
              </a:ext>
            </a:extLst>
          </p:cNvPr>
          <p:cNvCxnSpPr>
            <a:cxnSpLocks/>
          </p:cNvCxnSpPr>
          <p:nvPr/>
        </p:nvCxnSpPr>
        <p:spPr>
          <a:xfrm>
            <a:off x="13692629" y="6892485"/>
            <a:ext cx="0" cy="206751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0501FCE-1AC1-2ED3-A687-D4144FB99DD1}"/>
              </a:ext>
            </a:extLst>
          </p:cNvPr>
          <p:cNvSpPr txBox="1"/>
          <p:nvPr/>
        </p:nvSpPr>
        <p:spPr>
          <a:xfrm>
            <a:off x="8930960" y="6838619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253,822.35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741F6-1B8C-2110-7B47-8322DC049B6F}"/>
              </a:ext>
            </a:extLst>
          </p:cNvPr>
          <p:cNvSpPr txBox="1"/>
          <p:nvPr/>
        </p:nvSpPr>
        <p:spPr>
          <a:xfrm>
            <a:off x="6747989" y="6858002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542B8-DA78-6222-2C53-219AF7BC0DB4}"/>
              </a:ext>
            </a:extLst>
          </p:cNvPr>
          <p:cNvSpPr txBox="1"/>
          <p:nvPr/>
        </p:nvSpPr>
        <p:spPr>
          <a:xfrm>
            <a:off x="4553355" y="6878375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245,044.98</a:t>
            </a:r>
          </a:p>
        </p:txBody>
      </p:sp>
    </p:spTree>
    <p:extLst>
      <p:ext uri="{BB962C8B-B14F-4D97-AF65-F5344CB8AC3E}">
        <p14:creationId xmlns:p14="http://schemas.microsoft.com/office/powerpoint/2010/main" val="30187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BEA2FD8-8F4C-2733-A733-E90623601F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3"/>
          <a:stretch/>
        </p:blipFill>
        <p:spPr bwMode="auto">
          <a:xfrm>
            <a:off x="118491" y="6833723"/>
            <a:ext cx="18051018" cy="2126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3679E1-978B-5239-3CCF-AA96F45A55ED}"/>
              </a:ext>
            </a:extLst>
          </p:cNvPr>
          <p:cNvSpPr/>
          <p:nvPr/>
        </p:nvSpPr>
        <p:spPr>
          <a:xfrm>
            <a:off x="5220743" y="6830846"/>
            <a:ext cx="4100907" cy="189441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3000" b="1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93B00-4BF4-E845-FF1D-FC506FEACA72}"/>
              </a:ext>
            </a:extLst>
          </p:cNvPr>
          <p:cNvSpPr txBox="1"/>
          <p:nvPr/>
        </p:nvSpPr>
        <p:spPr>
          <a:xfrm>
            <a:off x="7026877" y="8228995"/>
            <a:ext cx="2392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E6DB6-BFA7-3077-C3E7-80CA7F467155}"/>
              </a:ext>
            </a:extLst>
          </p:cNvPr>
          <p:cNvSpPr txBox="1"/>
          <p:nvPr/>
        </p:nvSpPr>
        <p:spPr>
          <a:xfrm>
            <a:off x="4898845" y="7339888"/>
            <a:ext cx="2394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6,881.37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1F5FE-755A-7DE0-BB39-3529DB3CE744}"/>
              </a:ext>
            </a:extLst>
          </p:cNvPr>
          <p:cNvSpPr txBox="1"/>
          <p:nvPr/>
        </p:nvSpPr>
        <p:spPr>
          <a:xfrm>
            <a:off x="4998233" y="8219359"/>
            <a:ext cx="2284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251,926.35</a:t>
            </a:r>
          </a:p>
        </p:txBody>
      </p:sp>
      <p:pic>
        <p:nvPicPr>
          <p:cNvPr id="46" name="Picture 4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B79C34B-AC15-1619-D575-DEE5007FA8B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88842" r="48593" b="1044"/>
          <a:stretch/>
        </p:blipFill>
        <p:spPr bwMode="auto">
          <a:xfrm>
            <a:off x="336734" y="1457843"/>
            <a:ext cx="17397810" cy="3436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1D1C3FB-69B4-7B86-2676-5B21A4F413FA}"/>
              </a:ext>
            </a:extLst>
          </p:cNvPr>
          <p:cNvSpPr/>
          <p:nvPr/>
        </p:nvSpPr>
        <p:spPr>
          <a:xfrm>
            <a:off x="9634722" y="1443918"/>
            <a:ext cx="8043891" cy="343668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5400" b="1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B325CC-1035-E70E-9A92-15AEE345510F}"/>
              </a:ext>
            </a:extLst>
          </p:cNvPr>
          <p:cNvSpPr txBox="1"/>
          <p:nvPr/>
        </p:nvSpPr>
        <p:spPr>
          <a:xfrm>
            <a:off x="13057595" y="4032486"/>
            <a:ext cx="45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85447A-3F7F-BF12-31AD-D574CE2B928C}"/>
              </a:ext>
            </a:extLst>
          </p:cNvPr>
          <p:cNvSpPr txBox="1"/>
          <p:nvPr/>
        </p:nvSpPr>
        <p:spPr>
          <a:xfrm>
            <a:off x="8901134" y="2298056"/>
            <a:ext cx="4536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6,881.37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A9B999-937A-0D3C-6E58-CF86E987537E}"/>
              </a:ext>
            </a:extLst>
          </p:cNvPr>
          <p:cNvSpPr txBox="1"/>
          <p:nvPr/>
        </p:nvSpPr>
        <p:spPr>
          <a:xfrm>
            <a:off x="9152387" y="4031936"/>
            <a:ext cx="4327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251,926.35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4C12620-EA41-EEDE-175C-4DFA4600D96C}"/>
              </a:ext>
            </a:extLst>
          </p:cNvPr>
          <p:cNvCxnSpPr>
            <a:cxnSpLocks/>
          </p:cNvCxnSpPr>
          <p:nvPr/>
        </p:nvCxnSpPr>
        <p:spPr>
          <a:xfrm flipH="1">
            <a:off x="289148" y="1472577"/>
            <a:ext cx="47586" cy="7506807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7F21914-7175-62AE-63B0-6DFB8B9B7C21}"/>
              </a:ext>
            </a:extLst>
          </p:cNvPr>
          <p:cNvCxnSpPr>
            <a:cxnSpLocks/>
          </p:cNvCxnSpPr>
          <p:nvPr/>
        </p:nvCxnSpPr>
        <p:spPr>
          <a:xfrm flipH="1">
            <a:off x="9418967" y="4885335"/>
            <a:ext cx="8315577" cy="1924653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A395C5-FCBC-19BA-AD93-CEA722A91F20}"/>
              </a:ext>
            </a:extLst>
          </p:cNvPr>
          <p:cNvCxnSpPr>
            <a:cxnSpLocks/>
          </p:cNvCxnSpPr>
          <p:nvPr/>
        </p:nvCxnSpPr>
        <p:spPr>
          <a:xfrm flipV="1">
            <a:off x="336734" y="1457843"/>
            <a:ext cx="17433794" cy="147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59E3E0A-8463-0075-DE92-4338963FAEDC}"/>
              </a:ext>
            </a:extLst>
          </p:cNvPr>
          <p:cNvCxnSpPr>
            <a:cxnSpLocks/>
          </p:cNvCxnSpPr>
          <p:nvPr/>
        </p:nvCxnSpPr>
        <p:spPr>
          <a:xfrm flipH="1">
            <a:off x="17734544" y="1457843"/>
            <a:ext cx="35984" cy="342276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7FD9262-8D52-1A3C-89E1-489285DA9235}"/>
              </a:ext>
            </a:extLst>
          </p:cNvPr>
          <p:cNvCxnSpPr>
            <a:cxnSpLocks/>
          </p:cNvCxnSpPr>
          <p:nvPr/>
        </p:nvCxnSpPr>
        <p:spPr>
          <a:xfrm flipH="1">
            <a:off x="9380566" y="6813350"/>
            <a:ext cx="26936" cy="21660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2F7D01F-56E9-7EA9-4F4F-F515005FDB2F}"/>
              </a:ext>
            </a:extLst>
          </p:cNvPr>
          <p:cNvCxnSpPr/>
          <p:nvPr/>
        </p:nvCxnSpPr>
        <p:spPr>
          <a:xfrm flipH="1" flipV="1">
            <a:off x="336734" y="8960001"/>
            <a:ext cx="9070767" cy="19383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2D9400E-CEC0-BD55-4310-6D062829AEA7}"/>
              </a:ext>
            </a:extLst>
          </p:cNvPr>
          <p:cNvSpPr txBox="1"/>
          <p:nvPr/>
        </p:nvSpPr>
        <p:spPr>
          <a:xfrm>
            <a:off x="13160942" y="6830361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5,000.00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20679-5C9A-6C3F-ACCD-D63029C0865D}"/>
              </a:ext>
            </a:extLst>
          </p:cNvPr>
          <p:cNvSpPr txBox="1"/>
          <p:nvPr/>
        </p:nvSpPr>
        <p:spPr>
          <a:xfrm>
            <a:off x="15322872" y="6830362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46,216.00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EA3313-5C6C-0B2A-9F94-C67C02698CF1}"/>
              </a:ext>
            </a:extLst>
          </p:cNvPr>
          <p:cNvSpPr txBox="1"/>
          <p:nvPr/>
        </p:nvSpPr>
        <p:spPr>
          <a:xfrm>
            <a:off x="8930960" y="6838619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253,822.35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7D2900-D72E-C9AE-65AA-406FED4BF0E8}"/>
              </a:ext>
            </a:extLst>
          </p:cNvPr>
          <p:cNvSpPr txBox="1"/>
          <p:nvPr/>
        </p:nvSpPr>
        <p:spPr>
          <a:xfrm>
            <a:off x="11088473" y="6838454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205,724.98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CEF5C-88AA-D38E-6037-B8F69FE46116}"/>
              </a:ext>
            </a:extLst>
          </p:cNvPr>
          <p:cNvSpPr txBox="1"/>
          <p:nvPr/>
        </p:nvSpPr>
        <p:spPr>
          <a:xfrm>
            <a:off x="6747989" y="6858002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8666A0-035E-C962-D381-9BE725C0D364}"/>
              </a:ext>
            </a:extLst>
          </p:cNvPr>
          <p:cNvSpPr txBox="1"/>
          <p:nvPr/>
        </p:nvSpPr>
        <p:spPr>
          <a:xfrm>
            <a:off x="4553355" y="6878375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245,044.98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7CDAF0-CC68-432A-60FD-030AA773A6F9}"/>
              </a:ext>
            </a:extLst>
          </p:cNvPr>
          <p:cNvSpPr txBox="1"/>
          <p:nvPr/>
        </p:nvSpPr>
        <p:spPr>
          <a:xfrm>
            <a:off x="8318297" y="1437123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Century Gothic" panose="020B0502020202020204"/>
              </a:rPr>
              <a:t>245,044.98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EFCB4B-D025-C52E-78A4-412DE7719A5D}"/>
              </a:ext>
            </a:extLst>
          </p:cNvPr>
          <p:cNvSpPr txBox="1"/>
          <p:nvPr/>
        </p:nvSpPr>
        <p:spPr>
          <a:xfrm>
            <a:off x="12453875" y="1422389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0741BF-0C9D-E662-3A74-8AAD842769C1}"/>
              </a:ext>
            </a:extLst>
          </p:cNvPr>
          <p:cNvSpPr txBox="1"/>
          <p:nvPr/>
        </p:nvSpPr>
        <p:spPr>
          <a:xfrm>
            <a:off x="4850096" y="2207093"/>
            <a:ext cx="185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/////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FD7126-F4E3-B7CE-00F3-FBD23ECC2392}"/>
              </a:ext>
            </a:extLst>
          </p:cNvPr>
          <p:cNvSpPr txBox="1"/>
          <p:nvPr/>
        </p:nvSpPr>
        <p:spPr>
          <a:xfrm>
            <a:off x="2650907" y="7296698"/>
            <a:ext cx="999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////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46B54B-BCD1-3760-08ED-5623C3084C94}"/>
              </a:ext>
            </a:extLst>
          </p:cNvPr>
          <p:cNvSpPr/>
          <p:nvPr/>
        </p:nvSpPr>
        <p:spPr>
          <a:xfrm>
            <a:off x="4009811" y="2267783"/>
            <a:ext cx="908813" cy="96949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E09076-7A49-E5C9-7131-386526E322AA}"/>
              </a:ext>
            </a:extLst>
          </p:cNvPr>
          <p:cNvSpPr/>
          <p:nvPr/>
        </p:nvSpPr>
        <p:spPr>
          <a:xfrm>
            <a:off x="2245940" y="7394225"/>
            <a:ext cx="508689" cy="4935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09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BEA2FD8-8F4C-2733-A733-E90623601F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3"/>
          <a:stretch/>
        </p:blipFill>
        <p:spPr bwMode="auto">
          <a:xfrm>
            <a:off x="118491" y="6833723"/>
            <a:ext cx="18051018" cy="2126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E82B9A-FB0E-10FA-ACDB-89FB081A4FB5}"/>
              </a:ext>
            </a:extLst>
          </p:cNvPr>
          <p:cNvSpPr/>
          <p:nvPr/>
        </p:nvSpPr>
        <p:spPr>
          <a:xfrm>
            <a:off x="15824992" y="7390338"/>
            <a:ext cx="2104247" cy="41487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3000" b="1">
              <a:solidFill>
                <a:srgbClr val="C00000"/>
              </a:solidFill>
              <a:latin typeface="Century Gothic" panose="020B0502020202020204"/>
            </a:endParaRPr>
          </a:p>
        </p:txBody>
      </p:sp>
      <p:pic>
        <p:nvPicPr>
          <p:cNvPr id="46" name="Picture 4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B79C34B-AC15-1619-D575-DEE5007FA8B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88842" r="48593" b="1044"/>
          <a:stretch/>
        </p:blipFill>
        <p:spPr bwMode="auto">
          <a:xfrm>
            <a:off x="336734" y="1457843"/>
            <a:ext cx="17397810" cy="3436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1D1C3FB-69B4-7B86-2676-5B21A4F413FA}"/>
              </a:ext>
            </a:extLst>
          </p:cNvPr>
          <p:cNvSpPr/>
          <p:nvPr/>
        </p:nvSpPr>
        <p:spPr>
          <a:xfrm>
            <a:off x="13454209" y="2294278"/>
            <a:ext cx="4224404" cy="86636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5400" b="1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5CDC75-CF2E-883D-CE23-FEBDB93049FA}"/>
              </a:ext>
            </a:extLst>
          </p:cNvPr>
          <p:cNvSpPr txBox="1"/>
          <p:nvPr/>
        </p:nvSpPr>
        <p:spPr>
          <a:xfrm>
            <a:off x="8318297" y="1437123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Century Gothic" panose="020B0502020202020204"/>
              </a:rPr>
              <a:t>5,000.00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B04F46-9115-8AC4-A68A-198CFD6A61BA}"/>
              </a:ext>
            </a:extLst>
          </p:cNvPr>
          <p:cNvSpPr txBox="1"/>
          <p:nvPr/>
        </p:nvSpPr>
        <p:spPr>
          <a:xfrm>
            <a:off x="12453875" y="1422389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Century Gothic" panose="020B0502020202020204"/>
              </a:rPr>
              <a:t>46,216.00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85447A-3F7F-BF12-31AD-D574CE2B928C}"/>
              </a:ext>
            </a:extLst>
          </p:cNvPr>
          <p:cNvSpPr txBox="1"/>
          <p:nvPr/>
        </p:nvSpPr>
        <p:spPr>
          <a:xfrm>
            <a:off x="13071682" y="2282100"/>
            <a:ext cx="4536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6,881.37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4C12620-EA41-EEDE-175C-4DFA4600D96C}"/>
              </a:ext>
            </a:extLst>
          </p:cNvPr>
          <p:cNvCxnSpPr>
            <a:cxnSpLocks/>
          </p:cNvCxnSpPr>
          <p:nvPr/>
        </p:nvCxnSpPr>
        <p:spPr>
          <a:xfrm>
            <a:off x="336734" y="1472578"/>
            <a:ext cx="0" cy="336849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7F21914-7175-62AE-63B0-6DFB8B9B7C21}"/>
              </a:ext>
            </a:extLst>
          </p:cNvPr>
          <p:cNvCxnSpPr>
            <a:cxnSpLocks/>
          </p:cNvCxnSpPr>
          <p:nvPr/>
        </p:nvCxnSpPr>
        <p:spPr>
          <a:xfrm>
            <a:off x="17734544" y="4885336"/>
            <a:ext cx="386144" cy="1972667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A395C5-FCBC-19BA-AD93-CEA722A91F20}"/>
              </a:ext>
            </a:extLst>
          </p:cNvPr>
          <p:cNvCxnSpPr>
            <a:cxnSpLocks/>
          </p:cNvCxnSpPr>
          <p:nvPr/>
        </p:nvCxnSpPr>
        <p:spPr>
          <a:xfrm flipV="1">
            <a:off x="336734" y="1457843"/>
            <a:ext cx="17433794" cy="147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59E3E0A-8463-0075-DE92-4338963FAEDC}"/>
              </a:ext>
            </a:extLst>
          </p:cNvPr>
          <p:cNvCxnSpPr>
            <a:cxnSpLocks/>
          </p:cNvCxnSpPr>
          <p:nvPr/>
        </p:nvCxnSpPr>
        <p:spPr>
          <a:xfrm flipH="1">
            <a:off x="17734544" y="1457843"/>
            <a:ext cx="35984" cy="342276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7FD9262-8D52-1A3C-89E1-489285DA9235}"/>
              </a:ext>
            </a:extLst>
          </p:cNvPr>
          <p:cNvCxnSpPr>
            <a:cxnSpLocks/>
          </p:cNvCxnSpPr>
          <p:nvPr/>
        </p:nvCxnSpPr>
        <p:spPr>
          <a:xfrm flipH="1">
            <a:off x="18093752" y="6813350"/>
            <a:ext cx="26936" cy="21660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2F7D01F-56E9-7EA9-4F4F-F515005FDB2F}"/>
              </a:ext>
            </a:extLst>
          </p:cNvPr>
          <p:cNvCxnSpPr>
            <a:cxnSpLocks/>
          </p:cNvCxnSpPr>
          <p:nvPr/>
        </p:nvCxnSpPr>
        <p:spPr>
          <a:xfrm flipH="1">
            <a:off x="13814115" y="8960001"/>
            <a:ext cx="4246335" cy="19383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318EFC1-146F-F891-3949-927ADF1E513B}"/>
              </a:ext>
            </a:extLst>
          </p:cNvPr>
          <p:cNvSpPr txBox="1"/>
          <p:nvPr/>
        </p:nvSpPr>
        <p:spPr>
          <a:xfrm>
            <a:off x="11088473" y="6838454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205,724.98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077531-0AAD-AFE7-B059-4FE852E3C85C}"/>
              </a:ext>
            </a:extLst>
          </p:cNvPr>
          <p:cNvCxnSpPr>
            <a:cxnSpLocks/>
          </p:cNvCxnSpPr>
          <p:nvPr/>
        </p:nvCxnSpPr>
        <p:spPr>
          <a:xfrm>
            <a:off x="336734" y="4880605"/>
            <a:ext cx="13319934" cy="1997771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DC19C1-4A45-CC8D-3AA0-63AF8D6CC2F6}"/>
              </a:ext>
            </a:extLst>
          </p:cNvPr>
          <p:cNvCxnSpPr>
            <a:cxnSpLocks/>
          </p:cNvCxnSpPr>
          <p:nvPr/>
        </p:nvCxnSpPr>
        <p:spPr>
          <a:xfrm>
            <a:off x="13692629" y="6892485"/>
            <a:ext cx="0" cy="206751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3EACDD-B961-BBED-29D2-34AD18B677A4}"/>
              </a:ext>
            </a:extLst>
          </p:cNvPr>
          <p:cNvSpPr txBox="1"/>
          <p:nvPr/>
        </p:nvSpPr>
        <p:spPr>
          <a:xfrm>
            <a:off x="7026877" y="8228995"/>
            <a:ext cx="2392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07D3A-1487-C554-362C-DD1CFA92E0BC}"/>
              </a:ext>
            </a:extLst>
          </p:cNvPr>
          <p:cNvSpPr txBox="1"/>
          <p:nvPr/>
        </p:nvSpPr>
        <p:spPr>
          <a:xfrm>
            <a:off x="4898845" y="7339888"/>
            <a:ext cx="2394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6,881.37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7A2C87-FB52-0748-F53E-F5E33C0402FF}"/>
              </a:ext>
            </a:extLst>
          </p:cNvPr>
          <p:cNvSpPr txBox="1"/>
          <p:nvPr/>
        </p:nvSpPr>
        <p:spPr>
          <a:xfrm>
            <a:off x="4998233" y="8219359"/>
            <a:ext cx="2284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B324E6-5497-86CF-1DC9-E9DEB4C2BA1C}"/>
              </a:ext>
            </a:extLst>
          </p:cNvPr>
          <p:cNvSpPr txBox="1"/>
          <p:nvPr/>
        </p:nvSpPr>
        <p:spPr>
          <a:xfrm>
            <a:off x="15595847" y="7320427"/>
            <a:ext cx="2333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6,881.37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B7E59-74E7-B969-A697-A2BC814106EA}"/>
              </a:ext>
            </a:extLst>
          </p:cNvPr>
          <p:cNvSpPr txBox="1"/>
          <p:nvPr/>
        </p:nvSpPr>
        <p:spPr>
          <a:xfrm>
            <a:off x="13160942" y="6830361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5,000.00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CFF38C-54E4-760C-C4AB-D63B7FEE0CF7}"/>
              </a:ext>
            </a:extLst>
          </p:cNvPr>
          <p:cNvSpPr txBox="1"/>
          <p:nvPr/>
        </p:nvSpPr>
        <p:spPr>
          <a:xfrm>
            <a:off x="15322872" y="6830362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46,216.00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AD94EE-C6A0-600D-7C4C-99387A697245}"/>
              </a:ext>
            </a:extLst>
          </p:cNvPr>
          <p:cNvSpPr txBox="1"/>
          <p:nvPr/>
        </p:nvSpPr>
        <p:spPr>
          <a:xfrm>
            <a:off x="8930960" y="6838619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253,822.35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1233D6-A371-D8BE-36B7-B0DBCA98CD61}"/>
              </a:ext>
            </a:extLst>
          </p:cNvPr>
          <p:cNvSpPr txBox="1"/>
          <p:nvPr/>
        </p:nvSpPr>
        <p:spPr>
          <a:xfrm>
            <a:off x="6747989" y="6858002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F3E0B5-EA90-3AC2-88EA-13FF80104395}"/>
              </a:ext>
            </a:extLst>
          </p:cNvPr>
          <p:cNvSpPr txBox="1"/>
          <p:nvPr/>
        </p:nvSpPr>
        <p:spPr>
          <a:xfrm>
            <a:off x="4553355" y="6878375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245,044.98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67A56F-53BA-F3E6-0F00-246FE5FFDC82}"/>
              </a:ext>
            </a:extLst>
          </p:cNvPr>
          <p:cNvSpPr txBox="1"/>
          <p:nvPr/>
        </p:nvSpPr>
        <p:spPr>
          <a:xfrm>
            <a:off x="4850096" y="2207093"/>
            <a:ext cx="185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/////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0F04D1-56E4-7E91-BF84-81623318CBC6}"/>
              </a:ext>
            </a:extLst>
          </p:cNvPr>
          <p:cNvSpPr txBox="1"/>
          <p:nvPr/>
        </p:nvSpPr>
        <p:spPr>
          <a:xfrm>
            <a:off x="2650907" y="7296698"/>
            <a:ext cx="999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////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606520-D05D-FB7D-987F-5002510C4E27}"/>
              </a:ext>
            </a:extLst>
          </p:cNvPr>
          <p:cNvSpPr/>
          <p:nvPr/>
        </p:nvSpPr>
        <p:spPr>
          <a:xfrm>
            <a:off x="4009811" y="2267783"/>
            <a:ext cx="908813" cy="96949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8EC46A-14A3-E1D2-9839-E2F4BE8CC79E}"/>
              </a:ext>
            </a:extLst>
          </p:cNvPr>
          <p:cNvSpPr/>
          <p:nvPr/>
        </p:nvSpPr>
        <p:spPr>
          <a:xfrm>
            <a:off x="2245940" y="7394225"/>
            <a:ext cx="508689" cy="4935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80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BEA2FD8-8F4C-2733-A733-E90623601F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3"/>
          <a:stretch/>
        </p:blipFill>
        <p:spPr bwMode="auto">
          <a:xfrm>
            <a:off x="118491" y="6833723"/>
            <a:ext cx="18051018" cy="2126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3679E1-978B-5239-3CCF-AA96F45A55ED}"/>
              </a:ext>
            </a:extLst>
          </p:cNvPr>
          <p:cNvSpPr/>
          <p:nvPr/>
        </p:nvSpPr>
        <p:spPr>
          <a:xfrm>
            <a:off x="9299780" y="6830845"/>
            <a:ext cx="4356888" cy="221269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3000" b="1">
              <a:solidFill>
                <a:srgbClr val="C00000"/>
              </a:solidFill>
              <a:latin typeface="Century Gothic" panose="020B0502020202020204"/>
            </a:endParaRPr>
          </a:p>
        </p:txBody>
      </p:sp>
      <p:pic>
        <p:nvPicPr>
          <p:cNvPr id="46" name="Picture 4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B79C34B-AC15-1619-D575-DEE5007FA8B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88842" r="48593" b="1044"/>
          <a:stretch/>
        </p:blipFill>
        <p:spPr bwMode="auto">
          <a:xfrm>
            <a:off x="336734" y="1457843"/>
            <a:ext cx="17397810" cy="3436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1D1C3FB-69B4-7B86-2676-5B21A4F413FA}"/>
              </a:ext>
            </a:extLst>
          </p:cNvPr>
          <p:cNvSpPr/>
          <p:nvPr/>
        </p:nvSpPr>
        <p:spPr>
          <a:xfrm>
            <a:off x="9634722" y="1443918"/>
            <a:ext cx="8043891" cy="343668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5400" b="1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5CDC75-CF2E-883D-CE23-FEBDB93049FA}"/>
              </a:ext>
            </a:extLst>
          </p:cNvPr>
          <p:cNvSpPr txBox="1"/>
          <p:nvPr/>
        </p:nvSpPr>
        <p:spPr>
          <a:xfrm>
            <a:off x="8318297" y="1437123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Century Gothic" panose="020B0502020202020204"/>
              </a:rPr>
              <a:t>253,822.35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B04F46-9115-8AC4-A68A-198CFD6A61BA}"/>
              </a:ext>
            </a:extLst>
          </p:cNvPr>
          <p:cNvSpPr txBox="1"/>
          <p:nvPr/>
        </p:nvSpPr>
        <p:spPr>
          <a:xfrm>
            <a:off x="12453875" y="1422389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Century Gothic" panose="020B0502020202020204"/>
              </a:rPr>
              <a:t>205,724.98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B325CC-1035-E70E-9A92-15AEE345510F}"/>
              </a:ext>
            </a:extLst>
          </p:cNvPr>
          <p:cNvSpPr txBox="1"/>
          <p:nvPr/>
        </p:nvSpPr>
        <p:spPr>
          <a:xfrm>
            <a:off x="13057595" y="4032486"/>
            <a:ext cx="45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253,822.35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85447A-3F7F-BF12-31AD-D574CE2B928C}"/>
              </a:ext>
            </a:extLst>
          </p:cNvPr>
          <p:cNvSpPr txBox="1"/>
          <p:nvPr/>
        </p:nvSpPr>
        <p:spPr>
          <a:xfrm>
            <a:off x="13053691" y="3162261"/>
            <a:ext cx="4536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48,097.37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A9B999-937A-0D3C-6E58-CF86E987537E}"/>
              </a:ext>
            </a:extLst>
          </p:cNvPr>
          <p:cNvSpPr txBox="1"/>
          <p:nvPr/>
        </p:nvSpPr>
        <p:spPr>
          <a:xfrm>
            <a:off x="9152387" y="4031936"/>
            <a:ext cx="4327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253,822.35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4C12620-EA41-EEDE-175C-4DFA4600D96C}"/>
              </a:ext>
            </a:extLst>
          </p:cNvPr>
          <p:cNvCxnSpPr>
            <a:cxnSpLocks/>
          </p:cNvCxnSpPr>
          <p:nvPr/>
        </p:nvCxnSpPr>
        <p:spPr>
          <a:xfrm>
            <a:off x="336734" y="1472577"/>
            <a:ext cx="17891" cy="3332634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7F21914-7175-62AE-63B0-6DFB8B9B7C21}"/>
              </a:ext>
            </a:extLst>
          </p:cNvPr>
          <p:cNvCxnSpPr>
            <a:cxnSpLocks/>
          </p:cNvCxnSpPr>
          <p:nvPr/>
        </p:nvCxnSpPr>
        <p:spPr>
          <a:xfrm flipH="1">
            <a:off x="13814116" y="4885336"/>
            <a:ext cx="3920429" cy="192801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A395C5-FCBC-19BA-AD93-CEA722A91F20}"/>
              </a:ext>
            </a:extLst>
          </p:cNvPr>
          <p:cNvCxnSpPr>
            <a:cxnSpLocks/>
          </p:cNvCxnSpPr>
          <p:nvPr/>
        </p:nvCxnSpPr>
        <p:spPr>
          <a:xfrm flipV="1">
            <a:off x="336734" y="1457843"/>
            <a:ext cx="17433794" cy="147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59E3E0A-8463-0075-DE92-4338963FAEDC}"/>
              </a:ext>
            </a:extLst>
          </p:cNvPr>
          <p:cNvCxnSpPr>
            <a:cxnSpLocks/>
          </p:cNvCxnSpPr>
          <p:nvPr/>
        </p:nvCxnSpPr>
        <p:spPr>
          <a:xfrm flipH="1">
            <a:off x="17734544" y="1457843"/>
            <a:ext cx="35984" cy="342276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7FD9262-8D52-1A3C-89E1-489285DA9235}"/>
              </a:ext>
            </a:extLst>
          </p:cNvPr>
          <p:cNvCxnSpPr>
            <a:cxnSpLocks/>
          </p:cNvCxnSpPr>
          <p:nvPr/>
        </p:nvCxnSpPr>
        <p:spPr>
          <a:xfrm>
            <a:off x="13742638" y="6920709"/>
            <a:ext cx="47006" cy="203929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6119B5-F537-B1D1-229F-E9E10C7135FE}"/>
              </a:ext>
            </a:extLst>
          </p:cNvPr>
          <p:cNvSpPr txBox="1"/>
          <p:nvPr/>
        </p:nvSpPr>
        <p:spPr>
          <a:xfrm>
            <a:off x="6747989" y="6858002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F213C-B085-6CF1-2ED1-F5D0A835FFA7}"/>
              </a:ext>
            </a:extLst>
          </p:cNvPr>
          <p:cNvSpPr txBox="1"/>
          <p:nvPr/>
        </p:nvSpPr>
        <p:spPr>
          <a:xfrm>
            <a:off x="7026877" y="8228995"/>
            <a:ext cx="2392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2F7D01F-56E9-7EA9-4F4F-F515005FDB2F}"/>
              </a:ext>
            </a:extLst>
          </p:cNvPr>
          <p:cNvCxnSpPr>
            <a:cxnSpLocks/>
          </p:cNvCxnSpPr>
          <p:nvPr/>
        </p:nvCxnSpPr>
        <p:spPr>
          <a:xfrm flipH="1">
            <a:off x="9318338" y="8960001"/>
            <a:ext cx="4495778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EF20B0-96F5-D55E-07B3-CA0220DAF526}"/>
              </a:ext>
            </a:extLst>
          </p:cNvPr>
          <p:cNvCxnSpPr>
            <a:cxnSpLocks/>
          </p:cNvCxnSpPr>
          <p:nvPr/>
        </p:nvCxnSpPr>
        <p:spPr>
          <a:xfrm>
            <a:off x="346909" y="4814847"/>
            <a:ext cx="8956796" cy="210586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A83B0F-FBF7-327E-6F60-EB6A8625B683}"/>
              </a:ext>
            </a:extLst>
          </p:cNvPr>
          <p:cNvCxnSpPr>
            <a:cxnSpLocks/>
          </p:cNvCxnSpPr>
          <p:nvPr/>
        </p:nvCxnSpPr>
        <p:spPr>
          <a:xfrm>
            <a:off x="9318338" y="6965325"/>
            <a:ext cx="3312" cy="199467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6965D24-4B5D-6CB5-84CC-D6A5B66774CD}"/>
              </a:ext>
            </a:extLst>
          </p:cNvPr>
          <p:cNvSpPr txBox="1"/>
          <p:nvPr/>
        </p:nvSpPr>
        <p:spPr>
          <a:xfrm>
            <a:off x="11390657" y="7778051"/>
            <a:ext cx="2394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48,097.37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B87DA5-ADDE-DE5E-EA6F-C18ABC2C86C1}"/>
              </a:ext>
            </a:extLst>
          </p:cNvPr>
          <p:cNvSpPr txBox="1"/>
          <p:nvPr/>
        </p:nvSpPr>
        <p:spPr>
          <a:xfrm>
            <a:off x="11414557" y="8276299"/>
            <a:ext cx="2392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253,822.35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C1BB82-2358-077F-912C-9C2DCA1C7302}"/>
              </a:ext>
            </a:extLst>
          </p:cNvPr>
          <p:cNvSpPr txBox="1"/>
          <p:nvPr/>
        </p:nvSpPr>
        <p:spPr>
          <a:xfrm>
            <a:off x="9356096" y="8266663"/>
            <a:ext cx="2284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253,822.35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13FC47-F85E-2E0B-8E14-ADA75DAE5B1C}"/>
              </a:ext>
            </a:extLst>
          </p:cNvPr>
          <p:cNvSpPr txBox="1"/>
          <p:nvPr/>
        </p:nvSpPr>
        <p:spPr>
          <a:xfrm>
            <a:off x="4898845" y="7339888"/>
            <a:ext cx="2394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6,881.37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F7B24-B0BA-5D45-1896-3432A797DCA3}"/>
              </a:ext>
            </a:extLst>
          </p:cNvPr>
          <p:cNvSpPr txBox="1"/>
          <p:nvPr/>
        </p:nvSpPr>
        <p:spPr>
          <a:xfrm>
            <a:off x="4998233" y="8219359"/>
            <a:ext cx="2284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814F5-CAF7-72F4-7E69-D3B59BC0FC7E}"/>
              </a:ext>
            </a:extLst>
          </p:cNvPr>
          <p:cNvSpPr txBox="1"/>
          <p:nvPr/>
        </p:nvSpPr>
        <p:spPr>
          <a:xfrm>
            <a:off x="15595847" y="7320427"/>
            <a:ext cx="2333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6,881.37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A1E32-A7A6-A200-A91D-FF6613588C0C}"/>
              </a:ext>
            </a:extLst>
          </p:cNvPr>
          <p:cNvSpPr txBox="1"/>
          <p:nvPr/>
        </p:nvSpPr>
        <p:spPr>
          <a:xfrm>
            <a:off x="13160942" y="6830361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5,000.00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BFF55-EBDE-CDC3-B29F-27EC0000CBA1}"/>
              </a:ext>
            </a:extLst>
          </p:cNvPr>
          <p:cNvSpPr txBox="1"/>
          <p:nvPr/>
        </p:nvSpPr>
        <p:spPr>
          <a:xfrm>
            <a:off x="15322872" y="6830362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46,216.00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BC1108-E082-ECE2-C388-DDDCDD989701}"/>
              </a:ext>
            </a:extLst>
          </p:cNvPr>
          <p:cNvSpPr txBox="1"/>
          <p:nvPr/>
        </p:nvSpPr>
        <p:spPr>
          <a:xfrm>
            <a:off x="8930960" y="6838619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253,822.35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DB86BA-9B4F-C76A-8472-0AC452DC0177}"/>
              </a:ext>
            </a:extLst>
          </p:cNvPr>
          <p:cNvSpPr txBox="1"/>
          <p:nvPr/>
        </p:nvSpPr>
        <p:spPr>
          <a:xfrm>
            <a:off x="11088473" y="6838454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205,724.98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46CAC4-D831-F577-E715-E8C15C969C4C}"/>
              </a:ext>
            </a:extLst>
          </p:cNvPr>
          <p:cNvSpPr txBox="1"/>
          <p:nvPr/>
        </p:nvSpPr>
        <p:spPr>
          <a:xfrm>
            <a:off x="4553355" y="6878375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245,044.98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DB675A-0D9F-3760-E2DD-6D4C9D1F13D3}"/>
              </a:ext>
            </a:extLst>
          </p:cNvPr>
          <p:cNvSpPr txBox="1"/>
          <p:nvPr/>
        </p:nvSpPr>
        <p:spPr>
          <a:xfrm>
            <a:off x="4850096" y="2207093"/>
            <a:ext cx="185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ysClr val="windowText" lastClr="000000"/>
                </a:solidFill>
                <a:latin typeface="Century Gothic" panose="020B0502020202020204"/>
              </a:rPr>
              <a:t>/////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69A120-4556-F341-6C73-D7A3FBF34AAA}"/>
              </a:ext>
            </a:extLst>
          </p:cNvPr>
          <p:cNvSpPr txBox="1"/>
          <p:nvPr/>
        </p:nvSpPr>
        <p:spPr>
          <a:xfrm>
            <a:off x="2650907" y="7296698"/>
            <a:ext cx="99983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Century Gothic" panose="020B0502020202020204"/>
              </a:rPr>
              <a:t>////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D0D2B9-BC55-4CA9-A9D5-086BCB9F34E6}"/>
              </a:ext>
            </a:extLst>
          </p:cNvPr>
          <p:cNvSpPr txBox="1"/>
          <p:nvPr/>
        </p:nvSpPr>
        <p:spPr>
          <a:xfrm>
            <a:off x="2161897" y="7768043"/>
            <a:ext cx="644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//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30108A-8448-009B-B0C8-243C9D065FE1}"/>
              </a:ext>
            </a:extLst>
          </p:cNvPr>
          <p:cNvSpPr txBox="1"/>
          <p:nvPr/>
        </p:nvSpPr>
        <p:spPr>
          <a:xfrm>
            <a:off x="3809371" y="3067829"/>
            <a:ext cx="118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//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B07A3D-364F-6DF1-88FF-B3AE5EB20DDE}"/>
              </a:ext>
            </a:extLst>
          </p:cNvPr>
          <p:cNvSpPr/>
          <p:nvPr/>
        </p:nvSpPr>
        <p:spPr>
          <a:xfrm>
            <a:off x="4918623" y="3110835"/>
            <a:ext cx="1590591" cy="97790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82033A-F421-74E4-2452-DDA891A32BA3}"/>
              </a:ext>
            </a:extLst>
          </p:cNvPr>
          <p:cNvSpPr/>
          <p:nvPr/>
        </p:nvSpPr>
        <p:spPr>
          <a:xfrm>
            <a:off x="4009811" y="2267783"/>
            <a:ext cx="908813" cy="96949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F456AC-D18F-3CD4-1986-9A6DB26EEC21}"/>
              </a:ext>
            </a:extLst>
          </p:cNvPr>
          <p:cNvSpPr/>
          <p:nvPr/>
        </p:nvSpPr>
        <p:spPr>
          <a:xfrm>
            <a:off x="2245940" y="7394225"/>
            <a:ext cx="508689" cy="49359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6383D5-F2DA-CEE1-5D4C-949E08878F9F}"/>
              </a:ext>
            </a:extLst>
          </p:cNvPr>
          <p:cNvSpPr/>
          <p:nvPr/>
        </p:nvSpPr>
        <p:spPr>
          <a:xfrm>
            <a:off x="2675707" y="7839372"/>
            <a:ext cx="930788" cy="4935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728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BEA2FD8-8F4C-2733-A733-E90623601F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3"/>
          <a:stretch/>
        </p:blipFill>
        <p:spPr bwMode="auto">
          <a:xfrm>
            <a:off x="118491" y="6833723"/>
            <a:ext cx="18051018" cy="2126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E82B9A-FB0E-10FA-ACDB-89FB081A4FB5}"/>
              </a:ext>
            </a:extLst>
          </p:cNvPr>
          <p:cNvSpPr/>
          <p:nvPr/>
        </p:nvSpPr>
        <p:spPr>
          <a:xfrm>
            <a:off x="13652858" y="7868915"/>
            <a:ext cx="2104247" cy="41487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3000" b="1">
              <a:solidFill>
                <a:srgbClr val="C00000"/>
              </a:solidFill>
              <a:latin typeface="Century Gothic" panose="020B0502020202020204"/>
            </a:endParaRPr>
          </a:p>
        </p:txBody>
      </p:sp>
      <p:pic>
        <p:nvPicPr>
          <p:cNvPr id="46" name="Picture 4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B79C34B-AC15-1619-D575-DEE5007FA8B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88842" r="48593" b="1044"/>
          <a:stretch/>
        </p:blipFill>
        <p:spPr bwMode="auto">
          <a:xfrm>
            <a:off x="336734" y="1457843"/>
            <a:ext cx="17397810" cy="3436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1D1C3FB-69B4-7B86-2676-5B21A4F413FA}"/>
              </a:ext>
            </a:extLst>
          </p:cNvPr>
          <p:cNvSpPr/>
          <p:nvPr/>
        </p:nvSpPr>
        <p:spPr>
          <a:xfrm>
            <a:off x="9586295" y="3161521"/>
            <a:ext cx="3951596" cy="86636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5400" b="1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5CDC75-CF2E-883D-CE23-FEBDB93049FA}"/>
              </a:ext>
            </a:extLst>
          </p:cNvPr>
          <p:cNvSpPr txBox="1"/>
          <p:nvPr/>
        </p:nvSpPr>
        <p:spPr>
          <a:xfrm>
            <a:off x="8318297" y="1437123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Century Gothic" panose="020B0502020202020204"/>
              </a:rPr>
              <a:t>5,000.00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B04F46-9115-8AC4-A68A-198CFD6A61BA}"/>
              </a:ext>
            </a:extLst>
          </p:cNvPr>
          <p:cNvSpPr txBox="1"/>
          <p:nvPr/>
        </p:nvSpPr>
        <p:spPr>
          <a:xfrm>
            <a:off x="12453875" y="1422389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Century Gothic" panose="020B0502020202020204"/>
              </a:rPr>
              <a:t>46,216.00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85447A-3F7F-BF12-31AD-D574CE2B928C}"/>
              </a:ext>
            </a:extLst>
          </p:cNvPr>
          <p:cNvSpPr txBox="1"/>
          <p:nvPr/>
        </p:nvSpPr>
        <p:spPr>
          <a:xfrm>
            <a:off x="8930960" y="3149343"/>
            <a:ext cx="4536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48,097.37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4C12620-EA41-EEDE-175C-4DFA4600D96C}"/>
              </a:ext>
            </a:extLst>
          </p:cNvPr>
          <p:cNvCxnSpPr>
            <a:cxnSpLocks/>
          </p:cNvCxnSpPr>
          <p:nvPr/>
        </p:nvCxnSpPr>
        <p:spPr>
          <a:xfrm>
            <a:off x="336734" y="1472578"/>
            <a:ext cx="0" cy="336849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9D612D5-4214-A6D7-62EF-BD6618B4A01E}"/>
              </a:ext>
            </a:extLst>
          </p:cNvPr>
          <p:cNvSpPr txBox="1"/>
          <p:nvPr/>
        </p:nvSpPr>
        <p:spPr>
          <a:xfrm>
            <a:off x="11390657" y="7778051"/>
            <a:ext cx="2394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48,097.37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1A768-2F9A-423C-99BD-4E5C789E1770}"/>
              </a:ext>
            </a:extLst>
          </p:cNvPr>
          <p:cNvSpPr txBox="1"/>
          <p:nvPr/>
        </p:nvSpPr>
        <p:spPr>
          <a:xfrm>
            <a:off x="11414557" y="8276299"/>
            <a:ext cx="2392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253,822.35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7F21914-7175-62AE-63B0-6DFB8B9B7C21}"/>
              </a:ext>
            </a:extLst>
          </p:cNvPr>
          <p:cNvCxnSpPr>
            <a:cxnSpLocks/>
          </p:cNvCxnSpPr>
          <p:nvPr/>
        </p:nvCxnSpPr>
        <p:spPr>
          <a:xfrm>
            <a:off x="17734544" y="4885336"/>
            <a:ext cx="386144" cy="1972667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A395C5-FCBC-19BA-AD93-CEA722A91F20}"/>
              </a:ext>
            </a:extLst>
          </p:cNvPr>
          <p:cNvCxnSpPr>
            <a:cxnSpLocks/>
          </p:cNvCxnSpPr>
          <p:nvPr/>
        </p:nvCxnSpPr>
        <p:spPr>
          <a:xfrm flipV="1">
            <a:off x="336734" y="1457843"/>
            <a:ext cx="17433794" cy="147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59E3E0A-8463-0075-DE92-4338963FAEDC}"/>
              </a:ext>
            </a:extLst>
          </p:cNvPr>
          <p:cNvCxnSpPr>
            <a:cxnSpLocks/>
          </p:cNvCxnSpPr>
          <p:nvPr/>
        </p:nvCxnSpPr>
        <p:spPr>
          <a:xfrm flipH="1">
            <a:off x="17734544" y="1457843"/>
            <a:ext cx="35984" cy="342276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7FD9262-8D52-1A3C-89E1-489285DA9235}"/>
              </a:ext>
            </a:extLst>
          </p:cNvPr>
          <p:cNvCxnSpPr>
            <a:cxnSpLocks/>
          </p:cNvCxnSpPr>
          <p:nvPr/>
        </p:nvCxnSpPr>
        <p:spPr>
          <a:xfrm flipH="1">
            <a:off x="18093752" y="6813350"/>
            <a:ext cx="26936" cy="21660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2F7D01F-56E9-7EA9-4F4F-F515005FDB2F}"/>
              </a:ext>
            </a:extLst>
          </p:cNvPr>
          <p:cNvCxnSpPr>
            <a:cxnSpLocks/>
          </p:cNvCxnSpPr>
          <p:nvPr/>
        </p:nvCxnSpPr>
        <p:spPr>
          <a:xfrm flipH="1">
            <a:off x="13656668" y="8960001"/>
            <a:ext cx="4403783" cy="19383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077531-0AAD-AFE7-B059-4FE852E3C85C}"/>
              </a:ext>
            </a:extLst>
          </p:cNvPr>
          <p:cNvCxnSpPr>
            <a:cxnSpLocks/>
          </p:cNvCxnSpPr>
          <p:nvPr/>
        </p:nvCxnSpPr>
        <p:spPr>
          <a:xfrm>
            <a:off x="336734" y="4880605"/>
            <a:ext cx="13319934" cy="1997771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DFDFA55-3D29-B85F-C678-396E32B4E0ED}"/>
              </a:ext>
            </a:extLst>
          </p:cNvPr>
          <p:cNvSpPr txBox="1"/>
          <p:nvPr/>
        </p:nvSpPr>
        <p:spPr>
          <a:xfrm>
            <a:off x="13491600" y="7795112"/>
            <a:ext cx="2333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48,097.37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EBCBD3-3DC6-A165-97CE-6A72C207B5BB}"/>
              </a:ext>
            </a:extLst>
          </p:cNvPr>
          <p:cNvSpPr txBox="1"/>
          <p:nvPr/>
        </p:nvSpPr>
        <p:spPr>
          <a:xfrm>
            <a:off x="11088473" y="6838454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205,724.98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DC19C1-4A45-CC8D-3AA0-63AF8D6CC2F6}"/>
              </a:ext>
            </a:extLst>
          </p:cNvPr>
          <p:cNvCxnSpPr>
            <a:cxnSpLocks/>
          </p:cNvCxnSpPr>
          <p:nvPr/>
        </p:nvCxnSpPr>
        <p:spPr>
          <a:xfrm>
            <a:off x="13656668" y="6892485"/>
            <a:ext cx="0" cy="206751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BC63B50-C2C1-83C1-2F66-710F24C92DB7}"/>
              </a:ext>
            </a:extLst>
          </p:cNvPr>
          <p:cNvSpPr txBox="1"/>
          <p:nvPr/>
        </p:nvSpPr>
        <p:spPr>
          <a:xfrm>
            <a:off x="13071682" y="2282100"/>
            <a:ext cx="4536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Century Gothic" panose="020B0502020202020204"/>
              </a:rPr>
              <a:t>6,881.37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63DA96-2144-6544-16E2-8C59D2E78463}"/>
              </a:ext>
            </a:extLst>
          </p:cNvPr>
          <p:cNvSpPr txBox="1"/>
          <p:nvPr/>
        </p:nvSpPr>
        <p:spPr>
          <a:xfrm>
            <a:off x="9356096" y="8266663"/>
            <a:ext cx="2284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253,822.35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687A5-6B02-36D7-348B-CE9F80CCDA81}"/>
              </a:ext>
            </a:extLst>
          </p:cNvPr>
          <p:cNvSpPr txBox="1"/>
          <p:nvPr/>
        </p:nvSpPr>
        <p:spPr>
          <a:xfrm>
            <a:off x="7026877" y="8228995"/>
            <a:ext cx="2392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6DD72-0860-4B60-A9EF-5A3FE5238A12}"/>
              </a:ext>
            </a:extLst>
          </p:cNvPr>
          <p:cNvSpPr txBox="1"/>
          <p:nvPr/>
        </p:nvSpPr>
        <p:spPr>
          <a:xfrm>
            <a:off x="4898845" y="7339888"/>
            <a:ext cx="2394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6,881.37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6425A7-B2A9-F9C6-3591-5F09BF856112}"/>
              </a:ext>
            </a:extLst>
          </p:cNvPr>
          <p:cNvSpPr txBox="1"/>
          <p:nvPr/>
        </p:nvSpPr>
        <p:spPr>
          <a:xfrm>
            <a:off x="4998233" y="8219359"/>
            <a:ext cx="2284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6BF8F8-E7B1-6F85-7E92-40689EC31AA6}"/>
              </a:ext>
            </a:extLst>
          </p:cNvPr>
          <p:cNvSpPr txBox="1"/>
          <p:nvPr/>
        </p:nvSpPr>
        <p:spPr>
          <a:xfrm>
            <a:off x="15595847" y="7320427"/>
            <a:ext cx="2333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6,881.37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A33EA7-1D8D-A092-DCBF-2CB9291926D4}"/>
              </a:ext>
            </a:extLst>
          </p:cNvPr>
          <p:cNvSpPr txBox="1"/>
          <p:nvPr/>
        </p:nvSpPr>
        <p:spPr>
          <a:xfrm>
            <a:off x="13160942" y="6830361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5,000.00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1FA403-940D-7590-8A52-9DA6D1ABFF7F}"/>
              </a:ext>
            </a:extLst>
          </p:cNvPr>
          <p:cNvSpPr txBox="1"/>
          <p:nvPr/>
        </p:nvSpPr>
        <p:spPr>
          <a:xfrm>
            <a:off x="15322872" y="6830362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46,216.00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05B236-6D8C-2467-2976-0724CA546675}"/>
              </a:ext>
            </a:extLst>
          </p:cNvPr>
          <p:cNvSpPr txBox="1"/>
          <p:nvPr/>
        </p:nvSpPr>
        <p:spPr>
          <a:xfrm>
            <a:off x="8930960" y="6838619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253,822.35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237776-1BBE-4032-DD11-1EC0B9BFD5CC}"/>
              </a:ext>
            </a:extLst>
          </p:cNvPr>
          <p:cNvSpPr txBox="1"/>
          <p:nvPr/>
        </p:nvSpPr>
        <p:spPr>
          <a:xfrm>
            <a:off x="6747989" y="6858002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1A89B8-4D57-1325-415F-CB1F0FB36C5E}"/>
              </a:ext>
            </a:extLst>
          </p:cNvPr>
          <p:cNvSpPr txBox="1"/>
          <p:nvPr/>
        </p:nvSpPr>
        <p:spPr>
          <a:xfrm>
            <a:off x="4553355" y="6878375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245,044.98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072470-790C-113C-A8F3-23B6A1A58883}"/>
              </a:ext>
            </a:extLst>
          </p:cNvPr>
          <p:cNvSpPr txBox="1"/>
          <p:nvPr/>
        </p:nvSpPr>
        <p:spPr>
          <a:xfrm>
            <a:off x="4850096" y="2207093"/>
            <a:ext cx="18583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ysClr val="windowText" lastClr="000000"/>
                </a:solidFill>
                <a:latin typeface="Century Gothic" panose="020B0502020202020204"/>
              </a:rPr>
              <a:t>/////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2F2F70-AF9E-3FE3-BCC8-71F5602AC36B}"/>
              </a:ext>
            </a:extLst>
          </p:cNvPr>
          <p:cNvSpPr txBox="1"/>
          <p:nvPr/>
        </p:nvSpPr>
        <p:spPr>
          <a:xfrm>
            <a:off x="2650907" y="7296698"/>
            <a:ext cx="999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Century Gothic" panose="020B0502020202020204"/>
              </a:rPr>
              <a:t>////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F9CBE7-5629-C650-E62A-94367B8B2207}"/>
              </a:ext>
            </a:extLst>
          </p:cNvPr>
          <p:cNvSpPr txBox="1"/>
          <p:nvPr/>
        </p:nvSpPr>
        <p:spPr>
          <a:xfrm>
            <a:off x="2161897" y="7768043"/>
            <a:ext cx="644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//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073926-AFD9-A2D0-FFC8-B6D98AC42D6B}"/>
              </a:ext>
            </a:extLst>
          </p:cNvPr>
          <p:cNvSpPr txBox="1"/>
          <p:nvPr/>
        </p:nvSpPr>
        <p:spPr>
          <a:xfrm>
            <a:off x="3809371" y="3067829"/>
            <a:ext cx="118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//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C59514-F300-31ED-9D85-83CFB6573C1D}"/>
              </a:ext>
            </a:extLst>
          </p:cNvPr>
          <p:cNvSpPr/>
          <p:nvPr/>
        </p:nvSpPr>
        <p:spPr>
          <a:xfrm>
            <a:off x="4918623" y="3110835"/>
            <a:ext cx="1590591" cy="97790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EC9EB-6BA4-CECD-E493-400F83981DB7}"/>
              </a:ext>
            </a:extLst>
          </p:cNvPr>
          <p:cNvSpPr/>
          <p:nvPr/>
        </p:nvSpPr>
        <p:spPr>
          <a:xfrm>
            <a:off x="4009811" y="2267783"/>
            <a:ext cx="908813" cy="96949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54FCF8-7796-FDE7-3F1C-864486F5FD46}"/>
              </a:ext>
            </a:extLst>
          </p:cNvPr>
          <p:cNvSpPr/>
          <p:nvPr/>
        </p:nvSpPr>
        <p:spPr>
          <a:xfrm>
            <a:off x="2245940" y="7394225"/>
            <a:ext cx="508689" cy="49359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B7A8EF-31A6-29C3-29EB-430817A40836}"/>
              </a:ext>
            </a:extLst>
          </p:cNvPr>
          <p:cNvSpPr/>
          <p:nvPr/>
        </p:nvSpPr>
        <p:spPr>
          <a:xfrm>
            <a:off x="2675707" y="7839372"/>
            <a:ext cx="930788" cy="4935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43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BEA2FD8-8F4C-2733-A733-E90623601F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3"/>
          <a:stretch/>
        </p:blipFill>
        <p:spPr bwMode="auto">
          <a:xfrm>
            <a:off x="118491" y="6833723"/>
            <a:ext cx="18051018" cy="2126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E82B9A-FB0E-10FA-ACDB-89FB081A4FB5}"/>
              </a:ext>
            </a:extLst>
          </p:cNvPr>
          <p:cNvSpPr/>
          <p:nvPr/>
        </p:nvSpPr>
        <p:spPr>
          <a:xfrm>
            <a:off x="13680567" y="8325120"/>
            <a:ext cx="4324023" cy="65194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3000" b="1">
              <a:solidFill>
                <a:srgbClr val="C00000"/>
              </a:solidFill>
              <a:latin typeface="Century Gothic" panose="020B0502020202020204"/>
            </a:endParaRPr>
          </a:p>
        </p:txBody>
      </p:sp>
      <p:pic>
        <p:nvPicPr>
          <p:cNvPr id="46" name="Picture 4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B79C34B-AC15-1619-D575-DEE5007FA8B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88842" r="48593" b="1044"/>
          <a:stretch/>
        </p:blipFill>
        <p:spPr bwMode="auto">
          <a:xfrm>
            <a:off x="336734" y="1457843"/>
            <a:ext cx="17397810" cy="3436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1D1C3FB-69B4-7B86-2676-5B21A4F413FA}"/>
              </a:ext>
            </a:extLst>
          </p:cNvPr>
          <p:cNvSpPr/>
          <p:nvPr/>
        </p:nvSpPr>
        <p:spPr>
          <a:xfrm>
            <a:off x="9609255" y="4037800"/>
            <a:ext cx="8076465" cy="86636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5400" b="1">
              <a:solidFill>
                <a:srgbClr val="C00000"/>
              </a:solidFill>
              <a:latin typeface="Century Gothic" panose="020B0502020202020204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4C12620-EA41-EEDE-175C-4DFA4600D96C}"/>
              </a:ext>
            </a:extLst>
          </p:cNvPr>
          <p:cNvCxnSpPr>
            <a:cxnSpLocks/>
          </p:cNvCxnSpPr>
          <p:nvPr/>
        </p:nvCxnSpPr>
        <p:spPr>
          <a:xfrm>
            <a:off x="336734" y="1472578"/>
            <a:ext cx="0" cy="336849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7F21914-7175-62AE-63B0-6DFB8B9B7C21}"/>
              </a:ext>
            </a:extLst>
          </p:cNvPr>
          <p:cNvCxnSpPr>
            <a:cxnSpLocks/>
          </p:cNvCxnSpPr>
          <p:nvPr/>
        </p:nvCxnSpPr>
        <p:spPr>
          <a:xfrm>
            <a:off x="17734544" y="4885336"/>
            <a:ext cx="386144" cy="1972667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A395C5-FCBC-19BA-AD93-CEA722A91F20}"/>
              </a:ext>
            </a:extLst>
          </p:cNvPr>
          <p:cNvCxnSpPr>
            <a:cxnSpLocks/>
          </p:cNvCxnSpPr>
          <p:nvPr/>
        </p:nvCxnSpPr>
        <p:spPr>
          <a:xfrm flipV="1">
            <a:off x="336734" y="1457843"/>
            <a:ext cx="17433794" cy="147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59E3E0A-8463-0075-DE92-4338963FAEDC}"/>
              </a:ext>
            </a:extLst>
          </p:cNvPr>
          <p:cNvCxnSpPr>
            <a:cxnSpLocks/>
          </p:cNvCxnSpPr>
          <p:nvPr/>
        </p:nvCxnSpPr>
        <p:spPr>
          <a:xfrm flipH="1">
            <a:off x="17734544" y="1457843"/>
            <a:ext cx="35984" cy="342276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7FD9262-8D52-1A3C-89E1-489285DA9235}"/>
              </a:ext>
            </a:extLst>
          </p:cNvPr>
          <p:cNvCxnSpPr>
            <a:cxnSpLocks/>
          </p:cNvCxnSpPr>
          <p:nvPr/>
        </p:nvCxnSpPr>
        <p:spPr>
          <a:xfrm flipH="1">
            <a:off x="18093752" y="6813350"/>
            <a:ext cx="26936" cy="216603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28C2446-1BA2-00BA-8B21-44D95AE6FD9F}"/>
              </a:ext>
            </a:extLst>
          </p:cNvPr>
          <p:cNvSpPr txBox="1"/>
          <p:nvPr/>
        </p:nvSpPr>
        <p:spPr>
          <a:xfrm>
            <a:off x="11088473" y="6838454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205,724.98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D7C998-F42D-D7A5-FCC9-B77478538FA6}"/>
              </a:ext>
            </a:extLst>
          </p:cNvPr>
          <p:cNvSpPr txBox="1"/>
          <p:nvPr/>
        </p:nvSpPr>
        <p:spPr>
          <a:xfrm>
            <a:off x="11390657" y="7778051"/>
            <a:ext cx="2394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48,097.37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32B367-FF35-270A-9CC6-39A1F0346B60}"/>
              </a:ext>
            </a:extLst>
          </p:cNvPr>
          <p:cNvSpPr txBox="1"/>
          <p:nvPr/>
        </p:nvSpPr>
        <p:spPr>
          <a:xfrm>
            <a:off x="11414557" y="8276299"/>
            <a:ext cx="2392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253,822.35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2F7D01F-56E9-7EA9-4F4F-F515005FDB2F}"/>
              </a:ext>
            </a:extLst>
          </p:cNvPr>
          <p:cNvCxnSpPr>
            <a:cxnSpLocks/>
          </p:cNvCxnSpPr>
          <p:nvPr/>
        </p:nvCxnSpPr>
        <p:spPr>
          <a:xfrm flipH="1">
            <a:off x="13656668" y="8960001"/>
            <a:ext cx="4403783" cy="19383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077531-0AAD-AFE7-B059-4FE852E3C85C}"/>
              </a:ext>
            </a:extLst>
          </p:cNvPr>
          <p:cNvCxnSpPr>
            <a:cxnSpLocks/>
          </p:cNvCxnSpPr>
          <p:nvPr/>
        </p:nvCxnSpPr>
        <p:spPr>
          <a:xfrm>
            <a:off x="336734" y="4880605"/>
            <a:ext cx="13319934" cy="1997771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DC19C1-4A45-CC8D-3AA0-63AF8D6CC2F6}"/>
              </a:ext>
            </a:extLst>
          </p:cNvPr>
          <p:cNvCxnSpPr>
            <a:cxnSpLocks/>
          </p:cNvCxnSpPr>
          <p:nvPr/>
        </p:nvCxnSpPr>
        <p:spPr>
          <a:xfrm>
            <a:off x="13656668" y="6892485"/>
            <a:ext cx="0" cy="206751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3CE0E19-7443-0DCE-0C45-A6AA825F34F3}"/>
              </a:ext>
            </a:extLst>
          </p:cNvPr>
          <p:cNvSpPr txBox="1"/>
          <p:nvPr/>
        </p:nvSpPr>
        <p:spPr>
          <a:xfrm>
            <a:off x="15626120" y="8267591"/>
            <a:ext cx="2392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53,097.37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C66AF-5BD1-0200-6BF1-8DD726DC3E51}"/>
              </a:ext>
            </a:extLst>
          </p:cNvPr>
          <p:cNvSpPr txBox="1"/>
          <p:nvPr/>
        </p:nvSpPr>
        <p:spPr>
          <a:xfrm>
            <a:off x="13567660" y="8257955"/>
            <a:ext cx="2284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rgbClr val="C00000"/>
                </a:solidFill>
                <a:latin typeface="Century Gothic" panose="020B0502020202020204"/>
              </a:rPr>
              <a:t>53,097.37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6B094-30BA-FB9D-870E-A80E39E76D62}"/>
              </a:ext>
            </a:extLst>
          </p:cNvPr>
          <p:cNvSpPr txBox="1"/>
          <p:nvPr/>
        </p:nvSpPr>
        <p:spPr>
          <a:xfrm>
            <a:off x="8336288" y="4006883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53,097.37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D4ECC-856F-A3A6-1DA4-B8EA568A8782}"/>
              </a:ext>
            </a:extLst>
          </p:cNvPr>
          <p:cNvSpPr txBox="1"/>
          <p:nvPr/>
        </p:nvSpPr>
        <p:spPr>
          <a:xfrm>
            <a:off x="12471866" y="3992148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/>
              </a:rPr>
              <a:t>53,097.37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93135-B8FD-77FF-7E50-EFFF418CEE52}"/>
              </a:ext>
            </a:extLst>
          </p:cNvPr>
          <p:cNvSpPr txBox="1"/>
          <p:nvPr/>
        </p:nvSpPr>
        <p:spPr>
          <a:xfrm>
            <a:off x="8318297" y="1437123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Century Gothic" panose="020B0502020202020204"/>
              </a:rPr>
              <a:t>5,000.00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9CE52-D38D-9E0A-63E6-90A1D608AD5C}"/>
              </a:ext>
            </a:extLst>
          </p:cNvPr>
          <p:cNvSpPr txBox="1"/>
          <p:nvPr/>
        </p:nvSpPr>
        <p:spPr>
          <a:xfrm>
            <a:off x="12453875" y="1422389"/>
            <a:ext cx="513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Century Gothic" panose="020B0502020202020204"/>
              </a:rPr>
              <a:t>46,216.00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F8740C-F779-5F77-247F-E2477961651E}"/>
              </a:ext>
            </a:extLst>
          </p:cNvPr>
          <p:cNvSpPr txBox="1"/>
          <p:nvPr/>
        </p:nvSpPr>
        <p:spPr>
          <a:xfrm>
            <a:off x="8930960" y="3149343"/>
            <a:ext cx="4536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ysClr val="windowText" lastClr="000000"/>
                </a:solidFill>
                <a:latin typeface="Century Gothic" panose="020B0502020202020204"/>
              </a:rPr>
              <a:t>48,097.37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D7A95C-F7A3-B146-D99C-646CF28E474A}"/>
              </a:ext>
            </a:extLst>
          </p:cNvPr>
          <p:cNvSpPr txBox="1"/>
          <p:nvPr/>
        </p:nvSpPr>
        <p:spPr>
          <a:xfrm>
            <a:off x="13491600" y="7795112"/>
            <a:ext cx="2333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48,097.37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C2360F-ACC9-1207-7256-22F1894E4E1F}"/>
              </a:ext>
            </a:extLst>
          </p:cNvPr>
          <p:cNvSpPr txBox="1"/>
          <p:nvPr/>
        </p:nvSpPr>
        <p:spPr>
          <a:xfrm>
            <a:off x="13071682" y="2282100"/>
            <a:ext cx="4536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prstClr val="black"/>
                </a:solidFill>
                <a:latin typeface="Century Gothic" panose="020B0502020202020204"/>
              </a:rPr>
              <a:t>6,881.37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70ADC4-0C51-2211-126C-05DC9686FFFE}"/>
              </a:ext>
            </a:extLst>
          </p:cNvPr>
          <p:cNvSpPr txBox="1"/>
          <p:nvPr/>
        </p:nvSpPr>
        <p:spPr>
          <a:xfrm>
            <a:off x="9356096" y="8266663"/>
            <a:ext cx="2284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253,822.35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44C4E2-0CD2-8D48-55D4-7FA2071A489E}"/>
              </a:ext>
            </a:extLst>
          </p:cNvPr>
          <p:cNvSpPr txBox="1"/>
          <p:nvPr/>
        </p:nvSpPr>
        <p:spPr>
          <a:xfrm>
            <a:off x="7026877" y="8228995"/>
            <a:ext cx="2392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8D7352-9CFD-D4C6-4716-48325BE5C3FA}"/>
              </a:ext>
            </a:extLst>
          </p:cNvPr>
          <p:cNvSpPr txBox="1"/>
          <p:nvPr/>
        </p:nvSpPr>
        <p:spPr>
          <a:xfrm>
            <a:off x="4898845" y="7339888"/>
            <a:ext cx="2394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6,881.37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A0D543-DC01-07DA-94A1-A84B2496D066}"/>
              </a:ext>
            </a:extLst>
          </p:cNvPr>
          <p:cNvSpPr txBox="1"/>
          <p:nvPr/>
        </p:nvSpPr>
        <p:spPr>
          <a:xfrm>
            <a:off x="4998233" y="8219359"/>
            <a:ext cx="2284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2CB52E-BE1E-0601-91CD-B21A2BAACC26}"/>
              </a:ext>
            </a:extLst>
          </p:cNvPr>
          <p:cNvSpPr txBox="1"/>
          <p:nvPr/>
        </p:nvSpPr>
        <p:spPr>
          <a:xfrm>
            <a:off x="15595847" y="7320427"/>
            <a:ext cx="2333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6,881.37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C673DB-1FC8-F13F-1E6C-0E29BA6885ED}"/>
              </a:ext>
            </a:extLst>
          </p:cNvPr>
          <p:cNvSpPr txBox="1"/>
          <p:nvPr/>
        </p:nvSpPr>
        <p:spPr>
          <a:xfrm>
            <a:off x="13160942" y="6830361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5,000.00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DC7E38-9881-32CB-307D-6F78882A327D}"/>
              </a:ext>
            </a:extLst>
          </p:cNvPr>
          <p:cNvSpPr txBox="1"/>
          <p:nvPr/>
        </p:nvSpPr>
        <p:spPr>
          <a:xfrm>
            <a:off x="15322872" y="6830362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46,216.00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934CAA-EF14-EA10-F3BE-3454442B9E30}"/>
              </a:ext>
            </a:extLst>
          </p:cNvPr>
          <p:cNvSpPr txBox="1"/>
          <p:nvPr/>
        </p:nvSpPr>
        <p:spPr>
          <a:xfrm>
            <a:off x="8930960" y="6838619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253,822.35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51A70C-7770-14AC-1EF1-12B55A70AC0B}"/>
              </a:ext>
            </a:extLst>
          </p:cNvPr>
          <p:cNvSpPr txBox="1"/>
          <p:nvPr/>
        </p:nvSpPr>
        <p:spPr>
          <a:xfrm>
            <a:off x="6747989" y="6858002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251,926.35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C41BEA-027A-9DFA-862A-769A934CD251}"/>
              </a:ext>
            </a:extLst>
          </p:cNvPr>
          <p:cNvSpPr txBox="1"/>
          <p:nvPr/>
        </p:nvSpPr>
        <p:spPr>
          <a:xfrm>
            <a:off x="4553355" y="6878375"/>
            <a:ext cx="271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245,044.98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CAEF0C-38F4-5221-6C8E-D7B22924121D}"/>
              </a:ext>
            </a:extLst>
          </p:cNvPr>
          <p:cNvSpPr txBox="1"/>
          <p:nvPr/>
        </p:nvSpPr>
        <p:spPr>
          <a:xfrm>
            <a:off x="4850096" y="2207093"/>
            <a:ext cx="18583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ysClr val="windowText" lastClr="000000"/>
                </a:solidFill>
                <a:latin typeface="Century Gothic" panose="020B0502020202020204"/>
              </a:rPr>
              <a:t>/////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4FB19-82F1-D067-E645-66C2F4C2BE92}"/>
              </a:ext>
            </a:extLst>
          </p:cNvPr>
          <p:cNvSpPr txBox="1"/>
          <p:nvPr/>
        </p:nvSpPr>
        <p:spPr>
          <a:xfrm>
            <a:off x="2650907" y="7296698"/>
            <a:ext cx="99983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Century Gothic" panose="020B0502020202020204"/>
              </a:rPr>
              <a:t>////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A62E6B-CD6D-018B-189A-EF702680B6C6}"/>
              </a:ext>
            </a:extLst>
          </p:cNvPr>
          <p:cNvSpPr txBox="1"/>
          <p:nvPr/>
        </p:nvSpPr>
        <p:spPr>
          <a:xfrm>
            <a:off x="2161897" y="7768043"/>
            <a:ext cx="64464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Century Gothic" panose="020B0502020202020204"/>
              </a:rPr>
              <a:t>//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A72ED5-BD61-61B6-3675-0010ABF86092}"/>
              </a:ext>
            </a:extLst>
          </p:cNvPr>
          <p:cNvSpPr txBox="1"/>
          <p:nvPr/>
        </p:nvSpPr>
        <p:spPr>
          <a:xfrm>
            <a:off x="3809371" y="3067829"/>
            <a:ext cx="118530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5400" b="1" dirty="0">
                <a:solidFill>
                  <a:sysClr val="windowText" lastClr="000000"/>
                </a:solidFill>
                <a:latin typeface="Century Gothic" panose="020B0502020202020204"/>
              </a:rPr>
              <a:t>//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C7AC25-0AF0-FE4D-35A7-4C2EB4391879}"/>
              </a:ext>
            </a:extLst>
          </p:cNvPr>
          <p:cNvSpPr/>
          <p:nvPr/>
        </p:nvSpPr>
        <p:spPr>
          <a:xfrm>
            <a:off x="4918623" y="3110835"/>
            <a:ext cx="1590591" cy="97790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C280B0-8E15-4E36-717F-C7A251360CB5}"/>
              </a:ext>
            </a:extLst>
          </p:cNvPr>
          <p:cNvSpPr/>
          <p:nvPr/>
        </p:nvSpPr>
        <p:spPr>
          <a:xfrm>
            <a:off x="4009811" y="2267783"/>
            <a:ext cx="908813" cy="96949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763049-59EA-4402-D825-09DACBA9CB3A}"/>
              </a:ext>
            </a:extLst>
          </p:cNvPr>
          <p:cNvSpPr/>
          <p:nvPr/>
        </p:nvSpPr>
        <p:spPr>
          <a:xfrm>
            <a:off x="2245940" y="7394225"/>
            <a:ext cx="508689" cy="49359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05C7BC-B0E9-2B1A-1067-ABAB128EBF2C}"/>
              </a:ext>
            </a:extLst>
          </p:cNvPr>
          <p:cNvSpPr/>
          <p:nvPr/>
        </p:nvSpPr>
        <p:spPr>
          <a:xfrm>
            <a:off x="2675707" y="7839372"/>
            <a:ext cx="930788" cy="49359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02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88816"/>
            <a:ext cx="18288000" cy="7909367"/>
          </a:xfrm>
          <a:custGeom>
            <a:avLst/>
            <a:gdLst/>
            <a:ahLst/>
            <a:cxnLst/>
            <a:rect l="l" t="t" r="r" b="b"/>
            <a:pathLst>
              <a:path w="18288000" h="7909367">
                <a:moveTo>
                  <a:pt x="0" y="0"/>
                </a:moveTo>
                <a:lnTo>
                  <a:pt x="18288000" y="0"/>
                </a:lnTo>
                <a:lnTo>
                  <a:pt x="18288000" y="7909368"/>
                </a:lnTo>
                <a:lnTo>
                  <a:pt x="0" y="7909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804482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087887" y="2461250"/>
            <a:ext cx="9774577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Earnest Money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$5,000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98462"/>
            <a:ext cx="18288000" cy="7890076"/>
          </a:xfrm>
          <a:custGeom>
            <a:avLst/>
            <a:gdLst/>
            <a:ahLst/>
            <a:cxnLst/>
            <a:rect l="l" t="t" r="r" b="b"/>
            <a:pathLst>
              <a:path w="18288000" h="7890076">
                <a:moveTo>
                  <a:pt x="0" y="0"/>
                </a:moveTo>
                <a:lnTo>
                  <a:pt x="18288000" y="0"/>
                </a:lnTo>
                <a:lnTo>
                  <a:pt x="18288000" y="7890076"/>
                </a:lnTo>
                <a:lnTo>
                  <a:pt x="0" y="7890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88816"/>
            <a:ext cx="18288000" cy="7909367"/>
          </a:xfrm>
          <a:custGeom>
            <a:avLst/>
            <a:gdLst/>
            <a:ahLst/>
            <a:cxnLst/>
            <a:rect l="l" t="t" r="r" b="b"/>
            <a:pathLst>
              <a:path w="18288000" h="7909367">
                <a:moveTo>
                  <a:pt x="0" y="0"/>
                </a:moveTo>
                <a:lnTo>
                  <a:pt x="18288000" y="0"/>
                </a:lnTo>
                <a:lnTo>
                  <a:pt x="18288000" y="7909368"/>
                </a:lnTo>
                <a:lnTo>
                  <a:pt x="0" y="7909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98462"/>
            <a:ext cx="18288000" cy="7890076"/>
          </a:xfrm>
          <a:custGeom>
            <a:avLst/>
            <a:gdLst/>
            <a:ahLst/>
            <a:cxnLst/>
            <a:rect l="l" t="t" r="r" b="b"/>
            <a:pathLst>
              <a:path w="18288000" h="7890076">
                <a:moveTo>
                  <a:pt x="0" y="0"/>
                </a:moveTo>
                <a:lnTo>
                  <a:pt x="18288000" y="0"/>
                </a:lnTo>
                <a:lnTo>
                  <a:pt x="18288000" y="7890076"/>
                </a:lnTo>
                <a:lnTo>
                  <a:pt x="0" y="7890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326720" y="0"/>
            <a:ext cx="11634559" cy="10287000"/>
          </a:xfrm>
          <a:custGeom>
            <a:avLst/>
            <a:gdLst/>
            <a:ahLst/>
            <a:cxnLst/>
            <a:rect l="l" t="t" r="r" b="b"/>
            <a:pathLst>
              <a:path w="11634559" h="10287000">
                <a:moveTo>
                  <a:pt x="0" y="0"/>
                </a:moveTo>
                <a:lnTo>
                  <a:pt x="11634560" y="0"/>
                </a:lnTo>
                <a:lnTo>
                  <a:pt x="116345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Buyer/ Debit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$5,000.00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2680466"/>
          </a:xfrm>
          <a:custGeom>
            <a:avLst/>
            <a:gdLst/>
            <a:ahLst/>
            <a:cxnLst/>
            <a:rect l="l" t="t" r="r" b="b"/>
            <a:pathLst>
              <a:path w="18288000" h="2680466">
                <a:moveTo>
                  <a:pt x="0" y="0"/>
                </a:moveTo>
                <a:lnTo>
                  <a:pt x="18288000" y="0"/>
                </a:lnTo>
                <a:lnTo>
                  <a:pt x="18288000" y="2680466"/>
                </a:lnTo>
                <a:lnTo>
                  <a:pt x="0" y="268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801" y="0"/>
            <a:ext cx="7981086" cy="10287000"/>
          </a:xfrm>
          <a:custGeom>
            <a:avLst/>
            <a:gdLst/>
            <a:ahLst/>
            <a:cxnLst/>
            <a:rect l="l" t="t" r="r" b="b"/>
            <a:pathLst>
              <a:path w="7981086" h="10287000">
                <a:moveTo>
                  <a:pt x="0" y="0"/>
                </a:moveTo>
                <a:lnTo>
                  <a:pt x="7981086" y="0"/>
                </a:lnTo>
                <a:lnTo>
                  <a:pt x="79810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69" b="-8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801" y="1184023"/>
            <a:ext cx="7563107" cy="448436"/>
          </a:xfrm>
          <a:custGeom>
            <a:avLst/>
            <a:gdLst/>
            <a:ahLst/>
            <a:cxnLst/>
            <a:rect l="l" t="t" r="r" b="b"/>
            <a:pathLst>
              <a:path w="7563107" h="448436">
                <a:moveTo>
                  <a:pt x="0" y="0"/>
                </a:moveTo>
                <a:lnTo>
                  <a:pt x="7563107" y="0"/>
                </a:lnTo>
                <a:lnTo>
                  <a:pt x="7563107" y="448435"/>
                </a:lnTo>
                <a:lnTo>
                  <a:pt x="0" y="4484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669908" y="2575550"/>
            <a:ext cx="10192556" cy="432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8399" u="sng">
                <a:solidFill>
                  <a:srgbClr val="FFFFFF"/>
                </a:solidFill>
                <a:latin typeface="Agrandir"/>
              </a:rPr>
              <a:t>Seller Loan to Buyer</a:t>
            </a:r>
          </a:p>
          <a:p>
            <a:pPr algn="ctr">
              <a:lnSpc>
                <a:spcPts val="6020"/>
              </a:lnSpc>
            </a:pPr>
            <a:endParaRPr lang="en-US" sz="83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$200,000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Macintosh PowerPoint</Application>
  <PresentationFormat>Custom</PresentationFormat>
  <Paragraphs>310</Paragraphs>
  <Slides>77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Arial</vt:lpstr>
      <vt:lpstr>Agrandir Bold</vt:lpstr>
      <vt:lpstr>Century Gothic</vt:lpstr>
      <vt:lpstr>Agrandir</vt:lpstr>
      <vt:lpstr>Wingdings 3</vt:lpstr>
      <vt:lpstr>Calibri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 Ch. 4</dc:title>
  <cp:lastModifiedBy>Ernestine Diem</cp:lastModifiedBy>
  <cp:revision>4</cp:revision>
  <dcterms:created xsi:type="dcterms:W3CDTF">2006-08-16T00:00:00Z</dcterms:created>
  <dcterms:modified xsi:type="dcterms:W3CDTF">2025-03-04T21:32:44Z</dcterms:modified>
  <dc:identifier>DAFknp5zyNo</dc:identifier>
</cp:coreProperties>
</file>