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378" r:id="rId4"/>
    <p:sldId id="379" r:id="rId5"/>
    <p:sldId id="380" r:id="rId6"/>
    <p:sldId id="381" r:id="rId7"/>
    <p:sldId id="414" r:id="rId8"/>
    <p:sldId id="382" r:id="rId9"/>
    <p:sldId id="383" r:id="rId10"/>
    <p:sldId id="384" r:id="rId11"/>
    <p:sldId id="385" r:id="rId12"/>
    <p:sldId id="386" r:id="rId13"/>
    <p:sldId id="387" r:id="rId14"/>
    <p:sldId id="415" r:id="rId15"/>
    <p:sldId id="287" r:id="rId16"/>
    <p:sldId id="388" r:id="rId17"/>
    <p:sldId id="391" r:id="rId18"/>
    <p:sldId id="389" r:id="rId19"/>
    <p:sldId id="392" r:id="rId20"/>
    <p:sldId id="394" r:id="rId21"/>
    <p:sldId id="396" r:id="rId22"/>
    <p:sldId id="397" r:id="rId23"/>
    <p:sldId id="398" r:id="rId24"/>
    <p:sldId id="399" r:id="rId25"/>
    <p:sldId id="400" r:id="rId26"/>
    <p:sldId id="401" r:id="rId27"/>
    <p:sldId id="402" r:id="rId28"/>
    <p:sldId id="403" r:id="rId29"/>
    <p:sldId id="404" r:id="rId30"/>
    <p:sldId id="405" r:id="rId31"/>
    <p:sldId id="406" r:id="rId32"/>
    <p:sldId id="407" r:id="rId33"/>
    <p:sldId id="408" r:id="rId34"/>
    <p:sldId id="409" r:id="rId35"/>
    <p:sldId id="410" r:id="rId36"/>
    <p:sldId id="411" r:id="rId37"/>
    <p:sldId id="412" r:id="rId38"/>
    <p:sldId id="413" r:id="rId39"/>
    <p:sldId id="429" r:id="rId40"/>
    <p:sldId id="461" r:id="rId41"/>
    <p:sldId id="430" r:id="rId42"/>
    <p:sldId id="462" r:id="rId43"/>
    <p:sldId id="433" r:id="rId44"/>
    <p:sldId id="463" r:id="rId45"/>
    <p:sldId id="452" r:id="rId46"/>
    <p:sldId id="464" r:id="rId47"/>
    <p:sldId id="435" r:id="rId48"/>
    <p:sldId id="465" r:id="rId49"/>
    <p:sldId id="437" r:id="rId50"/>
    <p:sldId id="466" r:id="rId51"/>
    <p:sldId id="439" r:id="rId52"/>
    <p:sldId id="467" r:id="rId53"/>
    <p:sldId id="441" r:id="rId54"/>
    <p:sldId id="468" r:id="rId55"/>
    <p:sldId id="443" r:id="rId56"/>
    <p:sldId id="469" r:id="rId57"/>
    <p:sldId id="445" r:id="rId58"/>
    <p:sldId id="470" r:id="rId59"/>
    <p:sldId id="447" r:id="rId60"/>
    <p:sldId id="471" r:id="rId61"/>
    <p:sldId id="449" r:id="rId62"/>
    <p:sldId id="472"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90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55"/>
    <p:restoredTop sz="96327"/>
  </p:normalViewPr>
  <p:slideViewPr>
    <p:cSldViewPr snapToGrid="0">
      <p:cViewPr varScale="1">
        <p:scale>
          <a:sx n="133" d="100"/>
          <a:sy n="133" d="100"/>
        </p:scale>
        <p:origin x="132"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4/24/2024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4/24/2024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5220F-EF80-9E57-CF74-A59E91841CBF}"/>
              </a:ext>
            </a:extLst>
          </p:cNvPr>
          <p:cNvSpPr>
            <a:spLocks noGrp="1"/>
          </p:cNvSpPr>
          <p:nvPr>
            <p:ph type="ctrTitle"/>
          </p:nvPr>
        </p:nvSpPr>
        <p:spPr>
          <a:xfrm>
            <a:off x="6735098" y="609600"/>
            <a:ext cx="4798142" cy="3642851"/>
          </a:xfrm>
        </p:spPr>
        <p:txBody>
          <a:bodyPr>
            <a:normAutofit/>
          </a:bodyPr>
          <a:lstStyle/>
          <a:p>
            <a:r>
              <a:rPr lang="en-US" dirty="0"/>
              <a:t>National Law and practice</a:t>
            </a:r>
          </a:p>
        </p:txBody>
      </p:sp>
      <p:sp>
        <p:nvSpPr>
          <p:cNvPr id="3" name="Subtitle 2">
            <a:extLst>
              <a:ext uri="{FF2B5EF4-FFF2-40B4-BE49-F238E27FC236}">
                <a16:creationId xmlns:a16="http://schemas.microsoft.com/office/drawing/2014/main" id="{FC8EE88C-4D86-5E0D-BB50-3C7F6C532E03}"/>
              </a:ext>
            </a:extLst>
          </p:cNvPr>
          <p:cNvSpPr>
            <a:spLocks noGrp="1"/>
          </p:cNvSpPr>
          <p:nvPr>
            <p:ph type="subTitle" idx="1"/>
          </p:nvPr>
        </p:nvSpPr>
        <p:spPr>
          <a:xfrm>
            <a:off x="6735098" y="4365523"/>
            <a:ext cx="5081764" cy="1793053"/>
          </a:xfrm>
        </p:spPr>
        <p:txBody>
          <a:bodyPr>
            <a:normAutofit/>
          </a:bodyPr>
          <a:lstStyle/>
          <a:p>
            <a:r>
              <a:rPr lang="en-US" dirty="0"/>
              <a:t>Chapter 6 – Land Use Controls </a:t>
            </a:r>
            <a:br>
              <a:rPr lang="en-US" dirty="0"/>
            </a:br>
            <a:r>
              <a:rPr lang="en-US" dirty="0"/>
              <a:t>and Regulations</a:t>
            </a:r>
          </a:p>
        </p:txBody>
      </p:sp>
      <p:pic>
        <p:nvPicPr>
          <p:cNvPr id="5" name="Picture 4" descr="A logo of a house and a book&#10;&#10;Description automatically generated">
            <a:extLst>
              <a:ext uri="{FF2B5EF4-FFF2-40B4-BE49-F238E27FC236}">
                <a16:creationId xmlns:a16="http://schemas.microsoft.com/office/drawing/2014/main" id="{06D929E7-9D77-BB3C-BF67-C85205E4C181}"/>
              </a:ext>
            </a:extLst>
          </p:cNvPr>
          <p:cNvPicPr>
            <a:picLocks noChangeAspect="1"/>
          </p:cNvPicPr>
          <p:nvPr/>
        </p:nvPicPr>
        <p:blipFill rotWithShape="1">
          <a:blip r:embed="rId3"/>
          <a:srcRect l="1409" r="909" b="1"/>
          <a:stretch/>
        </p:blipFill>
        <p:spPr>
          <a:xfrm>
            <a:off x="633999" y="636640"/>
            <a:ext cx="5462001" cy="55915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6154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Land use controls – </a:t>
            </a:r>
            <a:r>
              <a:rPr lang="en-US" sz="2200" b="1" dirty="0">
                <a:solidFill>
                  <a:schemeClr val="tx1"/>
                </a:solidFill>
              </a:rPr>
              <a:t>Government Rights in Land</a:t>
            </a:r>
            <a:endParaRPr lang="en-US" b="1" dirty="0">
              <a:solidFill>
                <a:schemeClr val="tx1"/>
              </a:solidFill>
            </a:endParaRPr>
          </a:p>
        </p:txBody>
      </p:sp>
      <p:sp>
        <p:nvSpPr>
          <p:cNvPr id="10" name="TextBox 9">
            <a:extLst>
              <a:ext uri="{FF2B5EF4-FFF2-40B4-BE49-F238E27FC236}">
                <a16:creationId xmlns:a16="http://schemas.microsoft.com/office/drawing/2014/main" id="{18487826-5E2B-F75C-D292-C76B914C5ECB}"/>
              </a:ext>
            </a:extLst>
          </p:cNvPr>
          <p:cNvSpPr txBox="1"/>
          <p:nvPr/>
        </p:nvSpPr>
        <p:spPr>
          <a:xfrm>
            <a:off x="1510611" y="1460412"/>
            <a:ext cx="553716" cy="1127488"/>
          </a:xfrm>
          <a:prstGeom prst="rect">
            <a:avLst/>
          </a:prstGeom>
          <a:noFill/>
        </p:spPr>
        <p:txBody>
          <a:bodyPr wrap="square" rtlCol="0">
            <a:spAutoFit/>
          </a:bodyPr>
          <a:lstStyle/>
          <a:p>
            <a:pPr>
              <a:lnSpc>
                <a:spcPct val="200000"/>
              </a:lnSpc>
            </a:pPr>
            <a:r>
              <a:rPr lang="en-US" sz="4000" b="1" dirty="0">
                <a:solidFill>
                  <a:srgbClr val="FFFF00"/>
                </a:solidFill>
              </a:rPr>
              <a:t>T</a:t>
            </a:r>
          </a:p>
        </p:txBody>
      </p:sp>
      <p:sp>
        <p:nvSpPr>
          <p:cNvPr id="4" name="TextBox 3">
            <a:extLst>
              <a:ext uri="{FF2B5EF4-FFF2-40B4-BE49-F238E27FC236}">
                <a16:creationId xmlns:a16="http://schemas.microsoft.com/office/drawing/2014/main" id="{1E780269-2F1C-EE5A-2302-F14B748B89ED}"/>
              </a:ext>
            </a:extLst>
          </p:cNvPr>
          <p:cNvSpPr txBox="1"/>
          <p:nvPr/>
        </p:nvSpPr>
        <p:spPr>
          <a:xfrm>
            <a:off x="2064325" y="2011780"/>
            <a:ext cx="9325332" cy="461665"/>
          </a:xfrm>
          <a:prstGeom prst="rect">
            <a:avLst/>
          </a:prstGeom>
          <a:noFill/>
        </p:spPr>
        <p:txBody>
          <a:bodyPr wrap="square" rtlCol="0">
            <a:spAutoFit/>
          </a:bodyPr>
          <a:lstStyle/>
          <a:p>
            <a:r>
              <a:rPr lang="en-US" sz="2400" dirty="0">
                <a:solidFill>
                  <a:srgbClr val="FFFF00"/>
                </a:solidFill>
              </a:rPr>
              <a:t>Taxation</a:t>
            </a:r>
            <a:endParaRPr lang="en-US" sz="2400" dirty="0"/>
          </a:p>
        </p:txBody>
      </p:sp>
      <p:sp>
        <p:nvSpPr>
          <p:cNvPr id="3" name="TextBox 2">
            <a:extLst>
              <a:ext uri="{FF2B5EF4-FFF2-40B4-BE49-F238E27FC236}">
                <a16:creationId xmlns:a16="http://schemas.microsoft.com/office/drawing/2014/main" id="{A1858F09-0836-21B7-C5D5-2754761C18B9}"/>
              </a:ext>
            </a:extLst>
          </p:cNvPr>
          <p:cNvSpPr txBox="1"/>
          <p:nvPr/>
        </p:nvSpPr>
        <p:spPr>
          <a:xfrm>
            <a:off x="2064325" y="2676024"/>
            <a:ext cx="8725988" cy="576120"/>
          </a:xfrm>
          <a:prstGeom prst="rect">
            <a:avLst/>
          </a:prstGeom>
          <a:noFill/>
        </p:spPr>
        <p:txBody>
          <a:bodyPr wrap="square" rtlCol="0">
            <a:spAutoFit/>
          </a:bodyPr>
          <a:lstStyle/>
          <a:p>
            <a:pPr>
              <a:lnSpc>
                <a:spcPct val="150000"/>
              </a:lnSpc>
            </a:pPr>
            <a:r>
              <a:rPr lang="en-US" sz="2400" dirty="0"/>
              <a:t>There are no Federal Property Taxes.</a:t>
            </a:r>
          </a:p>
        </p:txBody>
      </p:sp>
      <p:sp>
        <p:nvSpPr>
          <p:cNvPr id="9" name="TextBox 8">
            <a:extLst>
              <a:ext uri="{FF2B5EF4-FFF2-40B4-BE49-F238E27FC236}">
                <a16:creationId xmlns:a16="http://schemas.microsoft.com/office/drawing/2014/main" id="{53C4F521-4382-6791-A280-A3105CF5106E}"/>
              </a:ext>
            </a:extLst>
          </p:cNvPr>
          <p:cNvSpPr txBox="1"/>
          <p:nvPr/>
        </p:nvSpPr>
        <p:spPr>
          <a:xfrm>
            <a:off x="2563091" y="3454723"/>
            <a:ext cx="9628909" cy="576120"/>
          </a:xfrm>
          <a:prstGeom prst="rect">
            <a:avLst/>
          </a:prstGeom>
          <a:noFill/>
        </p:spPr>
        <p:txBody>
          <a:bodyPr wrap="square" rtlCol="0">
            <a:spAutoFit/>
          </a:bodyPr>
          <a:lstStyle/>
          <a:p>
            <a:pPr>
              <a:lnSpc>
                <a:spcPct val="150000"/>
              </a:lnSpc>
            </a:pPr>
            <a:r>
              <a:rPr lang="en-US" sz="2400" dirty="0"/>
              <a:t>States impose property taxes.</a:t>
            </a:r>
          </a:p>
        </p:txBody>
      </p:sp>
      <p:sp>
        <p:nvSpPr>
          <p:cNvPr id="11" name="TextBox 10">
            <a:extLst>
              <a:ext uri="{FF2B5EF4-FFF2-40B4-BE49-F238E27FC236}">
                <a16:creationId xmlns:a16="http://schemas.microsoft.com/office/drawing/2014/main" id="{A8565135-FE29-4D25-D382-687A63075707}"/>
              </a:ext>
            </a:extLst>
          </p:cNvPr>
          <p:cNvSpPr txBox="1"/>
          <p:nvPr/>
        </p:nvSpPr>
        <p:spPr>
          <a:xfrm>
            <a:off x="3122613" y="4354532"/>
            <a:ext cx="7924798" cy="1130118"/>
          </a:xfrm>
          <a:prstGeom prst="rect">
            <a:avLst/>
          </a:prstGeom>
          <a:noFill/>
        </p:spPr>
        <p:txBody>
          <a:bodyPr wrap="square" rtlCol="0">
            <a:spAutoFit/>
          </a:bodyPr>
          <a:lstStyle/>
          <a:p>
            <a:pPr>
              <a:lnSpc>
                <a:spcPct val="150000"/>
              </a:lnSpc>
            </a:pPr>
            <a:r>
              <a:rPr lang="en-US" sz="2400" dirty="0"/>
              <a:t>Usually delegated to local counties, cities or taxing districts.</a:t>
            </a:r>
          </a:p>
        </p:txBody>
      </p:sp>
      <p:sp>
        <p:nvSpPr>
          <p:cNvPr id="5" name="TextBox 4">
            <a:extLst>
              <a:ext uri="{FF2B5EF4-FFF2-40B4-BE49-F238E27FC236}">
                <a16:creationId xmlns:a16="http://schemas.microsoft.com/office/drawing/2014/main" id="{8E584DC6-D0F9-8B69-5D0E-F3F6062C59D7}"/>
              </a:ext>
            </a:extLst>
          </p:cNvPr>
          <p:cNvSpPr txBox="1"/>
          <p:nvPr/>
        </p:nvSpPr>
        <p:spPr>
          <a:xfrm>
            <a:off x="10790315" y="6261652"/>
            <a:ext cx="1096885" cy="369332"/>
          </a:xfrm>
          <a:prstGeom prst="rect">
            <a:avLst/>
          </a:prstGeom>
          <a:noFill/>
        </p:spPr>
        <p:txBody>
          <a:bodyPr wrap="square" rtlCol="0">
            <a:spAutoFit/>
          </a:bodyPr>
          <a:lstStyle/>
          <a:p>
            <a:r>
              <a:rPr lang="en-US" dirty="0"/>
              <a:t>Pg.  138</a:t>
            </a:r>
          </a:p>
        </p:txBody>
      </p:sp>
    </p:spTree>
    <p:extLst>
      <p:ext uri="{BB962C8B-B14F-4D97-AF65-F5344CB8AC3E}">
        <p14:creationId xmlns:p14="http://schemas.microsoft.com/office/powerpoint/2010/main" val="131146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Land use controls – </a:t>
            </a:r>
            <a:r>
              <a:rPr lang="en-US" sz="2200" b="1" dirty="0">
                <a:solidFill>
                  <a:schemeClr val="tx1"/>
                </a:solidFill>
              </a:rPr>
              <a:t>Government Rights in Land</a:t>
            </a:r>
            <a:endParaRPr lang="en-US" b="1" dirty="0">
              <a:solidFill>
                <a:schemeClr val="tx1"/>
              </a:solidFill>
            </a:endParaRPr>
          </a:p>
        </p:txBody>
      </p:sp>
      <p:sp>
        <p:nvSpPr>
          <p:cNvPr id="3" name="TextBox 2">
            <a:extLst>
              <a:ext uri="{FF2B5EF4-FFF2-40B4-BE49-F238E27FC236}">
                <a16:creationId xmlns:a16="http://schemas.microsoft.com/office/drawing/2014/main" id="{A1858F09-0836-21B7-C5D5-2754761C18B9}"/>
              </a:ext>
            </a:extLst>
          </p:cNvPr>
          <p:cNvSpPr txBox="1"/>
          <p:nvPr/>
        </p:nvSpPr>
        <p:spPr>
          <a:xfrm>
            <a:off x="1662426" y="1764585"/>
            <a:ext cx="8725988" cy="576120"/>
          </a:xfrm>
          <a:prstGeom prst="rect">
            <a:avLst/>
          </a:prstGeom>
          <a:noFill/>
        </p:spPr>
        <p:txBody>
          <a:bodyPr wrap="square" rtlCol="0">
            <a:spAutoFit/>
          </a:bodyPr>
          <a:lstStyle/>
          <a:p>
            <a:pPr>
              <a:lnSpc>
                <a:spcPct val="150000"/>
              </a:lnSpc>
            </a:pPr>
            <a:r>
              <a:rPr lang="en-US" sz="2400" dirty="0"/>
              <a:t>Ad Valorem Taxes (According to Value)</a:t>
            </a:r>
          </a:p>
        </p:txBody>
      </p:sp>
      <p:sp>
        <p:nvSpPr>
          <p:cNvPr id="9" name="TextBox 8">
            <a:extLst>
              <a:ext uri="{FF2B5EF4-FFF2-40B4-BE49-F238E27FC236}">
                <a16:creationId xmlns:a16="http://schemas.microsoft.com/office/drawing/2014/main" id="{53C4F521-4382-6791-A280-A3105CF5106E}"/>
              </a:ext>
            </a:extLst>
          </p:cNvPr>
          <p:cNvSpPr txBox="1"/>
          <p:nvPr/>
        </p:nvSpPr>
        <p:spPr>
          <a:xfrm>
            <a:off x="2382982" y="2541587"/>
            <a:ext cx="9628909" cy="576120"/>
          </a:xfrm>
          <a:prstGeom prst="rect">
            <a:avLst/>
          </a:prstGeom>
          <a:noFill/>
        </p:spPr>
        <p:txBody>
          <a:bodyPr wrap="square" rtlCol="0">
            <a:spAutoFit/>
          </a:bodyPr>
          <a:lstStyle/>
          <a:p>
            <a:pPr>
              <a:lnSpc>
                <a:spcPct val="150000"/>
              </a:lnSpc>
            </a:pPr>
            <a:r>
              <a:rPr lang="en-US" sz="2400" dirty="0"/>
              <a:t>Proportioned among landowners in a region.</a:t>
            </a:r>
          </a:p>
        </p:txBody>
      </p:sp>
      <p:sp>
        <p:nvSpPr>
          <p:cNvPr id="11" name="TextBox 10">
            <a:extLst>
              <a:ext uri="{FF2B5EF4-FFF2-40B4-BE49-F238E27FC236}">
                <a16:creationId xmlns:a16="http://schemas.microsoft.com/office/drawing/2014/main" id="{A8565135-FE29-4D25-D382-687A63075707}"/>
              </a:ext>
            </a:extLst>
          </p:cNvPr>
          <p:cNvSpPr txBox="1"/>
          <p:nvPr/>
        </p:nvSpPr>
        <p:spPr>
          <a:xfrm>
            <a:off x="3122613" y="3429000"/>
            <a:ext cx="7924798" cy="2792111"/>
          </a:xfrm>
          <a:prstGeom prst="rect">
            <a:avLst/>
          </a:prstGeom>
          <a:noFill/>
        </p:spPr>
        <p:txBody>
          <a:bodyPr wrap="square" rtlCol="0">
            <a:spAutoFit/>
          </a:bodyPr>
          <a:lstStyle/>
          <a:p>
            <a:pPr>
              <a:lnSpc>
                <a:spcPct val="150000"/>
              </a:lnSpc>
            </a:pPr>
            <a:r>
              <a:rPr lang="en-US" sz="2400" dirty="0"/>
              <a:t>Some properties are Exempt.</a:t>
            </a:r>
          </a:p>
          <a:p>
            <a:pPr>
              <a:lnSpc>
                <a:spcPct val="150000"/>
              </a:lnSpc>
            </a:pPr>
            <a:r>
              <a:rPr lang="en-US" sz="2400" dirty="0"/>
              <a:t>		Governmental</a:t>
            </a:r>
            <a:br>
              <a:rPr lang="en-US" sz="2400" dirty="0"/>
            </a:br>
            <a:r>
              <a:rPr lang="en-US" sz="2400" dirty="0"/>
              <a:t>		Schools</a:t>
            </a:r>
          </a:p>
          <a:p>
            <a:pPr>
              <a:lnSpc>
                <a:spcPct val="150000"/>
              </a:lnSpc>
            </a:pPr>
            <a:r>
              <a:rPr lang="en-US" sz="2400" dirty="0"/>
              <a:t>		Churches</a:t>
            </a:r>
          </a:p>
          <a:p>
            <a:pPr>
              <a:lnSpc>
                <a:spcPct val="150000"/>
              </a:lnSpc>
            </a:pPr>
            <a:r>
              <a:rPr lang="en-US" sz="2400" dirty="0"/>
              <a:t>		Hospitals, etc.</a:t>
            </a:r>
          </a:p>
        </p:txBody>
      </p:sp>
      <p:sp>
        <p:nvSpPr>
          <p:cNvPr id="4" name="TextBox 3">
            <a:extLst>
              <a:ext uri="{FF2B5EF4-FFF2-40B4-BE49-F238E27FC236}">
                <a16:creationId xmlns:a16="http://schemas.microsoft.com/office/drawing/2014/main" id="{9D53CF36-463B-D7B9-D83E-0808845F9060}"/>
              </a:ext>
            </a:extLst>
          </p:cNvPr>
          <p:cNvSpPr txBox="1"/>
          <p:nvPr/>
        </p:nvSpPr>
        <p:spPr>
          <a:xfrm>
            <a:off x="10790315" y="6261652"/>
            <a:ext cx="1096885" cy="369332"/>
          </a:xfrm>
          <a:prstGeom prst="rect">
            <a:avLst/>
          </a:prstGeom>
          <a:noFill/>
        </p:spPr>
        <p:txBody>
          <a:bodyPr wrap="square" rtlCol="0">
            <a:spAutoFit/>
          </a:bodyPr>
          <a:lstStyle/>
          <a:p>
            <a:r>
              <a:rPr lang="en-US" dirty="0"/>
              <a:t>Pg.  139</a:t>
            </a:r>
          </a:p>
        </p:txBody>
      </p:sp>
    </p:spTree>
    <p:extLst>
      <p:ext uri="{BB962C8B-B14F-4D97-AF65-F5344CB8AC3E}">
        <p14:creationId xmlns:p14="http://schemas.microsoft.com/office/powerpoint/2010/main" val="90948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Land use controls – </a:t>
            </a:r>
            <a:r>
              <a:rPr lang="en-US" sz="2200" b="1" dirty="0">
                <a:solidFill>
                  <a:schemeClr val="tx1"/>
                </a:solidFill>
              </a:rPr>
              <a:t>Government Rights in Land</a:t>
            </a:r>
            <a:endParaRPr lang="en-US" b="1" dirty="0">
              <a:solidFill>
                <a:schemeClr val="tx1"/>
              </a:solidFill>
            </a:endParaRPr>
          </a:p>
        </p:txBody>
      </p:sp>
      <p:sp>
        <p:nvSpPr>
          <p:cNvPr id="3" name="TextBox 2">
            <a:extLst>
              <a:ext uri="{FF2B5EF4-FFF2-40B4-BE49-F238E27FC236}">
                <a16:creationId xmlns:a16="http://schemas.microsoft.com/office/drawing/2014/main" id="{A1858F09-0836-21B7-C5D5-2754761C18B9}"/>
              </a:ext>
            </a:extLst>
          </p:cNvPr>
          <p:cNvSpPr txBox="1"/>
          <p:nvPr/>
        </p:nvSpPr>
        <p:spPr>
          <a:xfrm>
            <a:off x="1662426" y="1764585"/>
            <a:ext cx="8725988" cy="1130118"/>
          </a:xfrm>
          <a:prstGeom prst="rect">
            <a:avLst/>
          </a:prstGeom>
          <a:noFill/>
        </p:spPr>
        <p:txBody>
          <a:bodyPr wrap="square" rtlCol="0">
            <a:spAutoFit/>
          </a:bodyPr>
          <a:lstStyle/>
          <a:p>
            <a:pPr>
              <a:lnSpc>
                <a:spcPct val="150000"/>
              </a:lnSpc>
            </a:pPr>
            <a:r>
              <a:rPr lang="en-US" sz="2400" dirty="0"/>
              <a:t>Tax Rate = Revenue Needed ÷ Assessed Values (minus Exempt properties)</a:t>
            </a:r>
          </a:p>
        </p:txBody>
      </p:sp>
      <p:sp>
        <p:nvSpPr>
          <p:cNvPr id="9" name="TextBox 8">
            <a:extLst>
              <a:ext uri="{FF2B5EF4-FFF2-40B4-BE49-F238E27FC236}">
                <a16:creationId xmlns:a16="http://schemas.microsoft.com/office/drawing/2014/main" id="{53C4F521-4382-6791-A280-A3105CF5106E}"/>
              </a:ext>
            </a:extLst>
          </p:cNvPr>
          <p:cNvSpPr txBox="1"/>
          <p:nvPr/>
        </p:nvSpPr>
        <p:spPr>
          <a:xfrm>
            <a:off x="1662426" y="3289733"/>
            <a:ext cx="9628909" cy="3346109"/>
          </a:xfrm>
          <a:prstGeom prst="rect">
            <a:avLst/>
          </a:prstGeom>
          <a:noFill/>
        </p:spPr>
        <p:txBody>
          <a:bodyPr wrap="square" rtlCol="0">
            <a:spAutoFit/>
          </a:bodyPr>
          <a:lstStyle/>
          <a:p>
            <a:pPr>
              <a:lnSpc>
                <a:spcPct val="150000"/>
              </a:lnSpc>
            </a:pPr>
            <a:r>
              <a:rPr lang="en-US" sz="2400" dirty="0"/>
              <a:t>Millage Rate   (Mill Rate)</a:t>
            </a:r>
          </a:p>
          <a:p>
            <a:pPr>
              <a:lnSpc>
                <a:spcPct val="150000"/>
              </a:lnSpc>
            </a:pPr>
            <a:r>
              <a:rPr lang="en-US" sz="2400" dirty="0"/>
              <a:t>	One tenth of one cent     (.001)</a:t>
            </a:r>
          </a:p>
          <a:p>
            <a:pPr>
              <a:lnSpc>
                <a:spcPct val="150000"/>
              </a:lnSpc>
            </a:pPr>
            <a:r>
              <a:rPr lang="en-US" sz="2400" dirty="0"/>
              <a:t>		(For example):	40 mills</a:t>
            </a:r>
          </a:p>
          <a:p>
            <a:pPr>
              <a:lnSpc>
                <a:spcPct val="150000"/>
              </a:lnSpc>
            </a:pPr>
            <a:r>
              <a:rPr lang="en-US" sz="2400" dirty="0"/>
              <a:t>							.04</a:t>
            </a:r>
          </a:p>
          <a:p>
            <a:pPr>
              <a:lnSpc>
                <a:spcPct val="150000"/>
              </a:lnSpc>
            </a:pPr>
            <a:r>
              <a:rPr lang="en-US" sz="2400" dirty="0"/>
              <a:t>							$4/$100</a:t>
            </a:r>
          </a:p>
          <a:p>
            <a:pPr>
              <a:lnSpc>
                <a:spcPct val="150000"/>
              </a:lnSpc>
            </a:pPr>
            <a:r>
              <a:rPr lang="en-US" sz="2400" dirty="0"/>
              <a:t>							$40/$1000</a:t>
            </a:r>
          </a:p>
        </p:txBody>
      </p:sp>
      <p:sp>
        <p:nvSpPr>
          <p:cNvPr id="4" name="TextBox 3">
            <a:extLst>
              <a:ext uri="{FF2B5EF4-FFF2-40B4-BE49-F238E27FC236}">
                <a16:creationId xmlns:a16="http://schemas.microsoft.com/office/drawing/2014/main" id="{91922A26-B6A8-B7B6-9EBA-B57AD0A8D015}"/>
              </a:ext>
            </a:extLst>
          </p:cNvPr>
          <p:cNvSpPr txBox="1"/>
          <p:nvPr/>
        </p:nvSpPr>
        <p:spPr>
          <a:xfrm>
            <a:off x="10790315" y="6261652"/>
            <a:ext cx="1096885" cy="369332"/>
          </a:xfrm>
          <a:prstGeom prst="rect">
            <a:avLst/>
          </a:prstGeom>
          <a:noFill/>
        </p:spPr>
        <p:txBody>
          <a:bodyPr wrap="square" rtlCol="0">
            <a:spAutoFit/>
          </a:bodyPr>
          <a:lstStyle/>
          <a:p>
            <a:r>
              <a:rPr lang="en-US" dirty="0"/>
              <a:t>Pg.  139</a:t>
            </a:r>
          </a:p>
        </p:txBody>
      </p:sp>
    </p:spTree>
    <p:extLst>
      <p:ext uri="{BB962C8B-B14F-4D97-AF65-F5344CB8AC3E}">
        <p14:creationId xmlns:p14="http://schemas.microsoft.com/office/powerpoint/2010/main" val="33270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Land use controls – </a:t>
            </a:r>
            <a:r>
              <a:rPr lang="en-US" sz="2200" b="1" dirty="0">
                <a:solidFill>
                  <a:schemeClr val="tx1"/>
                </a:solidFill>
              </a:rPr>
              <a:t>Government Rights in Land</a:t>
            </a:r>
            <a:endParaRPr lang="en-US" b="1" dirty="0">
              <a:solidFill>
                <a:schemeClr val="tx1"/>
              </a:solidFill>
            </a:endParaRPr>
          </a:p>
        </p:txBody>
      </p:sp>
      <p:sp>
        <p:nvSpPr>
          <p:cNvPr id="3" name="TextBox 2">
            <a:extLst>
              <a:ext uri="{FF2B5EF4-FFF2-40B4-BE49-F238E27FC236}">
                <a16:creationId xmlns:a16="http://schemas.microsoft.com/office/drawing/2014/main" id="{A1858F09-0836-21B7-C5D5-2754761C18B9}"/>
              </a:ext>
            </a:extLst>
          </p:cNvPr>
          <p:cNvSpPr txBox="1"/>
          <p:nvPr/>
        </p:nvSpPr>
        <p:spPr>
          <a:xfrm>
            <a:off x="1662426" y="1764585"/>
            <a:ext cx="8725988" cy="576120"/>
          </a:xfrm>
          <a:prstGeom prst="rect">
            <a:avLst/>
          </a:prstGeom>
          <a:noFill/>
        </p:spPr>
        <p:txBody>
          <a:bodyPr wrap="square" rtlCol="0">
            <a:spAutoFit/>
          </a:bodyPr>
          <a:lstStyle/>
          <a:p>
            <a:pPr>
              <a:lnSpc>
                <a:spcPct val="150000"/>
              </a:lnSpc>
            </a:pPr>
            <a:r>
              <a:rPr lang="en-US" sz="2400" dirty="0"/>
              <a:t>Assessed Value</a:t>
            </a:r>
          </a:p>
        </p:txBody>
      </p:sp>
      <p:sp>
        <p:nvSpPr>
          <p:cNvPr id="9" name="TextBox 8">
            <a:extLst>
              <a:ext uri="{FF2B5EF4-FFF2-40B4-BE49-F238E27FC236}">
                <a16:creationId xmlns:a16="http://schemas.microsoft.com/office/drawing/2014/main" id="{53C4F521-4382-6791-A280-A3105CF5106E}"/>
              </a:ext>
            </a:extLst>
          </p:cNvPr>
          <p:cNvSpPr txBox="1"/>
          <p:nvPr/>
        </p:nvSpPr>
        <p:spPr>
          <a:xfrm>
            <a:off x="1662424" y="2776285"/>
            <a:ext cx="9628909" cy="576120"/>
          </a:xfrm>
          <a:prstGeom prst="rect">
            <a:avLst/>
          </a:prstGeom>
          <a:noFill/>
        </p:spPr>
        <p:txBody>
          <a:bodyPr wrap="square" rtlCol="0">
            <a:spAutoFit/>
          </a:bodyPr>
          <a:lstStyle/>
          <a:p>
            <a:pPr>
              <a:lnSpc>
                <a:spcPct val="150000"/>
              </a:lnSpc>
            </a:pPr>
            <a:r>
              <a:rPr lang="en-US" sz="2400" dirty="0"/>
              <a:t>County assessor determines the fair value of a property.</a:t>
            </a:r>
          </a:p>
        </p:txBody>
      </p:sp>
      <p:sp>
        <p:nvSpPr>
          <p:cNvPr id="4" name="TextBox 3">
            <a:extLst>
              <a:ext uri="{FF2B5EF4-FFF2-40B4-BE49-F238E27FC236}">
                <a16:creationId xmlns:a16="http://schemas.microsoft.com/office/drawing/2014/main" id="{D12F3611-2A03-3F22-19D2-1654EC3EA55F}"/>
              </a:ext>
            </a:extLst>
          </p:cNvPr>
          <p:cNvSpPr txBox="1"/>
          <p:nvPr/>
        </p:nvSpPr>
        <p:spPr>
          <a:xfrm>
            <a:off x="1662425" y="3675238"/>
            <a:ext cx="9628909" cy="1684115"/>
          </a:xfrm>
          <a:prstGeom prst="rect">
            <a:avLst/>
          </a:prstGeom>
          <a:noFill/>
        </p:spPr>
        <p:txBody>
          <a:bodyPr wrap="square" rtlCol="0">
            <a:spAutoFit/>
          </a:bodyPr>
          <a:lstStyle/>
          <a:p>
            <a:pPr>
              <a:lnSpc>
                <a:spcPct val="150000"/>
              </a:lnSpc>
            </a:pPr>
            <a:r>
              <a:rPr lang="en-US" sz="2400" dirty="0"/>
              <a:t>Assigns an assessed value</a:t>
            </a:r>
          </a:p>
          <a:p>
            <a:pPr>
              <a:lnSpc>
                <a:spcPct val="150000"/>
              </a:lnSpc>
            </a:pPr>
            <a:r>
              <a:rPr lang="en-US" sz="2400" dirty="0"/>
              <a:t>			Also known as the Tax Ratio</a:t>
            </a:r>
            <a:br>
              <a:rPr lang="en-US" sz="2400" dirty="0"/>
            </a:br>
            <a:r>
              <a:rPr lang="en-US" sz="2400" dirty="0"/>
              <a:t>			It is a percentage of Market Value</a:t>
            </a:r>
          </a:p>
        </p:txBody>
      </p:sp>
      <p:sp>
        <p:nvSpPr>
          <p:cNvPr id="5" name="TextBox 4">
            <a:extLst>
              <a:ext uri="{FF2B5EF4-FFF2-40B4-BE49-F238E27FC236}">
                <a16:creationId xmlns:a16="http://schemas.microsoft.com/office/drawing/2014/main" id="{D08FD4F7-D78F-0DEF-1E19-F41506400D65}"/>
              </a:ext>
            </a:extLst>
          </p:cNvPr>
          <p:cNvSpPr txBox="1"/>
          <p:nvPr/>
        </p:nvSpPr>
        <p:spPr>
          <a:xfrm>
            <a:off x="10790315" y="6261652"/>
            <a:ext cx="1096885" cy="369332"/>
          </a:xfrm>
          <a:prstGeom prst="rect">
            <a:avLst/>
          </a:prstGeom>
          <a:noFill/>
        </p:spPr>
        <p:txBody>
          <a:bodyPr wrap="square" rtlCol="0">
            <a:spAutoFit/>
          </a:bodyPr>
          <a:lstStyle/>
          <a:p>
            <a:r>
              <a:rPr lang="en-US" dirty="0"/>
              <a:t>Pg.  140</a:t>
            </a:r>
          </a:p>
        </p:txBody>
      </p:sp>
    </p:spTree>
    <p:extLst>
      <p:ext uri="{BB962C8B-B14F-4D97-AF65-F5344CB8AC3E}">
        <p14:creationId xmlns:p14="http://schemas.microsoft.com/office/powerpoint/2010/main" val="427135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8FD4F7-D78F-0DEF-1E19-F41506400D65}"/>
              </a:ext>
            </a:extLst>
          </p:cNvPr>
          <p:cNvSpPr txBox="1"/>
          <p:nvPr/>
        </p:nvSpPr>
        <p:spPr>
          <a:xfrm>
            <a:off x="10790315" y="6261652"/>
            <a:ext cx="1096885" cy="369332"/>
          </a:xfrm>
          <a:prstGeom prst="rect">
            <a:avLst/>
          </a:prstGeom>
          <a:noFill/>
        </p:spPr>
        <p:txBody>
          <a:bodyPr wrap="square" rtlCol="0">
            <a:spAutoFit/>
          </a:bodyPr>
          <a:lstStyle/>
          <a:p>
            <a:r>
              <a:rPr lang="en-US" dirty="0"/>
              <a:t>Pg.  140</a:t>
            </a:r>
          </a:p>
        </p:txBody>
      </p:sp>
      <p:pic>
        <p:nvPicPr>
          <p:cNvPr id="8" name="Picture 7" descr="A white and black bill calculation&#10;&#10;Description automatically generated with medium confidence">
            <a:extLst>
              <a:ext uri="{FF2B5EF4-FFF2-40B4-BE49-F238E27FC236}">
                <a16:creationId xmlns:a16="http://schemas.microsoft.com/office/drawing/2014/main" id="{38D1FAE1-CB2A-5E8D-2D7C-F544CE3A22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5172" y="5958"/>
            <a:ext cx="6066931" cy="6852042"/>
          </a:xfrm>
          <a:prstGeom prst="rect">
            <a:avLst/>
          </a:prstGeom>
        </p:spPr>
      </p:pic>
    </p:spTree>
    <p:extLst>
      <p:ext uri="{BB962C8B-B14F-4D97-AF65-F5344CB8AC3E}">
        <p14:creationId xmlns:p14="http://schemas.microsoft.com/office/powerpoint/2010/main" val="3499688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1056209" y="509219"/>
            <a:ext cx="10079581" cy="1130118"/>
          </a:xfrm>
        </p:spPr>
        <p:txBody>
          <a:bodyPr>
            <a:normAutofit/>
          </a:bodyPr>
          <a:lstStyle/>
          <a:p>
            <a:r>
              <a:rPr lang="en-US" b="1" dirty="0"/>
              <a:t>Land use controls – </a:t>
            </a:r>
            <a:r>
              <a:rPr lang="en-US" sz="2400" b="1" dirty="0"/>
              <a:t>math (taxes)</a:t>
            </a:r>
            <a:endParaRPr lang="en-US" b="1" dirty="0"/>
          </a:p>
        </p:txBody>
      </p:sp>
      <p:sp>
        <p:nvSpPr>
          <p:cNvPr id="20" name="Content Placeholder 2">
            <a:extLst>
              <a:ext uri="{FF2B5EF4-FFF2-40B4-BE49-F238E27FC236}">
                <a16:creationId xmlns:a16="http://schemas.microsoft.com/office/drawing/2014/main" id="{037346A5-8D14-73B2-B146-9D32868A6C7D}"/>
              </a:ext>
            </a:extLst>
          </p:cNvPr>
          <p:cNvSpPr txBox="1">
            <a:spLocks/>
          </p:cNvSpPr>
          <p:nvPr/>
        </p:nvSpPr>
        <p:spPr>
          <a:xfrm>
            <a:off x="6267969" y="1649853"/>
            <a:ext cx="5452936" cy="2330865"/>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Market Value x Tax Ratio (Rate) = Assessed Value</a:t>
            </a:r>
          </a:p>
        </p:txBody>
      </p:sp>
      <p:sp>
        <p:nvSpPr>
          <p:cNvPr id="21" name="Oval 20">
            <a:extLst>
              <a:ext uri="{FF2B5EF4-FFF2-40B4-BE49-F238E27FC236}">
                <a16:creationId xmlns:a16="http://schemas.microsoft.com/office/drawing/2014/main" id="{D18DF2EA-B741-E6F3-C6BE-8F2FC7E6F653}"/>
              </a:ext>
            </a:extLst>
          </p:cNvPr>
          <p:cNvSpPr/>
          <p:nvPr/>
        </p:nvSpPr>
        <p:spPr>
          <a:xfrm>
            <a:off x="1103312" y="2815286"/>
            <a:ext cx="3346881" cy="30184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cxnSp>
        <p:nvCxnSpPr>
          <p:cNvPr id="22" name="Straight Connector 21">
            <a:extLst>
              <a:ext uri="{FF2B5EF4-FFF2-40B4-BE49-F238E27FC236}">
                <a16:creationId xmlns:a16="http://schemas.microsoft.com/office/drawing/2014/main" id="{9A80071B-7923-B245-A724-AEE1B8968C32}"/>
              </a:ext>
            </a:extLst>
          </p:cNvPr>
          <p:cNvCxnSpPr/>
          <p:nvPr/>
        </p:nvCxnSpPr>
        <p:spPr>
          <a:xfrm>
            <a:off x="1119109" y="4325555"/>
            <a:ext cx="334688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81050D9-F77E-5FF3-57B1-1944E3CB7080}"/>
              </a:ext>
            </a:extLst>
          </p:cNvPr>
          <p:cNvCxnSpPr>
            <a:endCxn id="21" idx="4"/>
          </p:cNvCxnSpPr>
          <p:nvPr/>
        </p:nvCxnSpPr>
        <p:spPr>
          <a:xfrm>
            <a:off x="2776752" y="4324490"/>
            <a:ext cx="1" cy="15092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CE9D20E-B061-10EE-A0EB-751C86214788}"/>
              </a:ext>
            </a:extLst>
          </p:cNvPr>
          <p:cNvSpPr txBox="1"/>
          <p:nvPr/>
        </p:nvSpPr>
        <p:spPr>
          <a:xfrm>
            <a:off x="1953792" y="3306036"/>
            <a:ext cx="16459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A</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5" name="TextBox 24">
            <a:extLst>
              <a:ext uri="{FF2B5EF4-FFF2-40B4-BE49-F238E27FC236}">
                <a16:creationId xmlns:a16="http://schemas.microsoft.com/office/drawing/2014/main" id="{E28436B9-D49E-2620-4956-ECA8F95B5AED}"/>
              </a:ext>
            </a:extLst>
          </p:cNvPr>
          <p:cNvSpPr txBox="1"/>
          <p:nvPr/>
        </p:nvSpPr>
        <p:spPr>
          <a:xfrm>
            <a:off x="1169353" y="4545662"/>
            <a:ext cx="16459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M</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6" name="TextBox 25">
            <a:extLst>
              <a:ext uri="{FF2B5EF4-FFF2-40B4-BE49-F238E27FC236}">
                <a16:creationId xmlns:a16="http://schemas.microsoft.com/office/drawing/2014/main" id="{12316C8A-C0FA-D59D-8012-DD175A91D785}"/>
              </a:ext>
            </a:extLst>
          </p:cNvPr>
          <p:cNvSpPr txBox="1"/>
          <p:nvPr/>
        </p:nvSpPr>
        <p:spPr>
          <a:xfrm>
            <a:off x="2624635" y="4543347"/>
            <a:ext cx="16459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T</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E7249C05-36A7-3CC9-1E67-09BB35ABF00A}"/>
              </a:ext>
            </a:extLst>
          </p:cNvPr>
          <p:cNvSpPr txBox="1">
            <a:spLocks/>
          </p:cNvSpPr>
          <p:nvPr/>
        </p:nvSpPr>
        <p:spPr>
          <a:xfrm>
            <a:off x="6267969" y="2647976"/>
            <a:ext cx="5452936" cy="2330865"/>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The Market Value of a property is $375,000.   The Tax Rate is 30%.  What is the Assessed Value.</a:t>
            </a:r>
          </a:p>
        </p:txBody>
      </p:sp>
      <p:sp>
        <p:nvSpPr>
          <p:cNvPr id="4" name="TextBox 3">
            <a:extLst>
              <a:ext uri="{FF2B5EF4-FFF2-40B4-BE49-F238E27FC236}">
                <a16:creationId xmlns:a16="http://schemas.microsoft.com/office/drawing/2014/main" id="{229BE3DC-A783-5CBF-4FA5-0A119773E06D}"/>
              </a:ext>
            </a:extLst>
          </p:cNvPr>
          <p:cNvSpPr txBox="1"/>
          <p:nvPr/>
        </p:nvSpPr>
        <p:spPr>
          <a:xfrm>
            <a:off x="1119108" y="1512711"/>
            <a:ext cx="4118935" cy="646331"/>
          </a:xfrm>
          <a:prstGeom prst="rect">
            <a:avLst/>
          </a:prstGeom>
          <a:noFill/>
        </p:spPr>
        <p:txBody>
          <a:bodyPr wrap="square" rtlCol="0">
            <a:spAutoFit/>
          </a:bodyPr>
          <a:lstStyle/>
          <a:p>
            <a:r>
              <a:rPr lang="en-US" dirty="0"/>
              <a:t>Calculating the Assessed Value</a:t>
            </a:r>
            <a:br>
              <a:rPr lang="en-US" dirty="0"/>
            </a:br>
            <a:r>
              <a:rPr lang="en-US" b="1" dirty="0">
                <a:solidFill>
                  <a:srgbClr val="FFFF00"/>
                </a:solidFill>
              </a:rPr>
              <a:t>AMT</a:t>
            </a:r>
          </a:p>
        </p:txBody>
      </p:sp>
      <p:sp>
        <p:nvSpPr>
          <p:cNvPr id="5" name="TextBox 4">
            <a:extLst>
              <a:ext uri="{FF2B5EF4-FFF2-40B4-BE49-F238E27FC236}">
                <a16:creationId xmlns:a16="http://schemas.microsoft.com/office/drawing/2014/main" id="{E5667D8C-2944-F6C2-2695-E3BE8F40F122}"/>
              </a:ext>
            </a:extLst>
          </p:cNvPr>
          <p:cNvSpPr txBox="1"/>
          <p:nvPr/>
        </p:nvSpPr>
        <p:spPr>
          <a:xfrm>
            <a:off x="10790315" y="6261652"/>
            <a:ext cx="1096885" cy="369332"/>
          </a:xfrm>
          <a:prstGeom prst="rect">
            <a:avLst/>
          </a:prstGeom>
          <a:noFill/>
        </p:spPr>
        <p:txBody>
          <a:bodyPr wrap="square" rtlCol="0">
            <a:spAutoFit/>
          </a:bodyPr>
          <a:lstStyle/>
          <a:p>
            <a:r>
              <a:rPr lang="en-US" dirty="0"/>
              <a:t>Pg.  141</a:t>
            </a:r>
          </a:p>
        </p:txBody>
      </p:sp>
    </p:spTree>
    <p:extLst>
      <p:ext uri="{BB962C8B-B14F-4D97-AF65-F5344CB8AC3E}">
        <p14:creationId xmlns:p14="http://schemas.microsoft.com/office/powerpoint/2010/main" val="141961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1056209" y="509219"/>
            <a:ext cx="10079581" cy="1130118"/>
          </a:xfrm>
        </p:spPr>
        <p:txBody>
          <a:bodyPr>
            <a:normAutofit/>
          </a:bodyPr>
          <a:lstStyle/>
          <a:p>
            <a:r>
              <a:rPr lang="en-US" b="1" dirty="0"/>
              <a:t>Land use controls – </a:t>
            </a:r>
            <a:r>
              <a:rPr lang="en-US" sz="2400" b="1" dirty="0"/>
              <a:t>math (taxes)</a:t>
            </a:r>
            <a:endParaRPr lang="en-US" b="1" dirty="0"/>
          </a:p>
        </p:txBody>
      </p:sp>
      <p:sp>
        <p:nvSpPr>
          <p:cNvPr id="20" name="Content Placeholder 2">
            <a:extLst>
              <a:ext uri="{FF2B5EF4-FFF2-40B4-BE49-F238E27FC236}">
                <a16:creationId xmlns:a16="http://schemas.microsoft.com/office/drawing/2014/main" id="{037346A5-8D14-73B2-B146-9D32868A6C7D}"/>
              </a:ext>
            </a:extLst>
          </p:cNvPr>
          <p:cNvSpPr txBox="1">
            <a:spLocks/>
          </p:cNvSpPr>
          <p:nvPr/>
        </p:nvSpPr>
        <p:spPr>
          <a:xfrm>
            <a:off x="6267969" y="1649853"/>
            <a:ext cx="5452936" cy="2330865"/>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Market Value x Tax Ratio (Rate) = Assessed Value</a:t>
            </a:r>
          </a:p>
        </p:txBody>
      </p:sp>
      <p:sp>
        <p:nvSpPr>
          <p:cNvPr id="21" name="Oval 20">
            <a:extLst>
              <a:ext uri="{FF2B5EF4-FFF2-40B4-BE49-F238E27FC236}">
                <a16:creationId xmlns:a16="http://schemas.microsoft.com/office/drawing/2014/main" id="{D18DF2EA-B741-E6F3-C6BE-8F2FC7E6F653}"/>
              </a:ext>
            </a:extLst>
          </p:cNvPr>
          <p:cNvSpPr/>
          <p:nvPr/>
        </p:nvSpPr>
        <p:spPr>
          <a:xfrm>
            <a:off x="1103312" y="2815286"/>
            <a:ext cx="3346881" cy="30184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cxnSp>
        <p:nvCxnSpPr>
          <p:cNvPr id="22" name="Straight Connector 21">
            <a:extLst>
              <a:ext uri="{FF2B5EF4-FFF2-40B4-BE49-F238E27FC236}">
                <a16:creationId xmlns:a16="http://schemas.microsoft.com/office/drawing/2014/main" id="{9A80071B-7923-B245-A724-AEE1B8968C32}"/>
              </a:ext>
            </a:extLst>
          </p:cNvPr>
          <p:cNvCxnSpPr/>
          <p:nvPr/>
        </p:nvCxnSpPr>
        <p:spPr>
          <a:xfrm>
            <a:off x="1119109" y="4325555"/>
            <a:ext cx="334688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81050D9-F77E-5FF3-57B1-1944E3CB7080}"/>
              </a:ext>
            </a:extLst>
          </p:cNvPr>
          <p:cNvCxnSpPr>
            <a:endCxn id="21" idx="4"/>
          </p:cNvCxnSpPr>
          <p:nvPr/>
        </p:nvCxnSpPr>
        <p:spPr>
          <a:xfrm>
            <a:off x="2776752" y="4324490"/>
            <a:ext cx="1" cy="15092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CE9D20E-B061-10EE-A0EB-751C86214788}"/>
              </a:ext>
            </a:extLst>
          </p:cNvPr>
          <p:cNvSpPr txBox="1"/>
          <p:nvPr/>
        </p:nvSpPr>
        <p:spPr>
          <a:xfrm>
            <a:off x="1953792" y="3306036"/>
            <a:ext cx="164592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A</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$112,500</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5" name="TextBox 24">
            <a:extLst>
              <a:ext uri="{FF2B5EF4-FFF2-40B4-BE49-F238E27FC236}">
                <a16:creationId xmlns:a16="http://schemas.microsoft.com/office/drawing/2014/main" id="{E28436B9-D49E-2620-4956-ECA8F95B5AED}"/>
              </a:ext>
            </a:extLst>
          </p:cNvPr>
          <p:cNvSpPr txBox="1"/>
          <p:nvPr/>
        </p:nvSpPr>
        <p:spPr>
          <a:xfrm>
            <a:off x="1169353" y="4545662"/>
            <a:ext cx="164592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$375,000</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6" name="TextBox 25">
            <a:extLst>
              <a:ext uri="{FF2B5EF4-FFF2-40B4-BE49-F238E27FC236}">
                <a16:creationId xmlns:a16="http://schemas.microsoft.com/office/drawing/2014/main" id="{12316C8A-C0FA-D59D-8012-DD175A91D785}"/>
              </a:ext>
            </a:extLst>
          </p:cNvPr>
          <p:cNvSpPr txBox="1"/>
          <p:nvPr/>
        </p:nvSpPr>
        <p:spPr>
          <a:xfrm>
            <a:off x="2624635" y="4543347"/>
            <a:ext cx="164592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.30</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E7249C05-36A7-3CC9-1E67-09BB35ABF00A}"/>
              </a:ext>
            </a:extLst>
          </p:cNvPr>
          <p:cNvSpPr txBox="1">
            <a:spLocks/>
          </p:cNvSpPr>
          <p:nvPr/>
        </p:nvSpPr>
        <p:spPr>
          <a:xfrm>
            <a:off x="6267969" y="2647976"/>
            <a:ext cx="5452936" cy="1304391"/>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The Market Value of a property is $375,000.   The Tax Rate is 30%.  What is the Assessed Value.</a:t>
            </a:r>
          </a:p>
        </p:txBody>
      </p:sp>
      <p:sp>
        <p:nvSpPr>
          <p:cNvPr id="4" name="TextBox 3">
            <a:extLst>
              <a:ext uri="{FF2B5EF4-FFF2-40B4-BE49-F238E27FC236}">
                <a16:creationId xmlns:a16="http://schemas.microsoft.com/office/drawing/2014/main" id="{229BE3DC-A783-5CBF-4FA5-0A119773E06D}"/>
              </a:ext>
            </a:extLst>
          </p:cNvPr>
          <p:cNvSpPr txBox="1"/>
          <p:nvPr/>
        </p:nvSpPr>
        <p:spPr>
          <a:xfrm>
            <a:off x="1119108" y="1512711"/>
            <a:ext cx="4118935" cy="646331"/>
          </a:xfrm>
          <a:prstGeom prst="rect">
            <a:avLst/>
          </a:prstGeom>
          <a:noFill/>
        </p:spPr>
        <p:txBody>
          <a:bodyPr wrap="square" rtlCol="0">
            <a:spAutoFit/>
          </a:bodyPr>
          <a:lstStyle/>
          <a:p>
            <a:r>
              <a:rPr lang="en-US" dirty="0"/>
              <a:t>Calculating the Assessed Value</a:t>
            </a:r>
            <a:br>
              <a:rPr lang="en-US" dirty="0"/>
            </a:br>
            <a:r>
              <a:rPr lang="en-US" b="1" dirty="0">
                <a:solidFill>
                  <a:srgbClr val="FFFF00"/>
                </a:solidFill>
              </a:rPr>
              <a:t>AMT</a:t>
            </a:r>
          </a:p>
        </p:txBody>
      </p:sp>
      <p:sp>
        <p:nvSpPr>
          <p:cNvPr id="5" name="Content Placeholder 2">
            <a:extLst>
              <a:ext uri="{FF2B5EF4-FFF2-40B4-BE49-F238E27FC236}">
                <a16:creationId xmlns:a16="http://schemas.microsoft.com/office/drawing/2014/main" id="{836197DC-CC37-A0A6-D73D-201C12846F4F}"/>
              </a:ext>
            </a:extLst>
          </p:cNvPr>
          <p:cNvSpPr txBox="1">
            <a:spLocks/>
          </p:cNvSpPr>
          <p:nvPr/>
        </p:nvSpPr>
        <p:spPr>
          <a:xfrm>
            <a:off x="6267969" y="3938590"/>
            <a:ext cx="5452936" cy="60475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$375,000 x .30 = $112,500</a:t>
            </a:r>
          </a:p>
        </p:txBody>
      </p:sp>
      <p:sp>
        <p:nvSpPr>
          <p:cNvPr id="6" name="Content Placeholder 2">
            <a:extLst>
              <a:ext uri="{FF2B5EF4-FFF2-40B4-BE49-F238E27FC236}">
                <a16:creationId xmlns:a16="http://schemas.microsoft.com/office/drawing/2014/main" id="{DF9B67CE-5FDE-AE5E-D7D0-D450DF2999CE}"/>
              </a:ext>
            </a:extLst>
          </p:cNvPr>
          <p:cNvSpPr txBox="1">
            <a:spLocks/>
          </p:cNvSpPr>
          <p:nvPr/>
        </p:nvSpPr>
        <p:spPr>
          <a:xfrm>
            <a:off x="6267969" y="4574737"/>
            <a:ext cx="5452936" cy="994790"/>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Assessed Value is always a percentage of Market Value</a:t>
            </a:r>
          </a:p>
        </p:txBody>
      </p:sp>
      <p:sp>
        <p:nvSpPr>
          <p:cNvPr id="8" name="TextBox 7">
            <a:extLst>
              <a:ext uri="{FF2B5EF4-FFF2-40B4-BE49-F238E27FC236}">
                <a16:creationId xmlns:a16="http://schemas.microsoft.com/office/drawing/2014/main" id="{06B5738E-C33D-C00E-1979-55B3E3A82C96}"/>
              </a:ext>
            </a:extLst>
          </p:cNvPr>
          <p:cNvSpPr txBox="1"/>
          <p:nvPr/>
        </p:nvSpPr>
        <p:spPr>
          <a:xfrm>
            <a:off x="10790315" y="6261652"/>
            <a:ext cx="1096885" cy="369332"/>
          </a:xfrm>
          <a:prstGeom prst="rect">
            <a:avLst/>
          </a:prstGeom>
          <a:noFill/>
        </p:spPr>
        <p:txBody>
          <a:bodyPr wrap="square" rtlCol="0">
            <a:spAutoFit/>
          </a:bodyPr>
          <a:lstStyle/>
          <a:p>
            <a:r>
              <a:rPr lang="en-US" dirty="0"/>
              <a:t>Pg.  141</a:t>
            </a:r>
          </a:p>
        </p:txBody>
      </p:sp>
    </p:spTree>
    <p:extLst>
      <p:ext uri="{BB962C8B-B14F-4D97-AF65-F5344CB8AC3E}">
        <p14:creationId xmlns:p14="http://schemas.microsoft.com/office/powerpoint/2010/main" val="295375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dissolv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dissolve">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5" grpId="0" build="p"/>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1056209" y="509219"/>
            <a:ext cx="10079581" cy="1130118"/>
          </a:xfrm>
        </p:spPr>
        <p:txBody>
          <a:bodyPr>
            <a:normAutofit/>
          </a:bodyPr>
          <a:lstStyle/>
          <a:p>
            <a:r>
              <a:rPr lang="en-US" b="1" dirty="0"/>
              <a:t>Land use controls – </a:t>
            </a:r>
            <a:r>
              <a:rPr lang="en-US" sz="2400" b="1" dirty="0"/>
              <a:t>math (taxes)</a:t>
            </a:r>
            <a:endParaRPr lang="en-US" b="1" dirty="0"/>
          </a:p>
        </p:txBody>
      </p:sp>
      <p:sp>
        <p:nvSpPr>
          <p:cNvPr id="20" name="Content Placeholder 2">
            <a:extLst>
              <a:ext uri="{FF2B5EF4-FFF2-40B4-BE49-F238E27FC236}">
                <a16:creationId xmlns:a16="http://schemas.microsoft.com/office/drawing/2014/main" id="{037346A5-8D14-73B2-B146-9D32868A6C7D}"/>
              </a:ext>
            </a:extLst>
          </p:cNvPr>
          <p:cNvSpPr txBox="1">
            <a:spLocks/>
          </p:cNvSpPr>
          <p:nvPr/>
        </p:nvSpPr>
        <p:spPr>
          <a:xfrm>
            <a:off x="6267968" y="1649853"/>
            <a:ext cx="5619231" cy="2330865"/>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Tax Dollars = Assessed Value x Millage Rate</a:t>
            </a:r>
          </a:p>
        </p:txBody>
      </p:sp>
      <p:sp>
        <p:nvSpPr>
          <p:cNvPr id="21" name="Oval 20">
            <a:extLst>
              <a:ext uri="{FF2B5EF4-FFF2-40B4-BE49-F238E27FC236}">
                <a16:creationId xmlns:a16="http://schemas.microsoft.com/office/drawing/2014/main" id="{D18DF2EA-B741-E6F3-C6BE-8F2FC7E6F653}"/>
              </a:ext>
            </a:extLst>
          </p:cNvPr>
          <p:cNvSpPr/>
          <p:nvPr/>
        </p:nvSpPr>
        <p:spPr>
          <a:xfrm>
            <a:off x="1103312" y="2815286"/>
            <a:ext cx="3346881" cy="30184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cxnSp>
        <p:nvCxnSpPr>
          <p:cNvPr id="22" name="Straight Connector 21">
            <a:extLst>
              <a:ext uri="{FF2B5EF4-FFF2-40B4-BE49-F238E27FC236}">
                <a16:creationId xmlns:a16="http://schemas.microsoft.com/office/drawing/2014/main" id="{9A80071B-7923-B245-A724-AEE1B8968C32}"/>
              </a:ext>
            </a:extLst>
          </p:cNvPr>
          <p:cNvCxnSpPr/>
          <p:nvPr/>
        </p:nvCxnSpPr>
        <p:spPr>
          <a:xfrm>
            <a:off x="1119109" y="4325555"/>
            <a:ext cx="334688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81050D9-F77E-5FF3-57B1-1944E3CB7080}"/>
              </a:ext>
            </a:extLst>
          </p:cNvPr>
          <p:cNvCxnSpPr>
            <a:endCxn id="21" idx="4"/>
          </p:cNvCxnSpPr>
          <p:nvPr/>
        </p:nvCxnSpPr>
        <p:spPr>
          <a:xfrm>
            <a:off x="2776752" y="4324490"/>
            <a:ext cx="1" cy="15092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CE9D20E-B061-10EE-A0EB-751C86214788}"/>
              </a:ext>
            </a:extLst>
          </p:cNvPr>
          <p:cNvSpPr txBox="1"/>
          <p:nvPr/>
        </p:nvSpPr>
        <p:spPr>
          <a:xfrm>
            <a:off x="1953792" y="3306036"/>
            <a:ext cx="16459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T</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5" name="TextBox 24">
            <a:extLst>
              <a:ext uri="{FF2B5EF4-FFF2-40B4-BE49-F238E27FC236}">
                <a16:creationId xmlns:a16="http://schemas.microsoft.com/office/drawing/2014/main" id="{E28436B9-D49E-2620-4956-ECA8F95B5AED}"/>
              </a:ext>
            </a:extLst>
          </p:cNvPr>
          <p:cNvSpPr txBox="1"/>
          <p:nvPr/>
        </p:nvSpPr>
        <p:spPr>
          <a:xfrm>
            <a:off x="1169353" y="4545662"/>
            <a:ext cx="16459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A</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6" name="TextBox 25">
            <a:extLst>
              <a:ext uri="{FF2B5EF4-FFF2-40B4-BE49-F238E27FC236}">
                <a16:creationId xmlns:a16="http://schemas.microsoft.com/office/drawing/2014/main" id="{12316C8A-C0FA-D59D-8012-DD175A91D785}"/>
              </a:ext>
            </a:extLst>
          </p:cNvPr>
          <p:cNvSpPr txBox="1"/>
          <p:nvPr/>
        </p:nvSpPr>
        <p:spPr>
          <a:xfrm>
            <a:off x="2624635" y="4543347"/>
            <a:ext cx="16459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M</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E7249C05-36A7-3CC9-1E67-09BB35ABF00A}"/>
              </a:ext>
            </a:extLst>
          </p:cNvPr>
          <p:cNvSpPr txBox="1">
            <a:spLocks/>
          </p:cNvSpPr>
          <p:nvPr/>
        </p:nvSpPr>
        <p:spPr>
          <a:xfrm>
            <a:off x="6267969" y="2647976"/>
            <a:ext cx="5452936" cy="2330865"/>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The tax rate of a property is 42 mills.  The Assessed Value of the property is 112,500.  What are the taxes owed?</a:t>
            </a:r>
          </a:p>
        </p:txBody>
      </p:sp>
      <p:sp>
        <p:nvSpPr>
          <p:cNvPr id="4" name="TextBox 3">
            <a:extLst>
              <a:ext uri="{FF2B5EF4-FFF2-40B4-BE49-F238E27FC236}">
                <a16:creationId xmlns:a16="http://schemas.microsoft.com/office/drawing/2014/main" id="{229BE3DC-A783-5CBF-4FA5-0A119773E06D}"/>
              </a:ext>
            </a:extLst>
          </p:cNvPr>
          <p:cNvSpPr txBox="1"/>
          <p:nvPr/>
        </p:nvSpPr>
        <p:spPr>
          <a:xfrm>
            <a:off x="1119108" y="1512711"/>
            <a:ext cx="4118935" cy="646331"/>
          </a:xfrm>
          <a:prstGeom prst="rect">
            <a:avLst/>
          </a:prstGeom>
          <a:noFill/>
        </p:spPr>
        <p:txBody>
          <a:bodyPr wrap="square" rtlCol="0">
            <a:spAutoFit/>
          </a:bodyPr>
          <a:lstStyle/>
          <a:p>
            <a:r>
              <a:rPr lang="en-US" dirty="0"/>
              <a:t>Calculating the Taxes Owed</a:t>
            </a:r>
            <a:br>
              <a:rPr lang="en-US" dirty="0"/>
            </a:br>
            <a:r>
              <a:rPr lang="en-US" b="1" dirty="0">
                <a:solidFill>
                  <a:srgbClr val="FFFF00"/>
                </a:solidFill>
              </a:rPr>
              <a:t>TAM</a:t>
            </a:r>
          </a:p>
        </p:txBody>
      </p:sp>
      <p:sp>
        <p:nvSpPr>
          <p:cNvPr id="5" name="TextBox 4">
            <a:extLst>
              <a:ext uri="{FF2B5EF4-FFF2-40B4-BE49-F238E27FC236}">
                <a16:creationId xmlns:a16="http://schemas.microsoft.com/office/drawing/2014/main" id="{137BAF78-BA91-FBF2-6BED-CFE7648B4518}"/>
              </a:ext>
            </a:extLst>
          </p:cNvPr>
          <p:cNvSpPr txBox="1"/>
          <p:nvPr/>
        </p:nvSpPr>
        <p:spPr>
          <a:xfrm>
            <a:off x="10790315" y="6261652"/>
            <a:ext cx="1096885" cy="369332"/>
          </a:xfrm>
          <a:prstGeom prst="rect">
            <a:avLst/>
          </a:prstGeom>
          <a:noFill/>
        </p:spPr>
        <p:txBody>
          <a:bodyPr wrap="square" rtlCol="0">
            <a:spAutoFit/>
          </a:bodyPr>
          <a:lstStyle/>
          <a:p>
            <a:r>
              <a:rPr lang="en-US" dirty="0"/>
              <a:t>Pg.  141</a:t>
            </a:r>
          </a:p>
        </p:txBody>
      </p:sp>
    </p:spTree>
    <p:extLst>
      <p:ext uri="{BB962C8B-B14F-4D97-AF65-F5344CB8AC3E}">
        <p14:creationId xmlns:p14="http://schemas.microsoft.com/office/powerpoint/2010/main" val="201636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1056209" y="509219"/>
            <a:ext cx="10079581" cy="1130118"/>
          </a:xfrm>
        </p:spPr>
        <p:txBody>
          <a:bodyPr>
            <a:normAutofit/>
          </a:bodyPr>
          <a:lstStyle/>
          <a:p>
            <a:r>
              <a:rPr lang="en-US" b="1" dirty="0"/>
              <a:t>Land use controls – </a:t>
            </a:r>
            <a:r>
              <a:rPr lang="en-US" sz="2400" b="1" dirty="0"/>
              <a:t>math (taxes)</a:t>
            </a:r>
            <a:endParaRPr lang="en-US" b="1" dirty="0"/>
          </a:p>
        </p:txBody>
      </p:sp>
      <p:sp>
        <p:nvSpPr>
          <p:cNvPr id="20" name="Content Placeholder 2">
            <a:extLst>
              <a:ext uri="{FF2B5EF4-FFF2-40B4-BE49-F238E27FC236}">
                <a16:creationId xmlns:a16="http://schemas.microsoft.com/office/drawing/2014/main" id="{037346A5-8D14-73B2-B146-9D32868A6C7D}"/>
              </a:ext>
            </a:extLst>
          </p:cNvPr>
          <p:cNvSpPr txBox="1">
            <a:spLocks/>
          </p:cNvSpPr>
          <p:nvPr/>
        </p:nvSpPr>
        <p:spPr>
          <a:xfrm>
            <a:off x="6267968" y="1649853"/>
            <a:ext cx="5619231" cy="2330865"/>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Tax Dollars = Assessed Value x Millage Rate</a:t>
            </a:r>
          </a:p>
        </p:txBody>
      </p:sp>
      <p:sp>
        <p:nvSpPr>
          <p:cNvPr id="21" name="Oval 20">
            <a:extLst>
              <a:ext uri="{FF2B5EF4-FFF2-40B4-BE49-F238E27FC236}">
                <a16:creationId xmlns:a16="http://schemas.microsoft.com/office/drawing/2014/main" id="{D18DF2EA-B741-E6F3-C6BE-8F2FC7E6F653}"/>
              </a:ext>
            </a:extLst>
          </p:cNvPr>
          <p:cNvSpPr/>
          <p:nvPr/>
        </p:nvSpPr>
        <p:spPr>
          <a:xfrm>
            <a:off x="1103312" y="2815286"/>
            <a:ext cx="3346881" cy="30184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cxnSp>
        <p:nvCxnSpPr>
          <p:cNvPr id="22" name="Straight Connector 21">
            <a:extLst>
              <a:ext uri="{FF2B5EF4-FFF2-40B4-BE49-F238E27FC236}">
                <a16:creationId xmlns:a16="http://schemas.microsoft.com/office/drawing/2014/main" id="{9A80071B-7923-B245-A724-AEE1B8968C32}"/>
              </a:ext>
            </a:extLst>
          </p:cNvPr>
          <p:cNvCxnSpPr/>
          <p:nvPr/>
        </p:nvCxnSpPr>
        <p:spPr>
          <a:xfrm>
            <a:off x="1119109" y="4325555"/>
            <a:ext cx="334688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81050D9-F77E-5FF3-57B1-1944E3CB7080}"/>
              </a:ext>
            </a:extLst>
          </p:cNvPr>
          <p:cNvCxnSpPr>
            <a:endCxn id="21" idx="4"/>
          </p:cNvCxnSpPr>
          <p:nvPr/>
        </p:nvCxnSpPr>
        <p:spPr>
          <a:xfrm>
            <a:off x="2776752" y="4324490"/>
            <a:ext cx="1" cy="15092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CE9D20E-B061-10EE-A0EB-751C86214788}"/>
              </a:ext>
            </a:extLst>
          </p:cNvPr>
          <p:cNvSpPr txBox="1"/>
          <p:nvPr/>
        </p:nvSpPr>
        <p:spPr>
          <a:xfrm>
            <a:off x="1953792" y="3306036"/>
            <a:ext cx="164592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T</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$4,725</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5" name="TextBox 24">
            <a:extLst>
              <a:ext uri="{FF2B5EF4-FFF2-40B4-BE49-F238E27FC236}">
                <a16:creationId xmlns:a16="http://schemas.microsoft.com/office/drawing/2014/main" id="{E28436B9-D49E-2620-4956-ECA8F95B5AED}"/>
              </a:ext>
            </a:extLst>
          </p:cNvPr>
          <p:cNvSpPr txBox="1"/>
          <p:nvPr/>
        </p:nvSpPr>
        <p:spPr>
          <a:xfrm>
            <a:off x="1169353" y="4545662"/>
            <a:ext cx="164592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A</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$112,500</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6" name="TextBox 25">
            <a:extLst>
              <a:ext uri="{FF2B5EF4-FFF2-40B4-BE49-F238E27FC236}">
                <a16:creationId xmlns:a16="http://schemas.microsoft.com/office/drawing/2014/main" id="{12316C8A-C0FA-D59D-8012-DD175A91D785}"/>
              </a:ext>
            </a:extLst>
          </p:cNvPr>
          <p:cNvSpPr txBox="1"/>
          <p:nvPr/>
        </p:nvSpPr>
        <p:spPr>
          <a:xfrm>
            <a:off x="2624635" y="4543347"/>
            <a:ext cx="164592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M</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.042</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E7249C05-36A7-3CC9-1E67-09BB35ABF00A}"/>
              </a:ext>
            </a:extLst>
          </p:cNvPr>
          <p:cNvSpPr txBox="1">
            <a:spLocks/>
          </p:cNvSpPr>
          <p:nvPr/>
        </p:nvSpPr>
        <p:spPr>
          <a:xfrm>
            <a:off x="6267969" y="2647976"/>
            <a:ext cx="5452936" cy="2330865"/>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The tax rate of a property is 42 mills.  The Assessed Value of the property is 112,500.  What are the taxes owed?</a:t>
            </a:r>
          </a:p>
        </p:txBody>
      </p:sp>
      <p:sp>
        <p:nvSpPr>
          <p:cNvPr id="4" name="TextBox 3">
            <a:extLst>
              <a:ext uri="{FF2B5EF4-FFF2-40B4-BE49-F238E27FC236}">
                <a16:creationId xmlns:a16="http://schemas.microsoft.com/office/drawing/2014/main" id="{229BE3DC-A783-5CBF-4FA5-0A119773E06D}"/>
              </a:ext>
            </a:extLst>
          </p:cNvPr>
          <p:cNvSpPr txBox="1"/>
          <p:nvPr/>
        </p:nvSpPr>
        <p:spPr>
          <a:xfrm>
            <a:off x="1119108" y="1512711"/>
            <a:ext cx="4118935" cy="646331"/>
          </a:xfrm>
          <a:prstGeom prst="rect">
            <a:avLst/>
          </a:prstGeom>
          <a:noFill/>
        </p:spPr>
        <p:txBody>
          <a:bodyPr wrap="square" rtlCol="0">
            <a:spAutoFit/>
          </a:bodyPr>
          <a:lstStyle/>
          <a:p>
            <a:r>
              <a:rPr lang="en-US" dirty="0"/>
              <a:t>Calculating the Taxes Owed</a:t>
            </a:r>
            <a:br>
              <a:rPr lang="en-US" dirty="0"/>
            </a:br>
            <a:r>
              <a:rPr lang="en-US" b="1" dirty="0">
                <a:solidFill>
                  <a:srgbClr val="FFFF00"/>
                </a:solidFill>
              </a:rPr>
              <a:t>TAM</a:t>
            </a:r>
          </a:p>
        </p:txBody>
      </p:sp>
      <p:sp>
        <p:nvSpPr>
          <p:cNvPr id="5" name="Content Placeholder 2">
            <a:extLst>
              <a:ext uri="{FF2B5EF4-FFF2-40B4-BE49-F238E27FC236}">
                <a16:creationId xmlns:a16="http://schemas.microsoft.com/office/drawing/2014/main" id="{273048C3-4399-7DE4-3866-90CEB62491C6}"/>
              </a:ext>
            </a:extLst>
          </p:cNvPr>
          <p:cNvSpPr txBox="1">
            <a:spLocks/>
          </p:cNvSpPr>
          <p:nvPr/>
        </p:nvSpPr>
        <p:spPr>
          <a:xfrm>
            <a:off x="6267969" y="3938590"/>
            <a:ext cx="5452936" cy="60475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42 (mills) x .001 = .042 (millage Rate)</a:t>
            </a:r>
          </a:p>
        </p:txBody>
      </p:sp>
      <p:sp>
        <p:nvSpPr>
          <p:cNvPr id="6" name="Content Placeholder 2">
            <a:extLst>
              <a:ext uri="{FF2B5EF4-FFF2-40B4-BE49-F238E27FC236}">
                <a16:creationId xmlns:a16="http://schemas.microsoft.com/office/drawing/2014/main" id="{55F33F69-53B8-94D1-1193-8CE897D66C35}"/>
              </a:ext>
            </a:extLst>
          </p:cNvPr>
          <p:cNvSpPr txBox="1">
            <a:spLocks/>
          </p:cNvSpPr>
          <p:nvPr/>
        </p:nvSpPr>
        <p:spPr>
          <a:xfrm>
            <a:off x="6267969" y="4574737"/>
            <a:ext cx="5452936" cy="994790"/>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.042 x 112,500</a:t>
            </a:r>
          </a:p>
        </p:txBody>
      </p:sp>
      <p:sp>
        <p:nvSpPr>
          <p:cNvPr id="8" name="Content Placeholder 2">
            <a:extLst>
              <a:ext uri="{FF2B5EF4-FFF2-40B4-BE49-F238E27FC236}">
                <a16:creationId xmlns:a16="http://schemas.microsoft.com/office/drawing/2014/main" id="{ADC9D7B4-8ACB-4E23-A43F-E58B0D0F91D7}"/>
              </a:ext>
            </a:extLst>
          </p:cNvPr>
          <p:cNvSpPr txBox="1">
            <a:spLocks/>
          </p:cNvSpPr>
          <p:nvPr/>
        </p:nvSpPr>
        <p:spPr>
          <a:xfrm>
            <a:off x="6267968" y="5235473"/>
            <a:ext cx="5452936" cy="994790"/>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.042 x 112,500 = $4,725</a:t>
            </a:r>
          </a:p>
        </p:txBody>
      </p:sp>
      <p:sp>
        <p:nvSpPr>
          <p:cNvPr id="10" name="TextBox 9">
            <a:extLst>
              <a:ext uri="{FF2B5EF4-FFF2-40B4-BE49-F238E27FC236}">
                <a16:creationId xmlns:a16="http://schemas.microsoft.com/office/drawing/2014/main" id="{F1E32EAA-47D5-261B-231C-1D04921A16EA}"/>
              </a:ext>
            </a:extLst>
          </p:cNvPr>
          <p:cNvSpPr txBox="1"/>
          <p:nvPr/>
        </p:nvSpPr>
        <p:spPr>
          <a:xfrm>
            <a:off x="10790315" y="6261652"/>
            <a:ext cx="1096885" cy="369332"/>
          </a:xfrm>
          <a:prstGeom prst="rect">
            <a:avLst/>
          </a:prstGeom>
          <a:noFill/>
        </p:spPr>
        <p:txBody>
          <a:bodyPr wrap="square" rtlCol="0">
            <a:spAutoFit/>
          </a:bodyPr>
          <a:lstStyle/>
          <a:p>
            <a:r>
              <a:rPr lang="en-US" dirty="0"/>
              <a:t>Pg.  141</a:t>
            </a:r>
          </a:p>
        </p:txBody>
      </p:sp>
    </p:spTree>
    <p:extLst>
      <p:ext uri="{BB962C8B-B14F-4D97-AF65-F5344CB8AC3E}">
        <p14:creationId xmlns:p14="http://schemas.microsoft.com/office/powerpoint/2010/main" val="329542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dissolv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dissolve">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5" grpId="0" build="p"/>
      <p:bldP spid="6" grpId="0" build="p"/>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1056209" y="509219"/>
            <a:ext cx="10079581" cy="1130118"/>
          </a:xfrm>
        </p:spPr>
        <p:txBody>
          <a:bodyPr>
            <a:normAutofit/>
          </a:bodyPr>
          <a:lstStyle/>
          <a:p>
            <a:r>
              <a:rPr lang="en-US" b="1" dirty="0"/>
              <a:t>Land use controls – </a:t>
            </a:r>
            <a:r>
              <a:rPr lang="en-US" sz="2400" b="1" dirty="0"/>
              <a:t>math (taxes) – Problem #1</a:t>
            </a:r>
            <a:endParaRPr lang="en-US" b="1" dirty="0"/>
          </a:p>
        </p:txBody>
      </p:sp>
      <p:sp>
        <p:nvSpPr>
          <p:cNvPr id="20" name="Content Placeholder 2">
            <a:extLst>
              <a:ext uri="{FF2B5EF4-FFF2-40B4-BE49-F238E27FC236}">
                <a16:creationId xmlns:a16="http://schemas.microsoft.com/office/drawing/2014/main" id="{037346A5-8D14-73B2-B146-9D32868A6C7D}"/>
              </a:ext>
            </a:extLst>
          </p:cNvPr>
          <p:cNvSpPr txBox="1">
            <a:spLocks/>
          </p:cNvSpPr>
          <p:nvPr/>
        </p:nvSpPr>
        <p:spPr>
          <a:xfrm>
            <a:off x="6267969" y="1649854"/>
            <a:ext cx="5452936" cy="113011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The Market Value of a property is $325,000.  If the tax ratio is 30% and the tax rate is 27 mills, what is the annual tax?</a:t>
            </a:r>
          </a:p>
        </p:txBody>
      </p:sp>
      <p:sp>
        <p:nvSpPr>
          <p:cNvPr id="21" name="Oval 20">
            <a:extLst>
              <a:ext uri="{FF2B5EF4-FFF2-40B4-BE49-F238E27FC236}">
                <a16:creationId xmlns:a16="http://schemas.microsoft.com/office/drawing/2014/main" id="{D18DF2EA-B741-E6F3-C6BE-8F2FC7E6F653}"/>
              </a:ext>
            </a:extLst>
          </p:cNvPr>
          <p:cNvSpPr/>
          <p:nvPr/>
        </p:nvSpPr>
        <p:spPr>
          <a:xfrm>
            <a:off x="1103312" y="2815286"/>
            <a:ext cx="3346881" cy="30184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cxnSp>
        <p:nvCxnSpPr>
          <p:cNvPr id="22" name="Straight Connector 21">
            <a:extLst>
              <a:ext uri="{FF2B5EF4-FFF2-40B4-BE49-F238E27FC236}">
                <a16:creationId xmlns:a16="http://schemas.microsoft.com/office/drawing/2014/main" id="{9A80071B-7923-B245-A724-AEE1B8968C32}"/>
              </a:ext>
            </a:extLst>
          </p:cNvPr>
          <p:cNvCxnSpPr/>
          <p:nvPr/>
        </p:nvCxnSpPr>
        <p:spPr>
          <a:xfrm>
            <a:off x="1119109" y="4325555"/>
            <a:ext cx="334688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81050D9-F77E-5FF3-57B1-1944E3CB7080}"/>
              </a:ext>
            </a:extLst>
          </p:cNvPr>
          <p:cNvCxnSpPr>
            <a:endCxn id="21" idx="4"/>
          </p:cNvCxnSpPr>
          <p:nvPr/>
        </p:nvCxnSpPr>
        <p:spPr>
          <a:xfrm>
            <a:off x="2776752" y="4324490"/>
            <a:ext cx="1" cy="15092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CE9D20E-B061-10EE-A0EB-751C86214788}"/>
              </a:ext>
            </a:extLst>
          </p:cNvPr>
          <p:cNvSpPr txBox="1"/>
          <p:nvPr/>
        </p:nvSpPr>
        <p:spPr>
          <a:xfrm>
            <a:off x="1953792" y="3306036"/>
            <a:ext cx="164592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A</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$97,500</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5" name="TextBox 24">
            <a:extLst>
              <a:ext uri="{FF2B5EF4-FFF2-40B4-BE49-F238E27FC236}">
                <a16:creationId xmlns:a16="http://schemas.microsoft.com/office/drawing/2014/main" id="{E28436B9-D49E-2620-4956-ECA8F95B5AED}"/>
              </a:ext>
            </a:extLst>
          </p:cNvPr>
          <p:cNvSpPr txBox="1"/>
          <p:nvPr/>
        </p:nvSpPr>
        <p:spPr>
          <a:xfrm>
            <a:off x="1169353" y="4545662"/>
            <a:ext cx="164592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$325,000</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6" name="TextBox 25">
            <a:extLst>
              <a:ext uri="{FF2B5EF4-FFF2-40B4-BE49-F238E27FC236}">
                <a16:creationId xmlns:a16="http://schemas.microsoft.com/office/drawing/2014/main" id="{12316C8A-C0FA-D59D-8012-DD175A91D785}"/>
              </a:ext>
            </a:extLst>
          </p:cNvPr>
          <p:cNvSpPr txBox="1"/>
          <p:nvPr/>
        </p:nvSpPr>
        <p:spPr>
          <a:xfrm>
            <a:off x="2624635" y="4543347"/>
            <a:ext cx="164592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.30</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E7249C05-36A7-3CC9-1E67-09BB35ABF00A}"/>
              </a:ext>
            </a:extLst>
          </p:cNvPr>
          <p:cNvSpPr txBox="1">
            <a:spLocks/>
          </p:cNvSpPr>
          <p:nvPr/>
        </p:nvSpPr>
        <p:spPr>
          <a:xfrm>
            <a:off x="6267969" y="2980040"/>
            <a:ext cx="5452936" cy="1304391"/>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We must first calculate the Assessed Value of the property.</a:t>
            </a:r>
          </a:p>
        </p:txBody>
      </p:sp>
      <p:sp>
        <p:nvSpPr>
          <p:cNvPr id="4" name="TextBox 3">
            <a:extLst>
              <a:ext uri="{FF2B5EF4-FFF2-40B4-BE49-F238E27FC236}">
                <a16:creationId xmlns:a16="http://schemas.microsoft.com/office/drawing/2014/main" id="{229BE3DC-A783-5CBF-4FA5-0A119773E06D}"/>
              </a:ext>
            </a:extLst>
          </p:cNvPr>
          <p:cNvSpPr txBox="1"/>
          <p:nvPr/>
        </p:nvSpPr>
        <p:spPr>
          <a:xfrm>
            <a:off x="1119108" y="1512711"/>
            <a:ext cx="4118935" cy="646331"/>
          </a:xfrm>
          <a:prstGeom prst="rect">
            <a:avLst/>
          </a:prstGeom>
          <a:noFill/>
        </p:spPr>
        <p:txBody>
          <a:bodyPr wrap="square" rtlCol="0">
            <a:spAutoFit/>
          </a:bodyPr>
          <a:lstStyle/>
          <a:p>
            <a:r>
              <a:rPr lang="en-US" dirty="0"/>
              <a:t>Calculating the Assessed Value</a:t>
            </a:r>
            <a:br>
              <a:rPr lang="en-US" dirty="0"/>
            </a:br>
            <a:r>
              <a:rPr lang="en-US" b="1" dirty="0">
                <a:solidFill>
                  <a:srgbClr val="FFFF00"/>
                </a:solidFill>
              </a:rPr>
              <a:t>AMT</a:t>
            </a:r>
          </a:p>
        </p:txBody>
      </p:sp>
      <p:sp>
        <p:nvSpPr>
          <p:cNvPr id="5" name="Content Placeholder 2">
            <a:extLst>
              <a:ext uri="{FF2B5EF4-FFF2-40B4-BE49-F238E27FC236}">
                <a16:creationId xmlns:a16="http://schemas.microsoft.com/office/drawing/2014/main" id="{836197DC-CC37-A0A6-D73D-201C12846F4F}"/>
              </a:ext>
            </a:extLst>
          </p:cNvPr>
          <p:cNvSpPr txBox="1">
            <a:spLocks/>
          </p:cNvSpPr>
          <p:nvPr/>
        </p:nvSpPr>
        <p:spPr>
          <a:xfrm>
            <a:off x="6346272" y="4484499"/>
            <a:ext cx="5452936" cy="60475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$325,000 x .30 = $97,500</a:t>
            </a:r>
          </a:p>
        </p:txBody>
      </p:sp>
      <p:sp>
        <p:nvSpPr>
          <p:cNvPr id="6" name="Content Placeholder 2">
            <a:extLst>
              <a:ext uri="{FF2B5EF4-FFF2-40B4-BE49-F238E27FC236}">
                <a16:creationId xmlns:a16="http://schemas.microsoft.com/office/drawing/2014/main" id="{DF9B67CE-5FDE-AE5E-D7D0-D450DF2999CE}"/>
              </a:ext>
            </a:extLst>
          </p:cNvPr>
          <p:cNvSpPr txBox="1">
            <a:spLocks/>
          </p:cNvSpPr>
          <p:nvPr/>
        </p:nvSpPr>
        <p:spPr>
          <a:xfrm>
            <a:off x="6346272" y="5120646"/>
            <a:ext cx="5452936" cy="994790"/>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Assessed Value is always a percentage of Market Value</a:t>
            </a:r>
          </a:p>
        </p:txBody>
      </p:sp>
      <p:sp>
        <p:nvSpPr>
          <p:cNvPr id="8" name="TextBox 7">
            <a:extLst>
              <a:ext uri="{FF2B5EF4-FFF2-40B4-BE49-F238E27FC236}">
                <a16:creationId xmlns:a16="http://schemas.microsoft.com/office/drawing/2014/main" id="{E43C1968-A6DE-7554-C7FF-4F6AD4B39849}"/>
              </a:ext>
            </a:extLst>
          </p:cNvPr>
          <p:cNvSpPr txBox="1"/>
          <p:nvPr/>
        </p:nvSpPr>
        <p:spPr>
          <a:xfrm>
            <a:off x="10790315" y="6261652"/>
            <a:ext cx="1096885" cy="369332"/>
          </a:xfrm>
          <a:prstGeom prst="rect">
            <a:avLst/>
          </a:prstGeom>
          <a:noFill/>
        </p:spPr>
        <p:txBody>
          <a:bodyPr wrap="square" rtlCol="0">
            <a:spAutoFit/>
          </a:bodyPr>
          <a:lstStyle/>
          <a:p>
            <a:r>
              <a:rPr lang="en-US" dirty="0"/>
              <a:t>Pg.  142</a:t>
            </a:r>
          </a:p>
        </p:txBody>
      </p:sp>
    </p:spTree>
    <p:extLst>
      <p:ext uri="{BB962C8B-B14F-4D97-AF65-F5344CB8AC3E}">
        <p14:creationId xmlns:p14="http://schemas.microsoft.com/office/powerpoint/2010/main" val="268661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dissolv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dissolve">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5" grpId="0" build="p"/>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Land use controls – </a:t>
            </a:r>
            <a:r>
              <a:rPr lang="en-US" sz="2200" b="1" dirty="0">
                <a:solidFill>
                  <a:srgbClr val="FFFF00"/>
                </a:solidFill>
              </a:rPr>
              <a:t>Government Rights in Land</a:t>
            </a:r>
            <a:endParaRPr lang="en-US" b="1" dirty="0">
              <a:solidFill>
                <a:srgbClr val="FFFF00"/>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90315" y="6261652"/>
            <a:ext cx="1096885" cy="369332"/>
          </a:xfrm>
          <a:prstGeom prst="rect">
            <a:avLst/>
          </a:prstGeom>
          <a:noFill/>
        </p:spPr>
        <p:txBody>
          <a:bodyPr wrap="square" rtlCol="0">
            <a:spAutoFit/>
          </a:bodyPr>
          <a:lstStyle/>
          <a:p>
            <a:r>
              <a:rPr lang="en-US" dirty="0"/>
              <a:t>Pg.  135</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10611" y="1460412"/>
            <a:ext cx="553716" cy="4820807"/>
          </a:xfrm>
          <a:prstGeom prst="rect">
            <a:avLst/>
          </a:prstGeom>
          <a:noFill/>
        </p:spPr>
        <p:txBody>
          <a:bodyPr wrap="square" rtlCol="0">
            <a:spAutoFit/>
          </a:bodyPr>
          <a:lstStyle/>
          <a:p>
            <a:pPr>
              <a:lnSpc>
                <a:spcPct val="200000"/>
              </a:lnSpc>
            </a:pPr>
            <a:r>
              <a:rPr lang="en-US" sz="4000" b="1" dirty="0">
                <a:solidFill>
                  <a:srgbClr val="FFFF00"/>
                </a:solidFill>
              </a:rPr>
              <a:t>P</a:t>
            </a:r>
          </a:p>
          <a:p>
            <a:pPr>
              <a:lnSpc>
                <a:spcPct val="200000"/>
              </a:lnSpc>
            </a:pPr>
            <a:r>
              <a:rPr lang="en-US" sz="4000" b="1" dirty="0">
                <a:solidFill>
                  <a:srgbClr val="FFFF00"/>
                </a:solidFill>
              </a:rPr>
              <a:t>E</a:t>
            </a:r>
          </a:p>
          <a:p>
            <a:pPr>
              <a:lnSpc>
                <a:spcPct val="200000"/>
              </a:lnSpc>
            </a:pPr>
            <a:r>
              <a:rPr lang="en-US" sz="4000" b="1" dirty="0">
                <a:solidFill>
                  <a:srgbClr val="FFFF00"/>
                </a:solidFill>
              </a:rPr>
              <a:t>T</a:t>
            </a:r>
          </a:p>
          <a:p>
            <a:pPr>
              <a:lnSpc>
                <a:spcPct val="200000"/>
              </a:lnSpc>
            </a:pPr>
            <a:r>
              <a:rPr lang="en-US" sz="4000" b="1" dirty="0">
                <a:solidFill>
                  <a:srgbClr val="FFFF00"/>
                </a:solidFill>
              </a:rPr>
              <a:t>E</a:t>
            </a:r>
            <a:endParaRPr lang="en-US" sz="2400" b="1" dirty="0">
              <a:solidFill>
                <a:srgbClr val="FFFF00"/>
              </a:solidFill>
            </a:endParaRPr>
          </a:p>
        </p:txBody>
      </p:sp>
      <p:sp>
        <p:nvSpPr>
          <p:cNvPr id="4" name="TextBox 3">
            <a:extLst>
              <a:ext uri="{FF2B5EF4-FFF2-40B4-BE49-F238E27FC236}">
                <a16:creationId xmlns:a16="http://schemas.microsoft.com/office/drawing/2014/main" id="{1E780269-2F1C-EE5A-2302-F14B748B89ED}"/>
              </a:ext>
            </a:extLst>
          </p:cNvPr>
          <p:cNvSpPr txBox="1"/>
          <p:nvPr/>
        </p:nvSpPr>
        <p:spPr>
          <a:xfrm>
            <a:off x="2064327" y="1871883"/>
            <a:ext cx="8725988" cy="707886"/>
          </a:xfrm>
          <a:prstGeom prst="rect">
            <a:avLst/>
          </a:prstGeom>
          <a:noFill/>
        </p:spPr>
        <p:txBody>
          <a:bodyPr wrap="square" rtlCol="0">
            <a:spAutoFit/>
          </a:bodyPr>
          <a:lstStyle/>
          <a:p>
            <a:r>
              <a:rPr lang="en-US" sz="2000" dirty="0">
                <a:solidFill>
                  <a:srgbClr val="FFFF00"/>
                </a:solidFill>
              </a:rPr>
              <a:t>Police Power</a:t>
            </a:r>
            <a:r>
              <a:rPr lang="en-US" sz="2000" dirty="0"/>
              <a:t> – power of the state to adopt laws and regulations to promote health, safety and welfare.  (Zoning, Building Codes)</a:t>
            </a:r>
          </a:p>
        </p:txBody>
      </p:sp>
      <p:sp>
        <p:nvSpPr>
          <p:cNvPr id="5" name="TextBox 4">
            <a:extLst>
              <a:ext uri="{FF2B5EF4-FFF2-40B4-BE49-F238E27FC236}">
                <a16:creationId xmlns:a16="http://schemas.microsoft.com/office/drawing/2014/main" id="{6D6EF1AD-B3F1-9748-AC51-909E3B21568B}"/>
              </a:ext>
            </a:extLst>
          </p:cNvPr>
          <p:cNvSpPr txBox="1"/>
          <p:nvPr/>
        </p:nvSpPr>
        <p:spPr>
          <a:xfrm>
            <a:off x="2064327" y="2989424"/>
            <a:ext cx="8725988" cy="1015663"/>
          </a:xfrm>
          <a:prstGeom prst="rect">
            <a:avLst/>
          </a:prstGeom>
          <a:noFill/>
        </p:spPr>
        <p:txBody>
          <a:bodyPr wrap="square" rtlCol="0">
            <a:spAutoFit/>
          </a:bodyPr>
          <a:lstStyle/>
          <a:p>
            <a:r>
              <a:rPr lang="en-US" sz="2000" dirty="0">
                <a:solidFill>
                  <a:srgbClr val="FFFF00"/>
                </a:solidFill>
              </a:rPr>
              <a:t>Eminent Domain</a:t>
            </a:r>
            <a:r>
              <a:rPr lang="en-US" sz="2000" dirty="0"/>
              <a:t> – (Condemnation) Governments right to take private property when it is decided that it is needed for the best interests of the public.</a:t>
            </a:r>
          </a:p>
        </p:txBody>
      </p:sp>
      <p:sp>
        <p:nvSpPr>
          <p:cNvPr id="6" name="TextBox 5">
            <a:extLst>
              <a:ext uri="{FF2B5EF4-FFF2-40B4-BE49-F238E27FC236}">
                <a16:creationId xmlns:a16="http://schemas.microsoft.com/office/drawing/2014/main" id="{C5596074-49DF-1DDA-8629-46F8E14057B9}"/>
              </a:ext>
            </a:extLst>
          </p:cNvPr>
          <p:cNvSpPr txBox="1"/>
          <p:nvPr/>
        </p:nvSpPr>
        <p:spPr>
          <a:xfrm>
            <a:off x="2064327" y="4447130"/>
            <a:ext cx="8725988" cy="400110"/>
          </a:xfrm>
          <a:prstGeom prst="rect">
            <a:avLst/>
          </a:prstGeom>
          <a:noFill/>
        </p:spPr>
        <p:txBody>
          <a:bodyPr wrap="square" rtlCol="0">
            <a:spAutoFit/>
          </a:bodyPr>
          <a:lstStyle/>
          <a:p>
            <a:r>
              <a:rPr lang="en-US" sz="2000" dirty="0">
                <a:solidFill>
                  <a:srgbClr val="FFFF00"/>
                </a:solidFill>
              </a:rPr>
              <a:t>Taxation</a:t>
            </a:r>
            <a:r>
              <a:rPr lang="en-US" sz="2000" dirty="0"/>
              <a:t> – imposes taxes upon real estate.</a:t>
            </a:r>
          </a:p>
        </p:txBody>
      </p:sp>
      <p:sp>
        <p:nvSpPr>
          <p:cNvPr id="8" name="TextBox 7">
            <a:extLst>
              <a:ext uri="{FF2B5EF4-FFF2-40B4-BE49-F238E27FC236}">
                <a16:creationId xmlns:a16="http://schemas.microsoft.com/office/drawing/2014/main" id="{422FB974-D30C-85E6-FB83-F833201EA6C3}"/>
              </a:ext>
            </a:extLst>
          </p:cNvPr>
          <p:cNvSpPr txBox="1"/>
          <p:nvPr/>
        </p:nvSpPr>
        <p:spPr>
          <a:xfrm>
            <a:off x="2064327" y="5523507"/>
            <a:ext cx="8725988" cy="707886"/>
          </a:xfrm>
          <a:prstGeom prst="rect">
            <a:avLst/>
          </a:prstGeom>
          <a:noFill/>
        </p:spPr>
        <p:txBody>
          <a:bodyPr wrap="square" rtlCol="0">
            <a:spAutoFit/>
          </a:bodyPr>
          <a:lstStyle/>
          <a:p>
            <a:r>
              <a:rPr lang="en-US" sz="2000" dirty="0">
                <a:solidFill>
                  <a:srgbClr val="FFFF00"/>
                </a:solidFill>
              </a:rPr>
              <a:t>Escheat</a:t>
            </a:r>
            <a:r>
              <a:rPr lang="en-US" sz="2000" dirty="0"/>
              <a:t> – when a property owner dies without heirs (intestate) and there are no legal heirs, the property reverts to the state.</a:t>
            </a:r>
          </a:p>
        </p:txBody>
      </p:sp>
    </p:spTree>
    <p:extLst>
      <p:ext uri="{BB962C8B-B14F-4D97-AF65-F5344CB8AC3E}">
        <p14:creationId xmlns:p14="http://schemas.microsoft.com/office/powerpoint/2010/main" val="225491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1056209" y="509219"/>
            <a:ext cx="10079581" cy="1130118"/>
          </a:xfrm>
        </p:spPr>
        <p:txBody>
          <a:bodyPr>
            <a:normAutofit/>
          </a:bodyPr>
          <a:lstStyle/>
          <a:p>
            <a:r>
              <a:rPr lang="en-US" b="1" dirty="0"/>
              <a:t>Land use controls – </a:t>
            </a:r>
            <a:r>
              <a:rPr lang="en-US" sz="2400" b="1" dirty="0"/>
              <a:t>math (taxes) – Problem #1</a:t>
            </a:r>
            <a:endParaRPr lang="en-US" b="1" dirty="0"/>
          </a:p>
        </p:txBody>
      </p:sp>
      <p:sp>
        <p:nvSpPr>
          <p:cNvPr id="20" name="Content Placeholder 2">
            <a:extLst>
              <a:ext uri="{FF2B5EF4-FFF2-40B4-BE49-F238E27FC236}">
                <a16:creationId xmlns:a16="http://schemas.microsoft.com/office/drawing/2014/main" id="{037346A5-8D14-73B2-B146-9D32868A6C7D}"/>
              </a:ext>
            </a:extLst>
          </p:cNvPr>
          <p:cNvSpPr txBox="1">
            <a:spLocks/>
          </p:cNvSpPr>
          <p:nvPr/>
        </p:nvSpPr>
        <p:spPr>
          <a:xfrm>
            <a:off x="6267969" y="1376081"/>
            <a:ext cx="5619231" cy="1052699"/>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The Market Value of a property is $325,000.  If the tax ratio is 30% and the tax rate is 27 mills, what is the annual tax?</a:t>
            </a:r>
          </a:p>
        </p:txBody>
      </p:sp>
      <p:sp>
        <p:nvSpPr>
          <p:cNvPr id="21" name="Oval 20">
            <a:extLst>
              <a:ext uri="{FF2B5EF4-FFF2-40B4-BE49-F238E27FC236}">
                <a16:creationId xmlns:a16="http://schemas.microsoft.com/office/drawing/2014/main" id="{D18DF2EA-B741-E6F3-C6BE-8F2FC7E6F653}"/>
              </a:ext>
            </a:extLst>
          </p:cNvPr>
          <p:cNvSpPr/>
          <p:nvPr/>
        </p:nvSpPr>
        <p:spPr>
          <a:xfrm>
            <a:off x="1103312" y="2815286"/>
            <a:ext cx="3346881" cy="30184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cxnSp>
        <p:nvCxnSpPr>
          <p:cNvPr id="22" name="Straight Connector 21">
            <a:extLst>
              <a:ext uri="{FF2B5EF4-FFF2-40B4-BE49-F238E27FC236}">
                <a16:creationId xmlns:a16="http://schemas.microsoft.com/office/drawing/2014/main" id="{9A80071B-7923-B245-A724-AEE1B8968C32}"/>
              </a:ext>
            </a:extLst>
          </p:cNvPr>
          <p:cNvCxnSpPr/>
          <p:nvPr/>
        </p:nvCxnSpPr>
        <p:spPr>
          <a:xfrm>
            <a:off x="1119109" y="4325555"/>
            <a:ext cx="334688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81050D9-F77E-5FF3-57B1-1944E3CB7080}"/>
              </a:ext>
            </a:extLst>
          </p:cNvPr>
          <p:cNvCxnSpPr>
            <a:endCxn id="21" idx="4"/>
          </p:cNvCxnSpPr>
          <p:nvPr/>
        </p:nvCxnSpPr>
        <p:spPr>
          <a:xfrm>
            <a:off x="2776752" y="4324490"/>
            <a:ext cx="1" cy="15092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CE9D20E-B061-10EE-A0EB-751C86214788}"/>
              </a:ext>
            </a:extLst>
          </p:cNvPr>
          <p:cNvSpPr txBox="1"/>
          <p:nvPr/>
        </p:nvSpPr>
        <p:spPr>
          <a:xfrm>
            <a:off x="1953792" y="3306036"/>
            <a:ext cx="16459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T</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$2,632.50</a:t>
            </a:r>
          </a:p>
        </p:txBody>
      </p:sp>
      <p:sp>
        <p:nvSpPr>
          <p:cNvPr id="25" name="TextBox 24">
            <a:extLst>
              <a:ext uri="{FF2B5EF4-FFF2-40B4-BE49-F238E27FC236}">
                <a16:creationId xmlns:a16="http://schemas.microsoft.com/office/drawing/2014/main" id="{E28436B9-D49E-2620-4956-ECA8F95B5AED}"/>
              </a:ext>
            </a:extLst>
          </p:cNvPr>
          <p:cNvSpPr txBox="1"/>
          <p:nvPr/>
        </p:nvSpPr>
        <p:spPr>
          <a:xfrm>
            <a:off x="1169353" y="4545662"/>
            <a:ext cx="164592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A</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$97,500</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6" name="TextBox 25">
            <a:extLst>
              <a:ext uri="{FF2B5EF4-FFF2-40B4-BE49-F238E27FC236}">
                <a16:creationId xmlns:a16="http://schemas.microsoft.com/office/drawing/2014/main" id="{12316C8A-C0FA-D59D-8012-DD175A91D785}"/>
              </a:ext>
            </a:extLst>
          </p:cNvPr>
          <p:cNvSpPr txBox="1"/>
          <p:nvPr/>
        </p:nvSpPr>
        <p:spPr>
          <a:xfrm>
            <a:off x="2624635" y="4543347"/>
            <a:ext cx="164592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M</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.027</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E7249C05-36A7-3CC9-1E67-09BB35ABF00A}"/>
              </a:ext>
            </a:extLst>
          </p:cNvPr>
          <p:cNvSpPr txBox="1">
            <a:spLocks/>
          </p:cNvSpPr>
          <p:nvPr/>
        </p:nvSpPr>
        <p:spPr>
          <a:xfrm>
            <a:off x="6243500" y="2393724"/>
            <a:ext cx="5452936" cy="968060"/>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We need to calculate the assessed value	</a:t>
            </a:r>
          </a:p>
        </p:txBody>
      </p:sp>
      <p:sp>
        <p:nvSpPr>
          <p:cNvPr id="4" name="TextBox 3">
            <a:extLst>
              <a:ext uri="{FF2B5EF4-FFF2-40B4-BE49-F238E27FC236}">
                <a16:creationId xmlns:a16="http://schemas.microsoft.com/office/drawing/2014/main" id="{229BE3DC-A783-5CBF-4FA5-0A119773E06D}"/>
              </a:ext>
            </a:extLst>
          </p:cNvPr>
          <p:cNvSpPr txBox="1"/>
          <p:nvPr/>
        </p:nvSpPr>
        <p:spPr>
          <a:xfrm>
            <a:off x="1119108" y="1512711"/>
            <a:ext cx="4118935" cy="646331"/>
          </a:xfrm>
          <a:prstGeom prst="rect">
            <a:avLst/>
          </a:prstGeom>
          <a:noFill/>
        </p:spPr>
        <p:txBody>
          <a:bodyPr wrap="square" rtlCol="0">
            <a:spAutoFit/>
          </a:bodyPr>
          <a:lstStyle/>
          <a:p>
            <a:r>
              <a:rPr lang="en-US" dirty="0"/>
              <a:t>Calculating the Taxes Owed</a:t>
            </a:r>
            <a:br>
              <a:rPr lang="en-US" dirty="0"/>
            </a:br>
            <a:r>
              <a:rPr lang="en-US" b="1" dirty="0">
                <a:solidFill>
                  <a:srgbClr val="FFFF00"/>
                </a:solidFill>
              </a:rPr>
              <a:t>TAM</a:t>
            </a:r>
          </a:p>
        </p:txBody>
      </p:sp>
      <p:sp>
        <p:nvSpPr>
          <p:cNvPr id="5" name="Content Placeholder 2">
            <a:extLst>
              <a:ext uri="{FF2B5EF4-FFF2-40B4-BE49-F238E27FC236}">
                <a16:creationId xmlns:a16="http://schemas.microsoft.com/office/drawing/2014/main" id="{273048C3-4399-7DE4-3866-90CEB62491C6}"/>
              </a:ext>
            </a:extLst>
          </p:cNvPr>
          <p:cNvSpPr txBox="1">
            <a:spLocks/>
          </p:cNvSpPr>
          <p:nvPr/>
        </p:nvSpPr>
        <p:spPr>
          <a:xfrm>
            <a:off x="6243500" y="3674804"/>
            <a:ext cx="5452936" cy="60475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27 (mills) x .001 = .027 (millage Rate)</a:t>
            </a:r>
          </a:p>
        </p:txBody>
      </p:sp>
      <p:sp>
        <p:nvSpPr>
          <p:cNvPr id="6" name="Content Placeholder 2">
            <a:extLst>
              <a:ext uri="{FF2B5EF4-FFF2-40B4-BE49-F238E27FC236}">
                <a16:creationId xmlns:a16="http://schemas.microsoft.com/office/drawing/2014/main" id="{55F33F69-53B8-94D1-1193-8CE897D66C35}"/>
              </a:ext>
            </a:extLst>
          </p:cNvPr>
          <p:cNvSpPr txBox="1">
            <a:spLocks/>
          </p:cNvSpPr>
          <p:nvPr/>
        </p:nvSpPr>
        <p:spPr>
          <a:xfrm>
            <a:off x="6243500" y="5079092"/>
            <a:ext cx="5452936" cy="994790"/>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.027 x $97,500</a:t>
            </a:r>
          </a:p>
        </p:txBody>
      </p:sp>
      <p:sp>
        <p:nvSpPr>
          <p:cNvPr id="8" name="Content Placeholder 2">
            <a:extLst>
              <a:ext uri="{FF2B5EF4-FFF2-40B4-BE49-F238E27FC236}">
                <a16:creationId xmlns:a16="http://schemas.microsoft.com/office/drawing/2014/main" id="{ADC9D7B4-8ACB-4E23-A43F-E58B0D0F91D7}"/>
              </a:ext>
            </a:extLst>
          </p:cNvPr>
          <p:cNvSpPr txBox="1">
            <a:spLocks/>
          </p:cNvSpPr>
          <p:nvPr/>
        </p:nvSpPr>
        <p:spPr>
          <a:xfrm>
            <a:off x="6286987" y="5651806"/>
            <a:ext cx="5452936" cy="501361"/>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.027 x $97,500 = $2,632.50</a:t>
            </a:r>
          </a:p>
        </p:txBody>
      </p:sp>
      <p:sp>
        <p:nvSpPr>
          <p:cNvPr id="9" name="Content Placeholder 2">
            <a:extLst>
              <a:ext uri="{FF2B5EF4-FFF2-40B4-BE49-F238E27FC236}">
                <a16:creationId xmlns:a16="http://schemas.microsoft.com/office/drawing/2014/main" id="{36EA45EC-0E68-3000-F4B8-F28D926F3D74}"/>
              </a:ext>
            </a:extLst>
          </p:cNvPr>
          <p:cNvSpPr txBox="1">
            <a:spLocks/>
          </p:cNvSpPr>
          <p:nvPr/>
        </p:nvSpPr>
        <p:spPr>
          <a:xfrm>
            <a:off x="6243500" y="4314987"/>
            <a:ext cx="5452936" cy="968060"/>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We then multiply the Assessed Value x the Millage percentage.</a:t>
            </a:r>
          </a:p>
        </p:txBody>
      </p:sp>
      <p:sp>
        <p:nvSpPr>
          <p:cNvPr id="10" name="TextBox 9">
            <a:extLst>
              <a:ext uri="{FF2B5EF4-FFF2-40B4-BE49-F238E27FC236}">
                <a16:creationId xmlns:a16="http://schemas.microsoft.com/office/drawing/2014/main" id="{2EBB10E3-6260-596C-7745-575A4662ED6A}"/>
              </a:ext>
            </a:extLst>
          </p:cNvPr>
          <p:cNvSpPr txBox="1"/>
          <p:nvPr/>
        </p:nvSpPr>
        <p:spPr>
          <a:xfrm>
            <a:off x="10790315" y="6261652"/>
            <a:ext cx="1096885" cy="369332"/>
          </a:xfrm>
          <a:prstGeom prst="rect">
            <a:avLst/>
          </a:prstGeom>
          <a:noFill/>
        </p:spPr>
        <p:txBody>
          <a:bodyPr wrap="square" rtlCol="0">
            <a:spAutoFit/>
          </a:bodyPr>
          <a:lstStyle/>
          <a:p>
            <a:r>
              <a:rPr lang="en-US" dirty="0"/>
              <a:t>Pg.  142</a:t>
            </a:r>
          </a:p>
        </p:txBody>
      </p:sp>
      <p:sp>
        <p:nvSpPr>
          <p:cNvPr id="7" name="Content Placeholder 2">
            <a:extLst>
              <a:ext uri="{FF2B5EF4-FFF2-40B4-BE49-F238E27FC236}">
                <a16:creationId xmlns:a16="http://schemas.microsoft.com/office/drawing/2014/main" id="{137A71A3-1B76-FC29-A7AF-BBF6B28B8D2F}"/>
              </a:ext>
            </a:extLst>
          </p:cNvPr>
          <p:cNvSpPr txBox="1">
            <a:spLocks/>
          </p:cNvSpPr>
          <p:nvPr/>
        </p:nvSpPr>
        <p:spPr>
          <a:xfrm>
            <a:off x="877538" y="6052292"/>
            <a:ext cx="2434462" cy="475664"/>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$325,000 x .30 = </a:t>
            </a:r>
          </a:p>
        </p:txBody>
      </p:sp>
      <p:sp>
        <p:nvSpPr>
          <p:cNvPr id="11" name="Content Placeholder 2">
            <a:extLst>
              <a:ext uri="{FF2B5EF4-FFF2-40B4-BE49-F238E27FC236}">
                <a16:creationId xmlns:a16="http://schemas.microsoft.com/office/drawing/2014/main" id="{8A099586-BD55-5A42-571A-57BE6F12EC14}"/>
              </a:ext>
            </a:extLst>
          </p:cNvPr>
          <p:cNvSpPr txBox="1">
            <a:spLocks/>
          </p:cNvSpPr>
          <p:nvPr/>
        </p:nvSpPr>
        <p:spPr>
          <a:xfrm>
            <a:off x="6243500" y="2913165"/>
            <a:ext cx="5452936" cy="716014"/>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Next, we need to calculate the millage percentage for our formula</a:t>
            </a:r>
          </a:p>
        </p:txBody>
      </p:sp>
      <p:sp>
        <p:nvSpPr>
          <p:cNvPr id="12" name="Content Placeholder 2">
            <a:extLst>
              <a:ext uri="{FF2B5EF4-FFF2-40B4-BE49-F238E27FC236}">
                <a16:creationId xmlns:a16="http://schemas.microsoft.com/office/drawing/2014/main" id="{EE167F2D-F2F0-9FC2-5CD3-3C091A38AE2E}"/>
              </a:ext>
            </a:extLst>
          </p:cNvPr>
          <p:cNvSpPr txBox="1">
            <a:spLocks/>
          </p:cNvSpPr>
          <p:nvPr/>
        </p:nvSpPr>
        <p:spPr>
          <a:xfrm>
            <a:off x="3211200" y="6052292"/>
            <a:ext cx="1188000" cy="475664"/>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b="1" dirty="0"/>
              <a:t>$97,500</a:t>
            </a:r>
          </a:p>
        </p:txBody>
      </p:sp>
    </p:spTree>
    <p:extLst>
      <p:ext uri="{BB962C8B-B14F-4D97-AF65-F5344CB8AC3E}">
        <p14:creationId xmlns:p14="http://schemas.microsoft.com/office/powerpoint/2010/main" val="55602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dissolv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dissolv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ssolv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dissolve">
                                      <p:cBhvr>
                                        <p:cTn id="47" dur="500"/>
                                        <p:tgtEl>
                                          <p:spTgt spid="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dissolv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Effect transition="in" filter="dissolve">
                                      <p:cBhvr>
                                        <p:cTn id="5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3" grpId="0"/>
      <p:bldP spid="5" grpId="0" build="p"/>
      <p:bldP spid="6" grpId="0" build="p"/>
      <p:bldP spid="8" grpId="0" build="p"/>
      <p:bldP spid="9" grpId="0"/>
      <p:bldP spid="7"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1056209" y="509219"/>
            <a:ext cx="10079581" cy="1130118"/>
          </a:xfrm>
        </p:spPr>
        <p:txBody>
          <a:bodyPr>
            <a:normAutofit/>
          </a:bodyPr>
          <a:lstStyle/>
          <a:p>
            <a:r>
              <a:rPr lang="en-US" b="1" dirty="0"/>
              <a:t>Land use controls – </a:t>
            </a:r>
            <a:r>
              <a:rPr lang="en-US" sz="2400" b="1" dirty="0"/>
              <a:t>math (taxes) – Problem #2</a:t>
            </a:r>
            <a:endParaRPr lang="en-US" b="1" dirty="0"/>
          </a:p>
        </p:txBody>
      </p:sp>
      <p:sp>
        <p:nvSpPr>
          <p:cNvPr id="20" name="Content Placeholder 2">
            <a:extLst>
              <a:ext uri="{FF2B5EF4-FFF2-40B4-BE49-F238E27FC236}">
                <a16:creationId xmlns:a16="http://schemas.microsoft.com/office/drawing/2014/main" id="{037346A5-8D14-73B2-B146-9D32868A6C7D}"/>
              </a:ext>
            </a:extLst>
          </p:cNvPr>
          <p:cNvSpPr txBox="1">
            <a:spLocks/>
          </p:cNvSpPr>
          <p:nvPr/>
        </p:nvSpPr>
        <p:spPr>
          <a:xfrm>
            <a:off x="6267968" y="1649854"/>
            <a:ext cx="5619231" cy="113011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The tax rate is 42 mills.  If the quarterly tax is $189, what is the assessed value of the property?</a:t>
            </a:r>
          </a:p>
        </p:txBody>
      </p:sp>
      <p:sp>
        <p:nvSpPr>
          <p:cNvPr id="21" name="Oval 20">
            <a:extLst>
              <a:ext uri="{FF2B5EF4-FFF2-40B4-BE49-F238E27FC236}">
                <a16:creationId xmlns:a16="http://schemas.microsoft.com/office/drawing/2014/main" id="{D18DF2EA-B741-E6F3-C6BE-8F2FC7E6F653}"/>
              </a:ext>
            </a:extLst>
          </p:cNvPr>
          <p:cNvSpPr/>
          <p:nvPr/>
        </p:nvSpPr>
        <p:spPr>
          <a:xfrm>
            <a:off x="1103312" y="2815286"/>
            <a:ext cx="3346881" cy="30184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cxnSp>
        <p:nvCxnSpPr>
          <p:cNvPr id="22" name="Straight Connector 21">
            <a:extLst>
              <a:ext uri="{FF2B5EF4-FFF2-40B4-BE49-F238E27FC236}">
                <a16:creationId xmlns:a16="http://schemas.microsoft.com/office/drawing/2014/main" id="{9A80071B-7923-B245-A724-AEE1B8968C32}"/>
              </a:ext>
            </a:extLst>
          </p:cNvPr>
          <p:cNvCxnSpPr/>
          <p:nvPr/>
        </p:nvCxnSpPr>
        <p:spPr>
          <a:xfrm>
            <a:off x="1119109" y="4325555"/>
            <a:ext cx="334688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81050D9-F77E-5FF3-57B1-1944E3CB7080}"/>
              </a:ext>
            </a:extLst>
          </p:cNvPr>
          <p:cNvCxnSpPr>
            <a:endCxn id="21" idx="4"/>
          </p:cNvCxnSpPr>
          <p:nvPr/>
        </p:nvCxnSpPr>
        <p:spPr>
          <a:xfrm>
            <a:off x="2776752" y="4324490"/>
            <a:ext cx="1" cy="15092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CE9D20E-B061-10EE-A0EB-751C86214788}"/>
              </a:ext>
            </a:extLst>
          </p:cNvPr>
          <p:cNvSpPr txBox="1"/>
          <p:nvPr/>
        </p:nvSpPr>
        <p:spPr>
          <a:xfrm>
            <a:off x="1953792" y="3306036"/>
            <a:ext cx="16459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T</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$756</a:t>
            </a:r>
          </a:p>
        </p:txBody>
      </p:sp>
      <p:sp>
        <p:nvSpPr>
          <p:cNvPr id="25" name="TextBox 24">
            <a:extLst>
              <a:ext uri="{FF2B5EF4-FFF2-40B4-BE49-F238E27FC236}">
                <a16:creationId xmlns:a16="http://schemas.microsoft.com/office/drawing/2014/main" id="{E28436B9-D49E-2620-4956-ECA8F95B5AED}"/>
              </a:ext>
            </a:extLst>
          </p:cNvPr>
          <p:cNvSpPr txBox="1"/>
          <p:nvPr/>
        </p:nvSpPr>
        <p:spPr>
          <a:xfrm>
            <a:off x="1169353" y="4545662"/>
            <a:ext cx="164592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A</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$18,000</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6" name="TextBox 25">
            <a:extLst>
              <a:ext uri="{FF2B5EF4-FFF2-40B4-BE49-F238E27FC236}">
                <a16:creationId xmlns:a16="http://schemas.microsoft.com/office/drawing/2014/main" id="{12316C8A-C0FA-D59D-8012-DD175A91D785}"/>
              </a:ext>
            </a:extLst>
          </p:cNvPr>
          <p:cNvSpPr txBox="1"/>
          <p:nvPr/>
        </p:nvSpPr>
        <p:spPr>
          <a:xfrm>
            <a:off x="2624635" y="4543347"/>
            <a:ext cx="164592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M</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.042</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E7249C05-36A7-3CC9-1E67-09BB35ABF00A}"/>
              </a:ext>
            </a:extLst>
          </p:cNvPr>
          <p:cNvSpPr txBox="1">
            <a:spLocks/>
          </p:cNvSpPr>
          <p:nvPr/>
        </p:nvSpPr>
        <p:spPr>
          <a:xfrm>
            <a:off x="6267968" y="2857605"/>
            <a:ext cx="5452936" cy="968060"/>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We need to first convert our quarterly taxes into an annual tax figure.</a:t>
            </a:r>
          </a:p>
        </p:txBody>
      </p:sp>
      <p:sp>
        <p:nvSpPr>
          <p:cNvPr id="4" name="TextBox 3">
            <a:extLst>
              <a:ext uri="{FF2B5EF4-FFF2-40B4-BE49-F238E27FC236}">
                <a16:creationId xmlns:a16="http://schemas.microsoft.com/office/drawing/2014/main" id="{229BE3DC-A783-5CBF-4FA5-0A119773E06D}"/>
              </a:ext>
            </a:extLst>
          </p:cNvPr>
          <p:cNvSpPr txBox="1"/>
          <p:nvPr/>
        </p:nvSpPr>
        <p:spPr>
          <a:xfrm>
            <a:off x="1119108" y="1512711"/>
            <a:ext cx="4118935" cy="646331"/>
          </a:xfrm>
          <a:prstGeom prst="rect">
            <a:avLst/>
          </a:prstGeom>
          <a:noFill/>
        </p:spPr>
        <p:txBody>
          <a:bodyPr wrap="square" rtlCol="0">
            <a:spAutoFit/>
          </a:bodyPr>
          <a:lstStyle/>
          <a:p>
            <a:r>
              <a:rPr lang="en-US" dirty="0"/>
              <a:t>Calculating the Taxes Owed</a:t>
            </a:r>
            <a:br>
              <a:rPr lang="en-US" dirty="0"/>
            </a:br>
            <a:r>
              <a:rPr lang="en-US" b="1" dirty="0">
                <a:solidFill>
                  <a:srgbClr val="FFFF00"/>
                </a:solidFill>
              </a:rPr>
              <a:t>TAM</a:t>
            </a:r>
          </a:p>
        </p:txBody>
      </p:sp>
      <p:sp>
        <p:nvSpPr>
          <p:cNvPr id="5" name="Content Placeholder 2">
            <a:extLst>
              <a:ext uri="{FF2B5EF4-FFF2-40B4-BE49-F238E27FC236}">
                <a16:creationId xmlns:a16="http://schemas.microsoft.com/office/drawing/2014/main" id="{273048C3-4399-7DE4-3866-90CEB62491C6}"/>
              </a:ext>
            </a:extLst>
          </p:cNvPr>
          <p:cNvSpPr txBox="1">
            <a:spLocks/>
          </p:cNvSpPr>
          <p:nvPr/>
        </p:nvSpPr>
        <p:spPr>
          <a:xfrm>
            <a:off x="6243500" y="3749778"/>
            <a:ext cx="5452936" cy="60475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$189 x 4 = $756</a:t>
            </a:r>
          </a:p>
        </p:txBody>
      </p:sp>
      <p:sp>
        <p:nvSpPr>
          <p:cNvPr id="6" name="Content Placeholder 2">
            <a:extLst>
              <a:ext uri="{FF2B5EF4-FFF2-40B4-BE49-F238E27FC236}">
                <a16:creationId xmlns:a16="http://schemas.microsoft.com/office/drawing/2014/main" id="{55F33F69-53B8-94D1-1193-8CE897D66C35}"/>
              </a:ext>
            </a:extLst>
          </p:cNvPr>
          <p:cNvSpPr txBox="1">
            <a:spLocks/>
          </p:cNvSpPr>
          <p:nvPr/>
        </p:nvSpPr>
        <p:spPr>
          <a:xfrm>
            <a:off x="6243500" y="5225246"/>
            <a:ext cx="5452936" cy="542976"/>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We apply our formula: $756 ÷ .042</a:t>
            </a:r>
          </a:p>
        </p:txBody>
      </p:sp>
      <p:sp>
        <p:nvSpPr>
          <p:cNvPr id="8" name="Content Placeholder 2">
            <a:extLst>
              <a:ext uri="{FF2B5EF4-FFF2-40B4-BE49-F238E27FC236}">
                <a16:creationId xmlns:a16="http://schemas.microsoft.com/office/drawing/2014/main" id="{ADC9D7B4-8ACB-4E23-A43F-E58B0D0F91D7}"/>
              </a:ext>
            </a:extLst>
          </p:cNvPr>
          <p:cNvSpPr txBox="1">
            <a:spLocks/>
          </p:cNvSpPr>
          <p:nvPr/>
        </p:nvSpPr>
        <p:spPr>
          <a:xfrm>
            <a:off x="6267968" y="5953100"/>
            <a:ext cx="5452936" cy="501361"/>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$756 ÷ .042 = $18,000</a:t>
            </a:r>
          </a:p>
        </p:txBody>
      </p:sp>
      <p:sp>
        <p:nvSpPr>
          <p:cNvPr id="9" name="Content Placeholder 2">
            <a:extLst>
              <a:ext uri="{FF2B5EF4-FFF2-40B4-BE49-F238E27FC236}">
                <a16:creationId xmlns:a16="http://schemas.microsoft.com/office/drawing/2014/main" id="{36EA45EC-0E68-3000-F4B8-F28D926F3D74}"/>
              </a:ext>
            </a:extLst>
          </p:cNvPr>
          <p:cNvSpPr txBox="1">
            <a:spLocks/>
          </p:cNvSpPr>
          <p:nvPr/>
        </p:nvSpPr>
        <p:spPr>
          <a:xfrm>
            <a:off x="6243500" y="4388861"/>
            <a:ext cx="5452936" cy="968060"/>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We then convert 42 mills into a decimal.</a:t>
            </a:r>
            <a:br>
              <a:rPr lang="en-US" b="1" dirty="0"/>
            </a:br>
            <a:r>
              <a:rPr lang="en-US" b="1" dirty="0"/>
              <a:t>42 x .001 = .042</a:t>
            </a:r>
          </a:p>
        </p:txBody>
      </p:sp>
      <p:sp>
        <p:nvSpPr>
          <p:cNvPr id="10" name="TextBox 9">
            <a:extLst>
              <a:ext uri="{FF2B5EF4-FFF2-40B4-BE49-F238E27FC236}">
                <a16:creationId xmlns:a16="http://schemas.microsoft.com/office/drawing/2014/main" id="{2E9C66DD-B7F2-BB7E-547A-164F4F6150D3}"/>
              </a:ext>
            </a:extLst>
          </p:cNvPr>
          <p:cNvSpPr txBox="1"/>
          <p:nvPr/>
        </p:nvSpPr>
        <p:spPr>
          <a:xfrm>
            <a:off x="10790315" y="6261652"/>
            <a:ext cx="1096885" cy="369332"/>
          </a:xfrm>
          <a:prstGeom prst="rect">
            <a:avLst/>
          </a:prstGeom>
          <a:noFill/>
        </p:spPr>
        <p:txBody>
          <a:bodyPr wrap="square" rtlCol="0">
            <a:spAutoFit/>
          </a:bodyPr>
          <a:lstStyle/>
          <a:p>
            <a:r>
              <a:rPr lang="en-US" dirty="0"/>
              <a:t>Pg.  143</a:t>
            </a:r>
          </a:p>
        </p:txBody>
      </p:sp>
    </p:spTree>
    <p:extLst>
      <p:ext uri="{BB962C8B-B14F-4D97-AF65-F5344CB8AC3E}">
        <p14:creationId xmlns:p14="http://schemas.microsoft.com/office/powerpoint/2010/main" val="52502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dissolv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dissolve">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dissolv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dissolve">
                                      <p:cBhvr>
                                        <p:cTn id="4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3" grpId="0"/>
      <p:bldP spid="5" grpId="0" build="p"/>
      <p:bldP spid="6" grpId="0" build="p"/>
      <p:bldP spid="8" grpId="0" build="p"/>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1056209" y="509219"/>
            <a:ext cx="10079581" cy="1130118"/>
          </a:xfrm>
        </p:spPr>
        <p:txBody>
          <a:bodyPr>
            <a:normAutofit/>
          </a:bodyPr>
          <a:lstStyle/>
          <a:p>
            <a:r>
              <a:rPr lang="en-US" b="1" dirty="0"/>
              <a:t>Land use controls – </a:t>
            </a:r>
            <a:r>
              <a:rPr lang="en-US" sz="2400" b="1" dirty="0"/>
              <a:t>math (taxes) – Problem #3</a:t>
            </a:r>
            <a:endParaRPr lang="en-US" b="1" dirty="0"/>
          </a:p>
        </p:txBody>
      </p:sp>
      <p:sp>
        <p:nvSpPr>
          <p:cNvPr id="20" name="Content Placeholder 2">
            <a:extLst>
              <a:ext uri="{FF2B5EF4-FFF2-40B4-BE49-F238E27FC236}">
                <a16:creationId xmlns:a16="http://schemas.microsoft.com/office/drawing/2014/main" id="{037346A5-8D14-73B2-B146-9D32868A6C7D}"/>
              </a:ext>
            </a:extLst>
          </p:cNvPr>
          <p:cNvSpPr txBox="1">
            <a:spLocks/>
          </p:cNvSpPr>
          <p:nvPr/>
        </p:nvSpPr>
        <p:spPr>
          <a:xfrm>
            <a:off x="6267968" y="1649854"/>
            <a:ext cx="5619231" cy="113011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What is the millage rate on a property with an annual tax bill of $1,120 and an assessed value of $40,000?</a:t>
            </a:r>
          </a:p>
        </p:txBody>
      </p:sp>
      <p:sp>
        <p:nvSpPr>
          <p:cNvPr id="21" name="Oval 20">
            <a:extLst>
              <a:ext uri="{FF2B5EF4-FFF2-40B4-BE49-F238E27FC236}">
                <a16:creationId xmlns:a16="http://schemas.microsoft.com/office/drawing/2014/main" id="{D18DF2EA-B741-E6F3-C6BE-8F2FC7E6F653}"/>
              </a:ext>
            </a:extLst>
          </p:cNvPr>
          <p:cNvSpPr/>
          <p:nvPr/>
        </p:nvSpPr>
        <p:spPr>
          <a:xfrm>
            <a:off x="1103312" y="2815286"/>
            <a:ext cx="3346881" cy="30184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cxnSp>
        <p:nvCxnSpPr>
          <p:cNvPr id="22" name="Straight Connector 21">
            <a:extLst>
              <a:ext uri="{FF2B5EF4-FFF2-40B4-BE49-F238E27FC236}">
                <a16:creationId xmlns:a16="http://schemas.microsoft.com/office/drawing/2014/main" id="{9A80071B-7923-B245-A724-AEE1B8968C32}"/>
              </a:ext>
            </a:extLst>
          </p:cNvPr>
          <p:cNvCxnSpPr/>
          <p:nvPr/>
        </p:nvCxnSpPr>
        <p:spPr>
          <a:xfrm>
            <a:off x="1119109" y="4325555"/>
            <a:ext cx="334688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81050D9-F77E-5FF3-57B1-1944E3CB7080}"/>
              </a:ext>
            </a:extLst>
          </p:cNvPr>
          <p:cNvCxnSpPr>
            <a:endCxn id="21" idx="4"/>
          </p:cNvCxnSpPr>
          <p:nvPr/>
        </p:nvCxnSpPr>
        <p:spPr>
          <a:xfrm>
            <a:off x="2776752" y="4324490"/>
            <a:ext cx="1" cy="15092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CE9D20E-B061-10EE-A0EB-751C86214788}"/>
              </a:ext>
            </a:extLst>
          </p:cNvPr>
          <p:cNvSpPr txBox="1"/>
          <p:nvPr/>
        </p:nvSpPr>
        <p:spPr>
          <a:xfrm>
            <a:off x="1953792" y="3306036"/>
            <a:ext cx="16459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T</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$1,120</a:t>
            </a:r>
          </a:p>
        </p:txBody>
      </p:sp>
      <p:sp>
        <p:nvSpPr>
          <p:cNvPr id="25" name="TextBox 24">
            <a:extLst>
              <a:ext uri="{FF2B5EF4-FFF2-40B4-BE49-F238E27FC236}">
                <a16:creationId xmlns:a16="http://schemas.microsoft.com/office/drawing/2014/main" id="{E28436B9-D49E-2620-4956-ECA8F95B5AED}"/>
              </a:ext>
            </a:extLst>
          </p:cNvPr>
          <p:cNvSpPr txBox="1"/>
          <p:nvPr/>
        </p:nvSpPr>
        <p:spPr>
          <a:xfrm>
            <a:off x="1169353" y="4545662"/>
            <a:ext cx="164592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A</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$40,000</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6" name="TextBox 25">
            <a:extLst>
              <a:ext uri="{FF2B5EF4-FFF2-40B4-BE49-F238E27FC236}">
                <a16:creationId xmlns:a16="http://schemas.microsoft.com/office/drawing/2014/main" id="{12316C8A-C0FA-D59D-8012-DD175A91D785}"/>
              </a:ext>
            </a:extLst>
          </p:cNvPr>
          <p:cNvSpPr txBox="1"/>
          <p:nvPr/>
        </p:nvSpPr>
        <p:spPr>
          <a:xfrm>
            <a:off x="2624635" y="4543347"/>
            <a:ext cx="164592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M</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.028</a:t>
            </a:r>
            <a:b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229BE3DC-A783-5CBF-4FA5-0A119773E06D}"/>
              </a:ext>
            </a:extLst>
          </p:cNvPr>
          <p:cNvSpPr txBox="1"/>
          <p:nvPr/>
        </p:nvSpPr>
        <p:spPr>
          <a:xfrm>
            <a:off x="1119108" y="1512711"/>
            <a:ext cx="4118935" cy="646331"/>
          </a:xfrm>
          <a:prstGeom prst="rect">
            <a:avLst/>
          </a:prstGeom>
          <a:noFill/>
        </p:spPr>
        <p:txBody>
          <a:bodyPr wrap="square" rtlCol="0">
            <a:spAutoFit/>
          </a:bodyPr>
          <a:lstStyle/>
          <a:p>
            <a:r>
              <a:rPr lang="en-US" dirty="0"/>
              <a:t>Calculating the Taxes Owed</a:t>
            </a:r>
            <a:br>
              <a:rPr lang="en-US" dirty="0"/>
            </a:br>
            <a:r>
              <a:rPr lang="en-US" b="1" dirty="0">
                <a:solidFill>
                  <a:srgbClr val="FFFF00"/>
                </a:solidFill>
              </a:rPr>
              <a:t>TAM</a:t>
            </a:r>
          </a:p>
        </p:txBody>
      </p:sp>
      <p:sp>
        <p:nvSpPr>
          <p:cNvPr id="6" name="Content Placeholder 2">
            <a:extLst>
              <a:ext uri="{FF2B5EF4-FFF2-40B4-BE49-F238E27FC236}">
                <a16:creationId xmlns:a16="http://schemas.microsoft.com/office/drawing/2014/main" id="{55F33F69-53B8-94D1-1193-8CE897D66C35}"/>
              </a:ext>
            </a:extLst>
          </p:cNvPr>
          <p:cNvSpPr txBox="1">
            <a:spLocks/>
          </p:cNvSpPr>
          <p:nvPr/>
        </p:nvSpPr>
        <p:spPr>
          <a:xfrm>
            <a:off x="6267968" y="3253242"/>
            <a:ext cx="5452936" cy="542976"/>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We apply our formula: $1,120 ÷ 40,000</a:t>
            </a:r>
          </a:p>
        </p:txBody>
      </p:sp>
      <p:sp>
        <p:nvSpPr>
          <p:cNvPr id="8" name="Content Placeholder 2">
            <a:extLst>
              <a:ext uri="{FF2B5EF4-FFF2-40B4-BE49-F238E27FC236}">
                <a16:creationId xmlns:a16="http://schemas.microsoft.com/office/drawing/2014/main" id="{ADC9D7B4-8ACB-4E23-A43F-E58B0D0F91D7}"/>
              </a:ext>
            </a:extLst>
          </p:cNvPr>
          <p:cNvSpPr txBox="1">
            <a:spLocks/>
          </p:cNvSpPr>
          <p:nvPr/>
        </p:nvSpPr>
        <p:spPr>
          <a:xfrm>
            <a:off x="6267968" y="4104771"/>
            <a:ext cx="5452936" cy="501361"/>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$1,120 ÷ 40,000 = .028</a:t>
            </a:r>
          </a:p>
        </p:txBody>
      </p:sp>
      <p:sp>
        <p:nvSpPr>
          <p:cNvPr id="10" name="Content Placeholder 2">
            <a:extLst>
              <a:ext uri="{FF2B5EF4-FFF2-40B4-BE49-F238E27FC236}">
                <a16:creationId xmlns:a16="http://schemas.microsoft.com/office/drawing/2014/main" id="{DFA433DC-7A2F-1B01-B214-03AB10A87A9D}"/>
              </a:ext>
            </a:extLst>
          </p:cNvPr>
          <p:cNvSpPr txBox="1">
            <a:spLocks/>
          </p:cNvSpPr>
          <p:nvPr/>
        </p:nvSpPr>
        <p:spPr>
          <a:xfrm>
            <a:off x="6267968" y="4870336"/>
            <a:ext cx="5452936" cy="501361"/>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28 MILLS</a:t>
            </a:r>
          </a:p>
        </p:txBody>
      </p:sp>
      <p:sp>
        <p:nvSpPr>
          <p:cNvPr id="3" name="TextBox 2">
            <a:extLst>
              <a:ext uri="{FF2B5EF4-FFF2-40B4-BE49-F238E27FC236}">
                <a16:creationId xmlns:a16="http://schemas.microsoft.com/office/drawing/2014/main" id="{1477F82E-E259-4E18-4B29-49362E6AA349}"/>
              </a:ext>
            </a:extLst>
          </p:cNvPr>
          <p:cNvSpPr txBox="1"/>
          <p:nvPr/>
        </p:nvSpPr>
        <p:spPr>
          <a:xfrm>
            <a:off x="10790315" y="6261652"/>
            <a:ext cx="1096885" cy="369332"/>
          </a:xfrm>
          <a:prstGeom prst="rect">
            <a:avLst/>
          </a:prstGeom>
          <a:noFill/>
        </p:spPr>
        <p:txBody>
          <a:bodyPr wrap="square" rtlCol="0">
            <a:spAutoFit/>
          </a:bodyPr>
          <a:lstStyle/>
          <a:p>
            <a:r>
              <a:rPr lang="en-US" dirty="0"/>
              <a:t>Pg.  143</a:t>
            </a:r>
          </a:p>
        </p:txBody>
      </p:sp>
    </p:spTree>
    <p:extLst>
      <p:ext uri="{BB962C8B-B14F-4D97-AF65-F5344CB8AC3E}">
        <p14:creationId xmlns:p14="http://schemas.microsoft.com/office/powerpoint/2010/main" val="3607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dissolv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dissolv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dissolve">
                                      <p:cBhvr>
                                        <p:cTn id="3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6" grpId="0" build="p"/>
      <p:bldP spid="8" grpId="0" build="p"/>
      <p:bldP spid="1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Land use controls – </a:t>
            </a:r>
            <a:r>
              <a:rPr lang="en-US" sz="2200" b="1" dirty="0">
                <a:solidFill>
                  <a:schemeClr val="tx1"/>
                </a:solidFill>
              </a:rPr>
              <a:t>Government Rights in Land</a:t>
            </a:r>
            <a:endParaRPr lang="en-US" b="1" dirty="0">
              <a:solidFill>
                <a:schemeClr val="tx1"/>
              </a:solidFill>
            </a:endParaRPr>
          </a:p>
        </p:txBody>
      </p:sp>
      <p:sp>
        <p:nvSpPr>
          <p:cNvPr id="3" name="TextBox 2">
            <a:extLst>
              <a:ext uri="{FF2B5EF4-FFF2-40B4-BE49-F238E27FC236}">
                <a16:creationId xmlns:a16="http://schemas.microsoft.com/office/drawing/2014/main" id="{A1858F09-0836-21B7-C5D5-2754761C18B9}"/>
              </a:ext>
            </a:extLst>
          </p:cNvPr>
          <p:cNvSpPr txBox="1"/>
          <p:nvPr/>
        </p:nvSpPr>
        <p:spPr>
          <a:xfrm>
            <a:off x="1662426" y="1764585"/>
            <a:ext cx="8725988" cy="576120"/>
          </a:xfrm>
          <a:prstGeom prst="rect">
            <a:avLst/>
          </a:prstGeom>
          <a:noFill/>
        </p:spPr>
        <p:txBody>
          <a:bodyPr wrap="square" rtlCol="0">
            <a:spAutoFit/>
          </a:bodyPr>
          <a:lstStyle/>
          <a:p>
            <a:pPr>
              <a:lnSpc>
                <a:spcPct val="150000"/>
              </a:lnSpc>
            </a:pPr>
            <a:r>
              <a:rPr lang="en-US" sz="2400" dirty="0"/>
              <a:t>Taxes become a superior lien on the property.</a:t>
            </a:r>
          </a:p>
        </p:txBody>
      </p:sp>
      <p:sp>
        <p:nvSpPr>
          <p:cNvPr id="9" name="TextBox 8">
            <a:extLst>
              <a:ext uri="{FF2B5EF4-FFF2-40B4-BE49-F238E27FC236}">
                <a16:creationId xmlns:a16="http://schemas.microsoft.com/office/drawing/2014/main" id="{53C4F521-4382-6791-A280-A3105CF5106E}"/>
              </a:ext>
            </a:extLst>
          </p:cNvPr>
          <p:cNvSpPr txBox="1"/>
          <p:nvPr/>
        </p:nvSpPr>
        <p:spPr>
          <a:xfrm>
            <a:off x="1662423" y="2618197"/>
            <a:ext cx="9628909" cy="576120"/>
          </a:xfrm>
          <a:prstGeom prst="rect">
            <a:avLst/>
          </a:prstGeom>
          <a:noFill/>
        </p:spPr>
        <p:txBody>
          <a:bodyPr wrap="square" rtlCol="0">
            <a:spAutoFit/>
          </a:bodyPr>
          <a:lstStyle/>
          <a:p>
            <a:pPr>
              <a:lnSpc>
                <a:spcPct val="150000"/>
              </a:lnSpc>
            </a:pPr>
            <a:r>
              <a:rPr lang="en-US" sz="2400" dirty="0"/>
              <a:t>Has the highest lien priority of any lien.</a:t>
            </a:r>
          </a:p>
        </p:txBody>
      </p:sp>
      <p:sp>
        <p:nvSpPr>
          <p:cNvPr id="4" name="TextBox 3">
            <a:extLst>
              <a:ext uri="{FF2B5EF4-FFF2-40B4-BE49-F238E27FC236}">
                <a16:creationId xmlns:a16="http://schemas.microsoft.com/office/drawing/2014/main" id="{D12F3611-2A03-3F22-19D2-1654EC3EA55F}"/>
              </a:ext>
            </a:extLst>
          </p:cNvPr>
          <p:cNvSpPr txBox="1"/>
          <p:nvPr/>
        </p:nvSpPr>
        <p:spPr>
          <a:xfrm>
            <a:off x="1662423" y="3507438"/>
            <a:ext cx="9628909" cy="576120"/>
          </a:xfrm>
          <a:prstGeom prst="rect">
            <a:avLst/>
          </a:prstGeom>
          <a:noFill/>
        </p:spPr>
        <p:txBody>
          <a:bodyPr wrap="square" rtlCol="0">
            <a:spAutoFit/>
          </a:bodyPr>
          <a:lstStyle/>
          <a:p>
            <a:pPr>
              <a:lnSpc>
                <a:spcPct val="150000"/>
              </a:lnSpc>
            </a:pPr>
            <a:r>
              <a:rPr lang="en-US" sz="2400" dirty="0"/>
              <a:t>States determine when property taxes are due.</a:t>
            </a:r>
          </a:p>
        </p:txBody>
      </p:sp>
      <p:sp>
        <p:nvSpPr>
          <p:cNvPr id="5" name="TextBox 4">
            <a:extLst>
              <a:ext uri="{FF2B5EF4-FFF2-40B4-BE49-F238E27FC236}">
                <a16:creationId xmlns:a16="http://schemas.microsoft.com/office/drawing/2014/main" id="{D46D5A37-D34F-8A20-82B8-B5869015F0A9}"/>
              </a:ext>
            </a:extLst>
          </p:cNvPr>
          <p:cNvSpPr txBox="1"/>
          <p:nvPr/>
        </p:nvSpPr>
        <p:spPr>
          <a:xfrm>
            <a:off x="1662423" y="4396679"/>
            <a:ext cx="9628909" cy="1130118"/>
          </a:xfrm>
          <a:prstGeom prst="rect">
            <a:avLst/>
          </a:prstGeom>
          <a:noFill/>
        </p:spPr>
        <p:txBody>
          <a:bodyPr wrap="square" rtlCol="0">
            <a:spAutoFit/>
          </a:bodyPr>
          <a:lstStyle/>
          <a:p>
            <a:pPr>
              <a:lnSpc>
                <a:spcPct val="150000"/>
              </a:lnSpc>
            </a:pPr>
            <a:r>
              <a:rPr lang="en-US" sz="2400" dirty="0"/>
              <a:t>If taxes are not paid, they may be sold at a public auction to pay the delinquent taxes.</a:t>
            </a:r>
          </a:p>
        </p:txBody>
      </p:sp>
      <p:sp>
        <p:nvSpPr>
          <p:cNvPr id="6" name="TextBox 5">
            <a:extLst>
              <a:ext uri="{FF2B5EF4-FFF2-40B4-BE49-F238E27FC236}">
                <a16:creationId xmlns:a16="http://schemas.microsoft.com/office/drawing/2014/main" id="{A2C5D32E-73D5-1CBC-5701-F29CE4381D44}"/>
              </a:ext>
            </a:extLst>
          </p:cNvPr>
          <p:cNvSpPr txBox="1"/>
          <p:nvPr/>
        </p:nvSpPr>
        <p:spPr>
          <a:xfrm>
            <a:off x="10790315" y="6261652"/>
            <a:ext cx="1096885" cy="369332"/>
          </a:xfrm>
          <a:prstGeom prst="rect">
            <a:avLst/>
          </a:prstGeom>
          <a:noFill/>
        </p:spPr>
        <p:txBody>
          <a:bodyPr wrap="square" rtlCol="0">
            <a:spAutoFit/>
          </a:bodyPr>
          <a:lstStyle/>
          <a:p>
            <a:r>
              <a:rPr lang="en-US" dirty="0"/>
              <a:t>Pg.  144</a:t>
            </a:r>
          </a:p>
        </p:txBody>
      </p:sp>
    </p:spTree>
    <p:extLst>
      <p:ext uri="{BB962C8B-B14F-4D97-AF65-F5344CB8AC3E}">
        <p14:creationId xmlns:p14="http://schemas.microsoft.com/office/powerpoint/2010/main" val="291632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Land use controls – </a:t>
            </a:r>
            <a:r>
              <a:rPr lang="en-US" sz="2200" b="1" dirty="0">
                <a:solidFill>
                  <a:schemeClr val="tx1"/>
                </a:solidFill>
              </a:rPr>
              <a:t>Government Rights in Land</a:t>
            </a:r>
            <a:endParaRPr lang="en-US" b="1" dirty="0">
              <a:solidFill>
                <a:schemeClr val="tx1"/>
              </a:solidFill>
            </a:endParaRPr>
          </a:p>
        </p:txBody>
      </p:sp>
      <p:sp>
        <p:nvSpPr>
          <p:cNvPr id="3" name="TextBox 2">
            <a:extLst>
              <a:ext uri="{FF2B5EF4-FFF2-40B4-BE49-F238E27FC236}">
                <a16:creationId xmlns:a16="http://schemas.microsoft.com/office/drawing/2014/main" id="{A1858F09-0836-21B7-C5D5-2754761C18B9}"/>
              </a:ext>
            </a:extLst>
          </p:cNvPr>
          <p:cNvSpPr txBox="1"/>
          <p:nvPr/>
        </p:nvSpPr>
        <p:spPr>
          <a:xfrm>
            <a:off x="1662425" y="1764585"/>
            <a:ext cx="9384985" cy="576120"/>
          </a:xfrm>
          <a:prstGeom prst="rect">
            <a:avLst/>
          </a:prstGeom>
          <a:noFill/>
        </p:spPr>
        <p:txBody>
          <a:bodyPr wrap="square" rtlCol="0">
            <a:spAutoFit/>
          </a:bodyPr>
          <a:lstStyle/>
          <a:p>
            <a:pPr>
              <a:lnSpc>
                <a:spcPct val="150000"/>
              </a:lnSpc>
            </a:pPr>
            <a:r>
              <a:rPr lang="en-US" sz="2400" dirty="0">
                <a:solidFill>
                  <a:srgbClr val="FFFF00"/>
                </a:solidFill>
              </a:rPr>
              <a:t>Tax Certificate </a:t>
            </a:r>
            <a:r>
              <a:rPr lang="en-US" sz="2400" dirty="0"/>
              <a:t>– issued to the winning bidder at the tax sale.</a:t>
            </a:r>
          </a:p>
        </p:txBody>
      </p:sp>
      <p:sp>
        <p:nvSpPr>
          <p:cNvPr id="9" name="TextBox 8">
            <a:extLst>
              <a:ext uri="{FF2B5EF4-FFF2-40B4-BE49-F238E27FC236}">
                <a16:creationId xmlns:a16="http://schemas.microsoft.com/office/drawing/2014/main" id="{53C4F521-4382-6791-A280-A3105CF5106E}"/>
              </a:ext>
            </a:extLst>
          </p:cNvPr>
          <p:cNvSpPr txBox="1"/>
          <p:nvPr/>
        </p:nvSpPr>
        <p:spPr>
          <a:xfrm>
            <a:off x="1662422" y="2814240"/>
            <a:ext cx="9628909" cy="1130118"/>
          </a:xfrm>
          <a:prstGeom prst="rect">
            <a:avLst/>
          </a:prstGeom>
          <a:noFill/>
        </p:spPr>
        <p:txBody>
          <a:bodyPr wrap="square" rtlCol="0">
            <a:spAutoFit/>
          </a:bodyPr>
          <a:lstStyle/>
          <a:p>
            <a:pPr>
              <a:lnSpc>
                <a:spcPct val="150000"/>
              </a:lnSpc>
            </a:pPr>
            <a:r>
              <a:rPr lang="en-US" sz="2400" dirty="0"/>
              <a:t>Property owner has a redemption period to pay off the property tax.</a:t>
            </a:r>
          </a:p>
        </p:txBody>
      </p:sp>
      <p:sp>
        <p:nvSpPr>
          <p:cNvPr id="4" name="TextBox 3">
            <a:extLst>
              <a:ext uri="{FF2B5EF4-FFF2-40B4-BE49-F238E27FC236}">
                <a16:creationId xmlns:a16="http://schemas.microsoft.com/office/drawing/2014/main" id="{D12F3611-2A03-3F22-19D2-1654EC3EA55F}"/>
              </a:ext>
            </a:extLst>
          </p:cNvPr>
          <p:cNvSpPr txBox="1"/>
          <p:nvPr/>
        </p:nvSpPr>
        <p:spPr>
          <a:xfrm>
            <a:off x="1662422" y="4417894"/>
            <a:ext cx="9628909" cy="1684115"/>
          </a:xfrm>
          <a:prstGeom prst="rect">
            <a:avLst/>
          </a:prstGeom>
          <a:noFill/>
        </p:spPr>
        <p:txBody>
          <a:bodyPr wrap="square" rtlCol="0">
            <a:spAutoFit/>
          </a:bodyPr>
          <a:lstStyle/>
          <a:p>
            <a:pPr>
              <a:lnSpc>
                <a:spcPct val="150000"/>
              </a:lnSpc>
            </a:pPr>
            <a:r>
              <a:rPr lang="en-US" sz="2400" dirty="0"/>
              <a:t>If unpaid, the certificate holder may apply for a tax deed or treasurer’s deed and receive the property free and clear of any liens.</a:t>
            </a:r>
          </a:p>
        </p:txBody>
      </p:sp>
      <p:sp>
        <p:nvSpPr>
          <p:cNvPr id="5" name="TextBox 4">
            <a:extLst>
              <a:ext uri="{FF2B5EF4-FFF2-40B4-BE49-F238E27FC236}">
                <a16:creationId xmlns:a16="http://schemas.microsoft.com/office/drawing/2014/main" id="{E35B6247-74BE-F15E-4A67-78E8C1A64F77}"/>
              </a:ext>
            </a:extLst>
          </p:cNvPr>
          <p:cNvSpPr txBox="1"/>
          <p:nvPr/>
        </p:nvSpPr>
        <p:spPr>
          <a:xfrm>
            <a:off x="10790315" y="6261652"/>
            <a:ext cx="1096885" cy="369332"/>
          </a:xfrm>
          <a:prstGeom prst="rect">
            <a:avLst/>
          </a:prstGeom>
          <a:noFill/>
        </p:spPr>
        <p:txBody>
          <a:bodyPr wrap="square" rtlCol="0">
            <a:spAutoFit/>
          </a:bodyPr>
          <a:lstStyle/>
          <a:p>
            <a:r>
              <a:rPr lang="en-US" dirty="0"/>
              <a:t>Pg.  144</a:t>
            </a:r>
          </a:p>
        </p:txBody>
      </p:sp>
    </p:spTree>
    <p:extLst>
      <p:ext uri="{BB962C8B-B14F-4D97-AF65-F5344CB8AC3E}">
        <p14:creationId xmlns:p14="http://schemas.microsoft.com/office/powerpoint/2010/main" val="208593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Land use controls – </a:t>
            </a:r>
            <a:r>
              <a:rPr lang="en-US" sz="2200" b="1" dirty="0">
                <a:solidFill>
                  <a:schemeClr val="tx1"/>
                </a:solidFill>
              </a:rPr>
              <a:t>Government Rights in Land</a:t>
            </a:r>
            <a:endParaRPr lang="en-US" b="1" dirty="0">
              <a:solidFill>
                <a:schemeClr val="tx1"/>
              </a:solidFill>
            </a:endParaRPr>
          </a:p>
        </p:txBody>
      </p:sp>
      <p:sp>
        <p:nvSpPr>
          <p:cNvPr id="3" name="TextBox 2">
            <a:extLst>
              <a:ext uri="{FF2B5EF4-FFF2-40B4-BE49-F238E27FC236}">
                <a16:creationId xmlns:a16="http://schemas.microsoft.com/office/drawing/2014/main" id="{A1858F09-0836-21B7-C5D5-2754761C18B9}"/>
              </a:ext>
            </a:extLst>
          </p:cNvPr>
          <p:cNvSpPr txBox="1"/>
          <p:nvPr/>
        </p:nvSpPr>
        <p:spPr>
          <a:xfrm>
            <a:off x="1662425" y="1764585"/>
            <a:ext cx="9384985" cy="576120"/>
          </a:xfrm>
          <a:prstGeom prst="rect">
            <a:avLst/>
          </a:prstGeom>
          <a:noFill/>
        </p:spPr>
        <p:txBody>
          <a:bodyPr wrap="square" rtlCol="0">
            <a:spAutoFit/>
          </a:bodyPr>
          <a:lstStyle/>
          <a:p>
            <a:pPr>
              <a:lnSpc>
                <a:spcPct val="150000"/>
              </a:lnSpc>
            </a:pPr>
            <a:r>
              <a:rPr lang="en-US" sz="2400" dirty="0">
                <a:solidFill>
                  <a:srgbClr val="FFFF00"/>
                </a:solidFill>
              </a:rPr>
              <a:t>Special Assessments</a:t>
            </a:r>
            <a:endParaRPr lang="en-US" sz="2400" dirty="0"/>
          </a:p>
        </p:txBody>
      </p:sp>
      <p:sp>
        <p:nvSpPr>
          <p:cNvPr id="9" name="TextBox 8">
            <a:extLst>
              <a:ext uri="{FF2B5EF4-FFF2-40B4-BE49-F238E27FC236}">
                <a16:creationId xmlns:a16="http://schemas.microsoft.com/office/drawing/2014/main" id="{53C4F521-4382-6791-A280-A3105CF5106E}"/>
              </a:ext>
            </a:extLst>
          </p:cNvPr>
          <p:cNvSpPr txBox="1"/>
          <p:nvPr/>
        </p:nvSpPr>
        <p:spPr>
          <a:xfrm>
            <a:off x="1662422" y="2814240"/>
            <a:ext cx="9850705" cy="576120"/>
          </a:xfrm>
          <a:prstGeom prst="rect">
            <a:avLst/>
          </a:prstGeom>
          <a:noFill/>
        </p:spPr>
        <p:txBody>
          <a:bodyPr wrap="square" rtlCol="0">
            <a:spAutoFit/>
          </a:bodyPr>
          <a:lstStyle/>
          <a:p>
            <a:pPr>
              <a:lnSpc>
                <a:spcPct val="150000"/>
              </a:lnSpc>
            </a:pPr>
            <a:r>
              <a:rPr lang="en-US" sz="2400" dirty="0"/>
              <a:t>Pay for local improvements like street paving, curbs, gutters, etc.</a:t>
            </a:r>
          </a:p>
        </p:txBody>
      </p:sp>
      <p:sp>
        <p:nvSpPr>
          <p:cNvPr id="4" name="TextBox 3">
            <a:extLst>
              <a:ext uri="{FF2B5EF4-FFF2-40B4-BE49-F238E27FC236}">
                <a16:creationId xmlns:a16="http://schemas.microsoft.com/office/drawing/2014/main" id="{D12F3611-2A03-3F22-19D2-1654EC3EA55F}"/>
              </a:ext>
            </a:extLst>
          </p:cNvPr>
          <p:cNvSpPr txBox="1"/>
          <p:nvPr/>
        </p:nvSpPr>
        <p:spPr>
          <a:xfrm>
            <a:off x="1662422" y="3527882"/>
            <a:ext cx="9628909" cy="576120"/>
          </a:xfrm>
          <a:prstGeom prst="rect">
            <a:avLst/>
          </a:prstGeom>
          <a:noFill/>
        </p:spPr>
        <p:txBody>
          <a:bodyPr wrap="square" rtlCol="0">
            <a:spAutoFit/>
          </a:bodyPr>
          <a:lstStyle/>
          <a:p>
            <a:pPr>
              <a:lnSpc>
                <a:spcPct val="150000"/>
              </a:lnSpc>
            </a:pPr>
            <a:r>
              <a:rPr lang="en-US" sz="2400" dirty="0"/>
              <a:t>Levied only against the property that will benefit.</a:t>
            </a:r>
          </a:p>
        </p:txBody>
      </p:sp>
      <p:sp>
        <p:nvSpPr>
          <p:cNvPr id="5" name="TextBox 4">
            <a:extLst>
              <a:ext uri="{FF2B5EF4-FFF2-40B4-BE49-F238E27FC236}">
                <a16:creationId xmlns:a16="http://schemas.microsoft.com/office/drawing/2014/main" id="{56AFACA8-F0E1-2C3D-1607-5CA34DC4D3F3}"/>
              </a:ext>
            </a:extLst>
          </p:cNvPr>
          <p:cNvSpPr txBox="1"/>
          <p:nvPr/>
        </p:nvSpPr>
        <p:spPr>
          <a:xfrm>
            <a:off x="1662422" y="4210295"/>
            <a:ext cx="9628909" cy="576120"/>
          </a:xfrm>
          <a:prstGeom prst="rect">
            <a:avLst/>
          </a:prstGeom>
          <a:noFill/>
        </p:spPr>
        <p:txBody>
          <a:bodyPr wrap="square" rtlCol="0">
            <a:spAutoFit/>
          </a:bodyPr>
          <a:lstStyle/>
          <a:p>
            <a:pPr>
              <a:lnSpc>
                <a:spcPct val="150000"/>
              </a:lnSpc>
            </a:pPr>
            <a:r>
              <a:rPr lang="en-US" sz="2400" dirty="0"/>
              <a:t>Amounts usually billed based on front footage.</a:t>
            </a:r>
          </a:p>
        </p:txBody>
      </p:sp>
      <p:sp>
        <p:nvSpPr>
          <p:cNvPr id="6" name="TextBox 5">
            <a:extLst>
              <a:ext uri="{FF2B5EF4-FFF2-40B4-BE49-F238E27FC236}">
                <a16:creationId xmlns:a16="http://schemas.microsoft.com/office/drawing/2014/main" id="{6753035A-9CC2-B694-0E2D-8638572D8D89}"/>
              </a:ext>
            </a:extLst>
          </p:cNvPr>
          <p:cNvSpPr txBox="1"/>
          <p:nvPr/>
        </p:nvSpPr>
        <p:spPr>
          <a:xfrm>
            <a:off x="1662422" y="4865597"/>
            <a:ext cx="9628909" cy="576120"/>
          </a:xfrm>
          <a:prstGeom prst="rect">
            <a:avLst/>
          </a:prstGeom>
          <a:noFill/>
        </p:spPr>
        <p:txBody>
          <a:bodyPr wrap="square" rtlCol="0">
            <a:spAutoFit/>
          </a:bodyPr>
          <a:lstStyle/>
          <a:p>
            <a:pPr>
              <a:lnSpc>
                <a:spcPct val="150000"/>
              </a:lnSpc>
            </a:pPr>
            <a:r>
              <a:rPr lang="en-US" sz="2400" dirty="0"/>
              <a:t>Senior lien, second in priority to General Real Estate Taxes.</a:t>
            </a:r>
          </a:p>
        </p:txBody>
      </p:sp>
      <p:sp>
        <p:nvSpPr>
          <p:cNvPr id="8" name="TextBox 7">
            <a:extLst>
              <a:ext uri="{FF2B5EF4-FFF2-40B4-BE49-F238E27FC236}">
                <a16:creationId xmlns:a16="http://schemas.microsoft.com/office/drawing/2014/main" id="{FE7091FA-E626-53B2-BE15-37F7242B91C1}"/>
              </a:ext>
            </a:extLst>
          </p:cNvPr>
          <p:cNvSpPr txBox="1"/>
          <p:nvPr/>
        </p:nvSpPr>
        <p:spPr>
          <a:xfrm>
            <a:off x="10790315" y="6261652"/>
            <a:ext cx="1096885" cy="369332"/>
          </a:xfrm>
          <a:prstGeom prst="rect">
            <a:avLst/>
          </a:prstGeom>
          <a:noFill/>
        </p:spPr>
        <p:txBody>
          <a:bodyPr wrap="square" rtlCol="0">
            <a:spAutoFit/>
          </a:bodyPr>
          <a:lstStyle/>
          <a:p>
            <a:r>
              <a:rPr lang="en-US" dirty="0"/>
              <a:t>Pg.  144</a:t>
            </a:r>
          </a:p>
        </p:txBody>
      </p:sp>
    </p:spTree>
    <p:extLst>
      <p:ext uri="{BB962C8B-B14F-4D97-AF65-F5344CB8AC3E}">
        <p14:creationId xmlns:p14="http://schemas.microsoft.com/office/powerpoint/2010/main" val="84215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Land use controls – </a:t>
            </a:r>
            <a:r>
              <a:rPr lang="en-US" sz="2200" b="1" dirty="0">
                <a:solidFill>
                  <a:schemeClr val="tx1"/>
                </a:solidFill>
              </a:rPr>
              <a:t>Government Rights in Land</a:t>
            </a:r>
            <a:endParaRPr lang="en-US" b="1" dirty="0">
              <a:solidFill>
                <a:schemeClr val="tx1"/>
              </a:solidFill>
            </a:endParaRPr>
          </a:p>
        </p:txBody>
      </p:sp>
      <p:sp>
        <p:nvSpPr>
          <p:cNvPr id="10" name="TextBox 9">
            <a:extLst>
              <a:ext uri="{FF2B5EF4-FFF2-40B4-BE49-F238E27FC236}">
                <a16:creationId xmlns:a16="http://schemas.microsoft.com/office/drawing/2014/main" id="{18487826-5E2B-F75C-D292-C76B914C5ECB}"/>
              </a:ext>
            </a:extLst>
          </p:cNvPr>
          <p:cNvSpPr txBox="1"/>
          <p:nvPr/>
        </p:nvSpPr>
        <p:spPr>
          <a:xfrm>
            <a:off x="1510611" y="1460412"/>
            <a:ext cx="553716" cy="1127488"/>
          </a:xfrm>
          <a:prstGeom prst="rect">
            <a:avLst/>
          </a:prstGeom>
          <a:noFill/>
        </p:spPr>
        <p:txBody>
          <a:bodyPr wrap="square" rtlCol="0">
            <a:spAutoFit/>
          </a:bodyPr>
          <a:lstStyle/>
          <a:p>
            <a:pPr>
              <a:lnSpc>
                <a:spcPct val="200000"/>
              </a:lnSpc>
            </a:pPr>
            <a:r>
              <a:rPr lang="en-US" sz="4000" b="1" dirty="0">
                <a:solidFill>
                  <a:srgbClr val="FFFF00"/>
                </a:solidFill>
              </a:rPr>
              <a:t>E</a:t>
            </a:r>
          </a:p>
        </p:txBody>
      </p:sp>
      <p:sp>
        <p:nvSpPr>
          <p:cNvPr id="4" name="TextBox 3">
            <a:extLst>
              <a:ext uri="{FF2B5EF4-FFF2-40B4-BE49-F238E27FC236}">
                <a16:creationId xmlns:a16="http://schemas.microsoft.com/office/drawing/2014/main" id="{1E780269-2F1C-EE5A-2302-F14B748B89ED}"/>
              </a:ext>
            </a:extLst>
          </p:cNvPr>
          <p:cNvSpPr txBox="1"/>
          <p:nvPr/>
        </p:nvSpPr>
        <p:spPr>
          <a:xfrm>
            <a:off x="2064325" y="2011780"/>
            <a:ext cx="9325332" cy="461665"/>
          </a:xfrm>
          <a:prstGeom prst="rect">
            <a:avLst/>
          </a:prstGeom>
          <a:noFill/>
        </p:spPr>
        <p:txBody>
          <a:bodyPr wrap="square" rtlCol="0">
            <a:spAutoFit/>
          </a:bodyPr>
          <a:lstStyle/>
          <a:p>
            <a:r>
              <a:rPr lang="en-US" sz="2400" dirty="0">
                <a:solidFill>
                  <a:srgbClr val="FFFF00"/>
                </a:solidFill>
              </a:rPr>
              <a:t>Escheat</a:t>
            </a:r>
            <a:endParaRPr lang="en-US" sz="2400" dirty="0"/>
          </a:p>
        </p:txBody>
      </p:sp>
      <p:sp>
        <p:nvSpPr>
          <p:cNvPr id="3" name="TextBox 2">
            <a:extLst>
              <a:ext uri="{FF2B5EF4-FFF2-40B4-BE49-F238E27FC236}">
                <a16:creationId xmlns:a16="http://schemas.microsoft.com/office/drawing/2014/main" id="{A1858F09-0836-21B7-C5D5-2754761C18B9}"/>
              </a:ext>
            </a:extLst>
          </p:cNvPr>
          <p:cNvSpPr txBox="1"/>
          <p:nvPr/>
        </p:nvSpPr>
        <p:spPr>
          <a:xfrm>
            <a:off x="2211598" y="2700441"/>
            <a:ext cx="8725988" cy="1684115"/>
          </a:xfrm>
          <a:prstGeom prst="rect">
            <a:avLst/>
          </a:prstGeom>
          <a:noFill/>
        </p:spPr>
        <p:txBody>
          <a:bodyPr wrap="square" rtlCol="0">
            <a:spAutoFit/>
          </a:bodyPr>
          <a:lstStyle/>
          <a:p>
            <a:pPr>
              <a:lnSpc>
                <a:spcPct val="150000"/>
              </a:lnSpc>
            </a:pPr>
            <a:r>
              <a:rPr lang="en-US" sz="2400" dirty="0"/>
              <a:t>The government retains the right to retake ownership of property if the owner dies intestate (without a will) and there are no legal heirs.</a:t>
            </a:r>
          </a:p>
        </p:txBody>
      </p:sp>
      <p:sp>
        <p:nvSpPr>
          <p:cNvPr id="11" name="TextBox 10">
            <a:extLst>
              <a:ext uri="{FF2B5EF4-FFF2-40B4-BE49-F238E27FC236}">
                <a16:creationId xmlns:a16="http://schemas.microsoft.com/office/drawing/2014/main" id="{A8565135-FE29-4D25-D382-687A63075707}"/>
              </a:ext>
            </a:extLst>
          </p:cNvPr>
          <p:cNvSpPr txBox="1"/>
          <p:nvPr/>
        </p:nvSpPr>
        <p:spPr>
          <a:xfrm>
            <a:off x="2211598" y="4659635"/>
            <a:ext cx="7924798" cy="1130118"/>
          </a:xfrm>
          <a:prstGeom prst="rect">
            <a:avLst/>
          </a:prstGeom>
          <a:noFill/>
        </p:spPr>
        <p:txBody>
          <a:bodyPr wrap="square" rtlCol="0">
            <a:spAutoFit/>
          </a:bodyPr>
          <a:lstStyle/>
          <a:p>
            <a:pPr>
              <a:lnSpc>
                <a:spcPct val="150000"/>
              </a:lnSpc>
            </a:pPr>
            <a:r>
              <a:rPr lang="en-US" sz="2400" dirty="0"/>
              <a:t>Abandoned property can also escheat to the government.</a:t>
            </a:r>
          </a:p>
        </p:txBody>
      </p:sp>
      <p:sp>
        <p:nvSpPr>
          <p:cNvPr id="5" name="TextBox 4">
            <a:extLst>
              <a:ext uri="{FF2B5EF4-FFF2-40B4-BE49-F238E27FC236}">
                <a16:creationId xmlns:a16="http://schemas.microsoft.com/office/drawing/2014/main" id="{B9E23CA6-6E60-55B2-69E4-184BD8D38A97}"/>
              </a:ext>
            </a:extLst>
          </p:cNvPr>
          <p:cNvSpPr txBox="1"/>
          <p:nvPr/>
        </p:nvSpPr>
        <p:spPr>
          <a:xfrm>
            <a:off x="10790315" y="6261652"/>
            <a:ext cx="1096885" cy="369332"/>
          </a:xfrm>
          <a:prstGeom prst="rect">
            <a:avLst/>
          </a:prstGeom>
          <a:noFill/>
        </p:spPr>
        <p:txBody>
          <a:bodyPr wrap="square" rtlCol="0">
            <a:spAutoFit/>
          </a:bodyPr>
          <a:lstStyle/>
          <a:p>
            <a:r>
              <a:rPr lang="en-US" dirty="0"/>
              <a:t>Pg.  145</a:t>
            </a:r>
          </a:p>
        </p:txBody>
      </p:sp>
    </p:spTree>
    <p:extLst>
      <p:ext uri="{BB962C8B-B14F-4D97-AF65-F5344CB8AC3E}">
        <p14:creationId xmlns:p14="http://schemas.microsoft.com/office/powerpoint/2010/main" val="236219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Land use controls – </a:t>
            </a:r>
            <a:r>
              <a:rPr lang="en-US" sz="2200" b="1" dirty="0">
                <a:solidFill>
                  <a:srgbClr val="FFFF00"/>
                </a:solidFill>
              </a:rPr>
              <a:t>Other Government Controls</a:t>
            </a:r>
            <a:endParaRPr lang="en-US" b="1" dirty="0">
              <a:solidFill>
                <a:srgbClr val="FFFF00"/>
              </a:solidFill>
            </a:endParaRPr>
          </a:p>
        </p:txBody>
      </p:sp>
      <p:sp>
        <p:nvSpPr>
          <p:cNvPr id="3" name="TextBox 2">
            <a:extLst>
              <a:ext uri="{FF2B5EF4-FFF2-40B4-BE49-F238E27FC236}">
                <a16:creationId xmlns:a16="http://schemas.microsoft.com/office/drawing/2014/main" id="{A1858F09-0836-21B7-C5D5-2754761C18B9}"/>
              </a:ext>
            </a:extLst>
          </p:cNvPr>
          <p:cNvSpPr txBox="1"/>
          <p:nvPr/>
        </p:nvSpPr>
        <p:spPr>
          <a:xfrm>
            <a:off x="2211598" y="1855314"/>
            <a:ext cx="8725988" cy="1130118"/>
          </a:xfrm>
          <a:prstGeom prst="rect">
            <a:avLst/>
          </a:prstGeom>
          <a:noFill/>
        </p:spPr>
        <p:txBody>
          <a:bodyPr wrap="square" rtlCol="0">
            <a:spAutoFit/>
          </a:bodyPr>
          <a:lstStyle/>
          <a:p>
            <a:pPr>
              <a:lnSpc>
                <a:spcPct val="150000"/>
              </a:lnSpc>
            </a:pPr>
            <a:r>
              <a:rPr lang="en-US" sz="2400" dirty="0">
                <a:solidFill>
                  <a:srgbClr val="FFFF00"/>
                </a:solidFill>
              </a:rPr>
              <a:t>Environmental Impact Reports </a:t>
            </a:r>
            <a:r>
              <a:rPr lang="en-US" sz="2400" dirty="0"/>
              <a:t>– an examination of the effects of a projects impact on the surrounding area.</a:t>
            </a:r>
          </a:p>
        </p:txBody>
      </p:sp>
      <p:sp>
        <p:nvSpPr>
          <p:cNvPr id="11" name="TextBox 10">
            <a:extLst>
              <a:ext uri="{FF2B5EF4-FFF2-40B4-BE49-F238E27FC236}">
                <a16:creationId xmlns:a16="http://schemas.microsoft.com/office/drawing/2014/main" id="{A8565135-FE29-4D25-D382-687A63075707}"/>
              </a:ext>
            </a:extLst>
          </p:cNvPr>
          <p:cNvSpPr txBox="1"/>
          <p:nvPr/>
        </p:nvSpPr>
        <p:spPr>
          <a:xfrm>
            <a:off x="2211598" y="3307510"/>
            <a:ext cx="7924798" cy="1684115"/>
          </a:xfrm>
          <a:prstGeom prst="rect">
            <a:avLst/>
          </a:prstGeom>
          <a:noFill/>
        </p:spPr>
        <p:txBody>
          <a:bodyPr wrap="square" rtlCol="0">
            <a:spAutoFit/>
          </a:bodyPr>
          <a:lstStyle/>
          <a:p>
            <a:pPr>
              <a:lnSpc>
                <a:spcPct val="150000"/>
              </a:lnSpc>
            </a:pPr>
            <a:r>
              <a:rPr lang="en-US" sz="2400" dirty="0">
                <a:solidFill>
                  <a:srgbClr val="FFFF00"/>
                </a:solidFill>
              </a:rPr>
              <a:t>Wetlands</a:t>
            </a:r>
            <a:r>
              <a:rPr lang="en-US" sz="2400" dirty="0"/>
              <a:t> – regulated at federal, state and local levels.  Oversees and protects water, ponds, streams, oceanfront, etc.</a:t>
            </a:r>
          </a:p>
        </p:txBody>
      </p:sp>
      <p:sp>
        <p:nvSpPr>
          <p:cNvPr id="4" name="TextBox 3">
            <a:extLst>
              <a:ext uri="{FF2B5EF4-FFF2-40B4-BE49-F238E27FC236}">
                <a16:creationId xmlns:a16="http://schemas.microsoft.com/office/drawing/2014/main" id="{BF00BE4B-74AA-1994-3A57-70E18796C26E}"/>
              </a:ext>
            </a:extLst>
          </p:cNvPr>
          <p:cNvSpPr txBox="1"/>
          <p:nvPr/>
        </p:nvSpPr>
        <p:spPr>
          <a:xfrm>
            <a:off x="10790315" y="6261652"/>
            <a:ext cx="1096885" cy="369332"/>
          </a:xfrm>
          <a:prstGeom prst="rect">
            <a:avLst/>
          </a:prstGeom>
          <a:noFill/>
        </p:spPr>
        <p:txBody>
          <a:bodyPr wrap="square" rtlCol="0">
            <a:spAutoFit/>
          </a:bodyPr>
          <a:lstStyle/>
          <a:p>
            <a:r>
              <a:rPr lang="en-US" dirty="0"/>
              <a:t>Pg.  145</a:t>
            </a:r>
          </a:p>
        </p:txBody>
      </p:sp>
    </p:spTree>
    <p:extLst>
      <p:ext uri="{BB962C8B-B14F-4D97-AF65-F5344CB8AC3E}">
        <p14:creationId xmlns:p14="http://schemas.microsoft.com/office/powerpoint/2010/main" val="140726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Land use controls – </a:t>
            </a:r>
            <a:r>
              <a:rPr lang="en-US" sz="2200" b="1" dirty="0">
                <a:solidFill>
                  <a:schemeClr val="tx1"/>
                </a:solidFill>
              </a:rPr>
              <a:t>Other Government Controls</a:t>
            </a:r>
            <a:endParaRPr lang="en-US" b="1" dirty="0">
              <a:solidFill>
                <a:schemeClr val="tx1"/>
              </a:solidFill>
            </a:endParaRPr>
          </a:p>
        </p:txBody>
      </p:sp>
      <p:sp>
        <p:nvSpPr>
          <p:cNvPr id="3" name="TextBox 2">
            <a:extLst>
              <a:ext uri="{FF2B5EF4-FFF2-40B4-BE49-F238E27FC236}">
                <a16:creationId xmlns:a16="http://schemas.microsoft.com/office/drawing/2014/main" id="{A1858F09-0836-21B7-C5D5-2754761C18B9}"/>
              </a:ext>
            </a:extLst>
          </p:cNvPr>
          <p:cNvSpPr txBox="1"/>
          <p:nvPr/>
        </p:nvSpPr>
        <p:spPr>
          <a:xfrm>
            <a:off x="4738254" y="1855314"/>
            <a:ext cx="6651405" cy="495457"/>
          </a:xfrm>
          <a:prstGeom prst="rect">
            <a:avLst/>
          </a:prstGeom>
          <a:noFill/>
        </p:spPr>
        <p:txBody>
          <a:bodyPr wrap="square" rtlCol="0">
            <a:spAutoFit/>
          </a:bodyPr>
          <a:lstStyle/>
          <a:p>
            <a:pPr>
              <a:lnSpc>
                <a:spcPct val="150000"/>
              </a:lnSpc>
            </a:pPr>
            <a:r>
              <a:rPr lang="en-US" sz="2000" dirty="0">
                <a:solidFill>
                  <a:srgbClr val="FFFF00"/>
                </a:solidFill>
              </a:rPr>
              <a:t>Federal Emergency Management Agency (FEMA)</a:t>
            </a:r>
            <a:endParaRPr lang="en-US" sz="2000" dirty="0"/>
          </a:p>
        </p:txBody>
      </p:sp>
      <p:sp>
        <p:nvSpPr>
          <p:cNvPr id="11" name="TextBox 10">
            <a:extLst>
              <a:ext uri="{FF2B5EF4-FFF2-40B4-BE49-F238E27FC236}">
                <a16:creationId xmlns:a16="http://schemas.microsoft.com/office/drawing/2014/main" id="{A8565135-FE29-4D25-D382-687A63075707}"/>
              </a:ext>
            </a:extLst>
          </p:cNvPr>
          <p:cNvSpPr txBox="1"/>
          <p:nvPr/>
        </p:nvSpPr>
        <p:spPr>
          <a:xfrm>
            <a:off x="4738252" y="2742452"/>
            <a:ext cx="7042069" cy="957121"/>
          </a:xfrm>
          <a:prstGeom prst="rect">
            <a:avLst/>
          </a:prstGeom>
          <a:noFill/>
        </p:spPr>
        <p:txBody>
          <a:bodyPr wrap="square" rtlCol="0">
            <a:spAutoFit/>
          </a:bodyPr>
          <a:lstStyle/>
          <a:p>
            <a:pPr>
              <a:lnSpc>
                <a:spcPct val="150000"/>
              </a:lnSpc>
            </a:pPr>
            <a:r>
              <a:rPr lang="en-US" sz="2000" dirty="0">
                <a:solidFill>
                  <a:srgbClr val="FFFF00"/>
                </a:solidFill>
              </a:rPr>
              <a:t>Flood Plains </a:t>
            </a:r>
            <a:r>
              <a:rPr lang="en-US" sz="2000" dirty="0"/>
              <a:t> – areas with a 1% or greater chance of flooding.</a:t>
            </a:r>
          </a:p>
        </p:txBody>
      </p:sp>
      <p:sp>
        <p:nvSpPr>
          <p:cNvPr id="4" name="TextBox 3">
            <a:extLst>
              <a:ext uri="{FF2B5EF4-FFF2-40B4-BE49-F238E27FC236}">
                <a16:creationId xmlns:a16="http://schemas.microsoft.com/office/drawing/2014/main" id="{36551912-0316-3E2C-BD54-8259D466FFA3}"/>
              </a:ext>
            </a:extLst>
          </p:cNvPr>
          <p:cNvSpPr txBox="1"/>
          <p:nvPr/>
        </p:nvSpPr>
        <p:spPr>
          <a:xfrm>
            <a:off x="4738252" y="3978188"/>
            <a:ext cx="7172696" cy="1880451"/>
          </a:xfrm>
          <a:prstGeom prst="rect">
            <a:avLst/>
          </a:prstGeom>
          <a:noFill/>
        </p:spPr>
        <p:txBody>
          <a:bodyPr wrap="square" rtlCol="0">
            <a:spAutoFit/>
          </a:bodyPr>
          <a:lstStyle/>
          <a:p>
            <a:pPr>
              <a:lnSpc>
                <a:spcPct val="150000"/>
              </a:lnSpc>
            </a:pPr>
            <a:r>
              <a:rPr lang="en-US" sz="2000" dirty="0">
                <a:solidFill>
                  <a:srgbClr val="FFFF00"/>
                </a:solidFill>
              </a:rPr>
              <a:t>Flood Insurance </a:t>
            </a:r>
            <a:r>
              <a:rPr lang="en-US" sz="2000" dirty="0"/>
              <a:t> – required if property is in a flood plain.</a:t>
            </a:r>
          </a:p>
          <a:p>
            <a:pPr>
              <a:lnSpc>
                <a:spcPct val="150000"/>
              </a:lnSpc>
            </a:pPr>
            <a:r>
              <a:rPr lang="en-US" sz="2000" dirty="0"/>
              <a:t>		100- and 500-year flood plains</a:t>
            </a:r>
          </a:p>
          <a:p>
            <a:pPr>
              <a:lnSpc>
                <a:spcPct val="150000"/>
              </a:lnSpc>
            </a:pPr>
            <a:r>
              <a:rPr lang="en-US" sz="2000" dirty="0"/>
              <a:t>		Detailed on Army Corps of Engineers flood plain</a:t>
            </a:r>
            <a:br>
              <a:rPr lang="en-US" sz="2000" dirty="0"/>
            </a:br>
            <a:r>
              <a:rPr lang="en-US" sz="2000" dirty="0"/>
              <a:t>             maps.</a:t>
            </a:r>
          </a:p>
        </p:txBody>
      </p:sp>
      <p:pic>
        <p:nvPicPr>
          <p:cNvPr id="5" name="Picture 4" descr="Close-up of a blue document&#10;&#10;Description automatically generated">
            <a:extLst>
              <a:ext uri="{FF2B5EF4-FFF2-40B4-BE49-F238E27FC236}">
                <a16:creationId xmlns:a16="http://schemas.microsoft.com/office/drawing/2014/main" id="{BAA4DE4A-24BF-0BC4-FFF9-7B0C587E81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985" y="1855314"/>
            <a:ext cx="5099740" cy="3400089"/>
          </a:xfrm>
          <a:prstGeom prst="rect">
            <a:avLst/>
          </a:prstGeom>
        </p:spPr>
      </p:pic>
      <p:sp>
        <p:nvSpPr>
          <p:cNvPr id="6" name="TextBox 5">
            <a:extLst>
              <a:ext uri="{FF2B5EF4-FFF2-40B4-BE49-F238E27FC236}">
                <a16:creationId xmlns:a16="http://schemas.microsoft.com/office/drawing/2014/main" id="{08369495-C9B3-1F03-BCBB-21B38BD2D9C0}"/>
              </a:ext>
            </a:extLst>
          </p:cNvPr>
          <p:cNvSpPr txBox="1"/>
          <p:nvPr/>
        </p:nvSpPr>
        <p:spPr>
          <a:xfrm>
            <a:off x="10790315" y="6261652"/>
            <a:ext cx="1096885" cy="369332"/>
          </a:xfrm>
          <a:prstGeom prst="rect">
            <a:avLst/>
          </a:prstGeom>
          <a:noFill/>
        </p:spPr>
        <p:txBody>
          <a:bodyPr wrap="square" rtlCol="0">
            <a:spAutoFit/>
          </a:bodyPr>
          <a:lstStyle/>
          <a:p>
            <a:r>
              <a:rPr lang="en-US" dirty="0"/>
              <a:t>Pg.  146</a:t>
            </a:r>
          </a:p>
        </p:txBody>
      </p:sp>
    </p:spTree>
    <p:extLst>
      <p:ext uri="{BB962C8B-B14F-4D97-AF65-F5344CB8AC3E}">
        <p14:creationId xmlns:p14="http://schemas.microsoft.com/office/powerpoint/2010/main" val="66841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Land use controls – </a:t>
            </a:r>
            <a:r>
              <a:rPr lang="en-US" sz="2200" b="1" dirty="0">
                <a:solidFill>
                  <a:schemeClr val="tx1"/>
                </a:solidFill>
              </a:rPr>
              <a:t>Other Government Controls</a:t>
            </a:r>
            <a:endParaRPr lang="en-US" b="1" dirty="0">
              <a:solidFill>
                <a:schemeClr val="tx1"/>
              </a:solidFill>
            </a:endParaRPr>
          </a:p>
        </p:txBody>
      </p:sp>
      <p:sp>
        <p:nvSpPr>
          <p:cNvPr id="3" name="TextBox 2">
            <a:extLst>
              <a:ext uri="{FF2B5EF4-FFF2-40B4-BE49-F238E27FC236}">
                <a16:creationId xmlns:a16="http://schemas.microsoft.com/office/drawing/2014/main" id="{A1858F09-0836-21B7-C5D5-2754761C18B9}"/>
              </a:ext>
            </a:extLst>
          </p:cNvPr>
          <p:cNvSpPr txBox="1"/>
          <p:nvPr/>
        </p:nvSpPr>
        <p:spPr>
          <a:xfrm>
            <a:off x="2211598" y="2575750"/>
            <a:ext cx="8725988" cy="1130118"/>
          </a:xfrm>
          <a:prstGeom prst="rect">
            <a:avLst/>
          </a:prstGeom>
          <a:noFill/>
        </p:spPr>
        <p:txBody>
          <a:bodyPr wrap="square" rtlCol="0">
            <a:spAutoFit/>
          </a:bodyPr>
          <a:lstStyle/>
          <a:p>
            <a:pPr>
              <a:lnSpc>
                <a:spcPct val="150000"/>
              </a:lnSpc>
            </a:pPr>
            <a:r>
              <a:rPr lang="en-US" sz="2400" dirty="0">
                <a:solidFill>
                  <a:srgbClr val="FFFF00"/>
                </a:solidFill>
              </a:rPr>
              <a:t>Coastal Zone Management Act </a:t>
            </a:r>
            <a:r>
              <a:rPr lang="en-US" sz="2400" dirty="0"/>
              <a:t>– allows the federal government to control and protect coastal land use.</a:t>
            </a:r>
          </a:p>
        </p:txBody>
      </p:sp>
      <p:sp>
        <p:nvSpPr>
          <p:cNvPr id="4" name="TextBox 3">
            <a:extLst>
              <a:ext uri="{FF2B5EF4-FFF2-40B4-BE49-F238E27FC236}">
                <a16:creationId xmlns:a16="http://schemas.microsoft.com/office/drawing/2014/main" id="{CB463EF6-084C-2844-A92E-7E9E6ADCAB7B}"/>
              </a:ext>
            </a:extLst>
          </p:cNvPr>
          <p:cNvSpPr txBox="1"/>
          <p:nvPr/>
        </p:nvSpPr>
        <p:spPr>
          <a:xfrm>
            <a:off x="10790315" y="6261652"/>
            <a:ext cx="1096885" cy="369332"/>
          </a:xfrm>
          <a:prstGeom prst="rect">
            <a:avLst/>
          </a:prstGeom>
          <a:noFill/>
        </p:spPr>
        <p:txBody>
          <a:bodyPr wrap="square" rtlCol="0">
            <a:spAutoFit/>
          </a:bodyPr>
          <a:lstStyle/>
          <a:p>
            <a:r>
              <a:rPr lang="en-US" dirty="0"/>
              <a:t>Pg.  146</a:t>
            </a:r>
          </a:p>
        </p:txBody>
      </p:sp>
    </p:spTree>
    <p:extLst>
      <p:ext uri="{BB962C8B-B14F-4D97-AF65-F5344CB8AC3E}">
        <p14:creationId xmlns:p14="http://schemas.microsoft.com/office/powerpoint/2010/main" val="14501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Land use controls – </a:t>
            </a:r>
            <a:r>
              <a:rPr lang="en-US" sz="2200" b="1" dirty="0">
                <a:solidFill>
                  <a:schemeClr val="tx1"/>
                </a:solidFill>
              </a:rPr>
              <a:t>Government Rights in Land</a:t>
            </a:r>
            <a:endParaRPr lang="en-US" b="1" dirty="0">
              <a:solidFill>
                <a:schemeClr val="tx1"/>
              </a:solidFill>
            </a:endParaRPr>
          </a:p>
        </p:txBody>
      </p:sp>
      <p:sp>
        <p:nvSpPr>
          <p:cNvPr id="10" name="TextBox 9">
            <a:extLst>
              <a:ext uri="{FF2B5EF4-FFF2-40B4-BE49-F238E27FC236}">
                <a16:creationId xmlns:a16="http://schemas.microsoft.com/office/drawing/2014/main" id="{18487826-5E2B-F75C-D292-C76B914C5ECB}"/>
              </a:ext>
            </a:extLst>
          </p:cNvPr>
          <p:cNvSpPr txBox="1"/>
          <p:nvPr/>
        </p:nvSpPr>
        <p:spPr>
          <a:xfrm>
            <a:off x="1510611" y="1460412"/>
            <a:ext cx="553716" cy="1127488"/>
          </a:xfrm>
          <a:prstGeom prst="rect">
            <a:avLst/>
          </a:prstGeom>
          <a:noFill/>
        </p:spPr>
        <p:txBody>
          <a:bodyPr wrap="square" rtlCol="0">
            <a:spAutoFit/>
          </a:bodyPr>
          <a:lstStyle/>
          <a:p>
            <a:pPr>
              <a:lnSpc>
                <a:spcPct val="200000"/>
              </a:lnSpc>
            </a:pPr>
            <a:r>
              <a:rPr lang="en-US" sz="4000" b="1" dirty="0">
                <a:solidFill>
                  <a:srgbClr val="FFFF00"/>
                </a:solidFill>
              </a:rPr>
              <a:t>P</a:t>
            </a:r>
          </a:p>
        </p:txBody>
      </p:sp>
      <p:sp>
        <p:nvSpPr>
          <p:cNvPr id="4" name="TextBox 3">
            <a:extLst>
              <a:ext uri="{FF2B5EF4-FFF2-40B4-BE49-F238E27FC236}">
                <a16:creationId xmlns:a16="http://schemas.microsoft.com/office/drawing/2014/main" id="{1E780269-2F1C-EE5A-2302-F14B748B89ED}"/>
              </a:ext>
            </a:extLst>
          </p:cNvPr>
          <p:cNvSpPr txBox="1"/>
          <p:nvPr/>
        </p:nvSpPr>
        <p:spPr>
          <a:xfrm>
            <a:off x="2064327" y="2007860"/>
            <a:ext cx="9325332" cy="461665"/>
          </a:xfrm>
          <a:prstGeom prst="rect">
            <a:avLst/>
          </a:prstGeom>
          <a:noFill/>
        </p:spPr>
        <p:txBody>
          <a:bodyPr wrap="square" rtlCol="0">
            <a:spAutoFit/>
          </a:bodyPr>
          <a:lstStyle/>
          <a:p>
            <a:r>
              <a:rPr lang="en-US" sz="2400" dirty="0">
                <a:solidFill>
                  <a:srgbClr val="FFFF00"/>
                </a:solidFill>
              </a:rPr>
              <a:t>Police Power</a:t>
            </a:r>
            <a:endParaRPr lang="en-US" sz="2400" dirty="0"/>
          </a:p>
        </p:txBody>
      </p:sp>
      <p:sp>
        <p:nvSpPr>
          <p:cNvPr id="3" name="TextBox 2">
            <a:extLst>
              <a:ext uri="{FF2B5EF4-FFF2-40B4-BE49-F238E27FC236}">
                <a16:creationId xmlns:a16="http://schemas.microsoft.com/office/drawing/2014/main" id="{A1858F09-0836-21B7-C5D5-2754761C18B9}"/>
              </a:ext>
            </a:extLst>
          </p:cNvPr>
          <p:cNvSpPr txBox="1"/>
          <p:nvPr/>
        </p:nvSpPr>
        <p:spPr>
          <a:xfrm>
            <a:off x="2064327" y="2587900"/>
            <a:ext cx="8725988" cy="1130118"/>
          </a:xfrm>
          <a:prstGeom prst="rect">
            <a:avLst/>
          </a:prstGeom>
          <a:noFill/>
        </p:spPr>
        <p:txBody>
          <a:bodyPr wrap="square" rtlCol="0">
            <a:spAutoFit/>
          </a:bodyPr>
          <a:lstStyle/>
          <a:p>
            <a:pPr>
              <a:lnSpc>
                <a:spcPct val="150000"/>
              </a:lnSpc>
            </a:pPr>
            <a:r>
              <a:rPr lang="en-US" sz="2400" dirty="0"/>
              <a:t>Zoning Laws – used to preserve property values and promote growth.</a:t>
            </a:r>
          </a:p>
        </p:txBody>
      </p:sp>
      <p:sp>
        <p:nvSpPr>
          <p:cNvPr id="9" name="TextBox 8">
            <a:extLst>
              <a:ext uri="{FF2B5EF4-FFF2-40B4-BE49-F238E27FC236}">
                <a16:creationId xmlns:a16="http://schemas.microsoft.com/office/drawing/2014/main" id="{53C4F521-4382-6791-A280-A3105CF5106E}"/>
              </a:ext>
            </a:extLst>
          </p:cNvPr>
          <p:cNvSpPr txBox="1"/>
          <p:nvPr/>
        </p:nvSpPr>
        <p:spPr>
          <a:xfrm>
            <a:off x="2064326" y="3918904"/>
            <a:ext cx="9628909" cy="576120"/>
          </a:xfrm>
          <a:prstGeom prst="rect">
            <a:avLst/>
          </a:prstGeom>
          <a:noFill/>
        </p:spPr>
        <p:txBody>
          <a:bodyPr wrap="square" rtlCol="0">
            <a:spAutoFit/>
          </a:bodyPr>
          <a:lstStyle/>
          <a:p>
            <a:pPr>
              <a:lnSpc>
                <a:spcPct val="150000"/>
              </a:lnSpc>
            </a:pPr>
            <a:r>
              <a:rPr lang="en-US" sz="2400" dirty="0"/>
              <a:t>Master plan – provides guidelines for current and future growth.</a:t>
            </a:r>
          </a:p>
        </p:txBody>
      </p:sp>
      <p:sp>
        <p:nvSpPr>
          <p:cNvPr id="11" name="TextBox 10">
            <a:extLst>
              <a:ext uri="{FF2B5EF4-FFF2-40B4-BE49-F238E27FC236}">
                <a16:creationId xmlns:a16="http://schemas.microsoft.com/office/drawing/2014/main" id="{A8565135-FE29-4D25-D382-687A63075707}"/>
              </a:ext>
            </a:extLst>
          </p:cNvPr>
          <p:cNvSpPr txBox="1"/>
          <p:nvPr/>
        </p:nvSpPr>
        <p:spPr>
          <a:xfrm>
            <a:off x="2064326" y="4637915"/>
            <a:ext cx="9628909" cy="1684115"/>
          </a:xfrm>
          <a:prstGeom prst="rect">
            <a:avLst/>
          </a:prstGeom>
          <a:noFill/>
        </p:spPr>
        <p:txBody>
          <a:bodyPr wrap="square" rtlCol="0">
            <a:spAutoFit/>
          </a:bodyPr>
          <a:lstStyle/>
          <a:p>
            <a:pPr>
              <a:lnSpc>
                <a:spcPct val="150000"/>
              </a:lnSpc>
            </a:pPr>
            <a:r>
              <a:rPr lang="en-US" sz="2400" dirty="0"/>
              <a:t>Land use divided into six categories:  Residential, Commercial, Industrial, Agricultural, Public and Planned Unit Development (PUD) and Buffer Zones.</a:t>
            </a:r>
          </a:p>
        </p:txBody>
      </p:sp>
      <p:sp>
        <p:nvSpPr>
          <p:cNvPr id="5" name="TextBox 4">
            <a:extLst>
              <a:ext uri="{FF2B5EF4-FFF2-40B4-BE49-F238E27FC236}">
                <a16:creationId xmlns:a16="http://schemas.microsoft.com/office/drawing/2014/main" id="{29E7719C-6B3B-3272-B880-D0083BB01C50}"/>
              </a:ext>
            </a:extLst>
          </p:cNvPr>
          <p:cNvSpPr txBox="1"/>
          <p:nvPr/>
        </p:nvSpPr>
        <p:spPr>
          <a:xfrm>
            <a:off x="10790315" y="6261652"/>
            <a:ext cx="1096885" cy="369332"/>
          </a:xfrm>
          <a:prstGeom prst="rect">
            <a:avLst/>
          </a:prstGeom>
          <a:noFill/>
        </p:spPr>
        <p:txBody>
          <a:bodyPr wrap="square" rtlCol="0">
            <a:spAutoFit/>
          </a:bodyPr>
          <a:lstStyle/>
          <a:p>
            <a:r>
              <a:rPr lang="en-US" dirty="0"/>
              <a:t>Pg.  136</a:t>
            </a:r>
          </a:p>
        </p:txBody>
      </p:sp>
    </p:spTree>
    <p:extLst>
      <p:ext uri="{BB962C8B-B14F-4D97-AF65-F5344CB8AC3E}">
        <p14:creationId xmlns:p14="http://schemas.microsoft.com/office/powerpoint/2010/main" val="365366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Land use controls – </a:t>
            </a:r>
            <a:r>
              <a:rPr lang="en-US" sz="2200" b="1" dirty="0">
                <a:solidFill>
                  <a:schemeClr val="tx1"/>
                </a:solidFill>
              </a:rPr>
              <a:t>Other Government Controls</a:t>
            </a:r>
            <a:endParaRPr lang="en-US" b="1" dirty="0">
              <a:solidFill>
                <a:schemeClr val="tx1"/>
              </a:solidFill>
            </a:endParaRPr>
          </a:p>
        </p:txBody>
      </p:sp>
      <p:sp>
        <p:nvSpPr>
          <p:cNvPr id="3" name="TextBox 2">
            <a:extLst>
              <a:ext uri="{FF2B5EF4-FFF2-40B4-BE49-F238E27FC236}">
                <a16:creationId xmlns:a16="http://schemas.microsoft.com/office/drawing/2014/main" id="{A1858F09-0836-21B7-C5D5-2754761C18B9}"/>
              </a:ext>
            </a:extLst>
          </p:cNvPr>
          <p:cNvSpPr txBox="1"/>
          <p:nvPr/>
        </p:nvSpPr>
        <p:spPr>
          <a:xfrm>
            <a:off x="2100762" y="1728956"/>
            <a:ext cx="8725988" cy="576120"/>
          </a:xfrm>
          <a:prstGeom prst="rect">
            <a:avLst/>
          </a:prstGeom>
          <a:noFill/>
        </p:spPr>
        <p:txBody>
          <a:bodyPr wrap="square" rtlCol="0">
            <a:spAutoFit/>
          </a:bodyPr>
          <a:lstStyle/>
          <a:p>
            <a:pPr>
              <a:lnSpc>
                <a:spcPct val="150000"/>
              </a:lnSpc>
            </a:pPr>
            <a:r>
              <a:rPr lang="en-US" sz="2400" dirty="0">
                <a:solidFill>
                  <a:srgbClr val="FFFF00"/>
                </a:solidFill>
              </a:rPr>
              <a:t>Residential Lead Based Paint Disclosure Program</a:t>
            </a:r>
            <a:endParaRPr lang="en-US" sz="2400" dirty="0"/>
          </a:p>
        </p:txBody>
      </p:sp>
      <p:sp>
        <p:nvSpPr>
          <p:cNvPr id="4" name="TextBox 3">
            <a:extLst>
              <a:ext uri="{FF2B5EF4-FFF2-40B4-BE49-F238E27FC236}">
                <a16:creationId xmlns:a16="http://schemas.microsoft.com/office/drawing/2014/main" id="{72DDDE86-2423-B932-1C19-2015802B97A9}"/>
              </a:ext>
            </a:extLst>
          </p:cNvPr>
          <p:cNvSpPr txBox="1"/>
          <p:nvPr/>
        </p:nvSpPr>
        <p:spPr>
          <a:xfrm>
            <a:off x="2100762" y="2546542"/>
            <a:ext cx="9178062" cy="576120"/>
          </a:xfrm>
          <a:prstGeom prst="rect">
            <a:avLst/>
          </a:prstGeom>
          <a:noFill/>
        </p:spPr>
        <p:txBody>
          <a:bodyPr wrap="square" rtlCol="0">
            <a:spAutoFit/>
          </a:bodyPr>
          <a:lstStyle/>
          <a:p>
            <a:pPr>
              <a:lnSpc>
                <a:spcPct val="150000"/>
              </a:lnSpc>
            </a:pPr>
            <a:r>
              <a:rPr lang="en-US" sz="2400" dirty="0"/>
              <a:t>Section 1018 of Title X, Toxic Substances Control Act</a:t>
            </a:r>
          </a:p>
        </p:txBody>
      </p:sp>
      <p:sp>
        <p:nvSpPr>
          <p:cNvPr id="8" name="TextBox 7">
            <a:extLst>
              <a:ext uri="{FF2B5EF4-FFF2-40B4-BE49-F238E27FC236}">
                <a16:creationId xmlns:a16="http://schemas.microsoft.com/office/drawing/2014/main" id="{CBB170AF-68F5-40CF-E1CC-C4D646863CA1}"/>
              </a:ext>
            </a:extLst>
          </p:cNvPr>
          <p:cNvSpPr txBox="1"/>
          <p:nvPr/>
        </p:nvSpPr>
        <p:spPr>
          <a:xfrm>
            <a:off x="2100762" y="3424433"/>
            <a:ext cx="9178062" cy="1684115"/>
          </a:xfrm>
          <a:prstGeom prst="rect">
            <a:avLst/>
          </a:prstGeom>
          <a:noFill/>
        </p:spPr>
        <p:txBody>
          <a:bodyPr wrap="square" rtlCol="0">
            <a:spAutoFit/>
          </a:bodyPr>
          <a:lstStyle/>
          <a:p>
            <a:pPr>
              <a:lnSpc>
                <a:spcPct val="150000"/>
              </a:lnSpc>
            </a:pPr>
            <a:r>
              <a:rPr lang="en-US" sz="2400" dirty="0"/>
              <a:t>Requires owners of residential properties built prior to 1978 to disclose the presence of known lead-based paint to Buyers or Tenants.</a:t>
            </a:r>
          </a:p>
        </p:txBody>
      </p:sp>
      <p:sp>
        <p:nvSpPr>
          <p:cNvPr id="9" name="TextBox 8">
            <a:extLst>
              <a:ext uri="{FF2B5EF4-FFF2-40B4-BE49-F238E27FC236}">
                <a16:creationId xmlns:a16="http://schemas.microsoft.com/office/drawing/2014/main" id="{1299E6C8-8E01-433D-0F8D-11FF7C293633}"/>
              </a:ext>
            </a:extLst>
          </p:cNvPr>
          <p:cNvSpPr txBox="1"/>
          <p:nvPr/>
        </p:nvSpPr>
        <p:spPr>
          <a:xfrm>
            <a:off x="2100762" y="5389010"/>
            <a:ext cx="9178062" cy="576120"/>
          </a:xfrm>
          <a:prstGeom prst="rect">
            <a:avLst/>
          </a:prstGeom>
          <a:noFill/>
        </p:spPr>
        <p:txBody>
          <a:bodyPr wrap="square" rtlCol="0">
            <a:spAutoFit/>
          </a:bodyPr>
          <a:lstStyle/>
          <a:p>
            <a:pPr>
              <a:lnSpc>
                <a:spcPct val="150000"/>
              </a:lnSpc>
            </a:pPr>
            <a:r>
              <a:rPr lang="en-US" sz="2400" dirty="0"/>
              <a:t>Buyer or Tenant has a right to a 10-day review period.</a:t>
            </a:r>
          </a:p>
        </p:txBody>
      </p:sp>
      <p:sp>
        <p:nvSpPr>
          <p:cNvPr id="5" name="TextBox 4">
            <a:extLst>
              <a:ext uri="{FF2B5EF4-FFF2-40B4-BE49-F238E27FC236}">
                <a16:creationId xmlns:a16="http://schemas.microsoft.com/office/drawing/2014/main" id="{65B5E2EE-2094-36B5-6566-EB303F7E00FD}"/>
              </a:ext>
            </a:extLst>
          </p:cNvPr>
          <p:cNvSpPr txBox="1"/>
          <p:nvPr/>
        </p:nvSpPr>
        <p:spPr>
          <a:xfrm>
            <a:off x="10790315" y="6261652"/>
            <a:ext cx="1096885" cy="369332"/>
          </a:xfrm>
          <a:prstGeom prst="rect">
            <a:avLst/>
          </a:prstGeom>
          <a:noFill/>
        </p:spPr>
        <p:txBody>
          <a:bodyPr wrap="square" rtlCol="0">
            <a:spAutoFit/>
          </a:bodyPr>
          <a:lstStyle/>
          <a:p>
            <a:r>
              <a:rPr lang="en-US" dirty="0"/>
              <a:t>Pg.  146</a:t>
            </a:r>
          </a:p>
        </p:txBody>
      </p:sp>
    </p:spTree>
    <p:extLst>
      <p:ext uri="{BB962C8B-B14F-4D97-AF65-F5344CB8AC3E}">
        <p14:creationId xmlns:p14="http://schemas.microsoft.com/office/powerpoint/2010/main" val="28343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Land use controls – </a:t>
            </a:r>
            <a:r>
              <a:rPr lang="en-US" sz="2200" b="1" dirty="0">
                <a:solidFill>
                  <a:schemeClr val="tx1"/>
                </a:solidFill>
              </a:rPr>
              <a:t>Other Government Controls</a:t>
            </a:r>
            <a:endParaRPr lang="en-US" b="1" dirty="0">
              <a:solidFill>
                <a:schemeClr val="tx1"/>
              </a:solidFill>
            </a:endParaRPr>
          </a:p>
        </p:txBody>
      </p:sp>
      <p:sp>
        <p:nvSpPr>
          <p:cNvPr id="3" name="TextBox 2">
            <a:extLst>
              <a:ext uri="{FF2B5EF4-FFF2-40B4-BE49-F238E27FC236}">
                <a16:creationId xmlns:a16="http://schemas.microsoft.com/office/drawing/2014/main" id="{A1858F09-0836-21B7-C5D5-2754761C18B9}"/>
              </a:ext>
            </a:extLst>
          </p:cNvPr>
          <p:cNvSpPr txBox="1"/>
          <p:nvPr/>
        </p:nvSpPr>
        <p:spPr>
          <a:xfrm>
            <a:off x="2100762" y="1728956"/>
            <a:ext cx="8725988" cy="576120"/>
          </a:xfrm>
          <a:prstGeom prst="rect">
            <a:avLst/>
          </a:prstGeom>
          <a:noFill/>
        </p:spPr>
        <p:txBody>
          <a:bodyPr wrap="square" rtlCol="0">
            <a:spAutoFit/>
          </a:bodyPr>
          <a:lstStyle/>
          <a:p>
            <a:pPr>
              <a:lnSpc>
                <a:spcPct val="150000"/>
              </a:lnSpc>
            </a:pPr>
            <a:r>
              <a:rPr lang="en-US" sz="2400" dirty="0">
                <a:solidFill>
                  <a:srgbClr val="FFFF00"/>
                </a:solidFill>
              </a:rPr>
              <a:t>Environmental Protection Agency (EPA)</a:t>
            </a:r>
            <a:endParaRPr lang="en-US" sz="2400" dirty="0"/>
          </a:p>
        </p:txBody>
      </p:sp>
      <p:sp>
        <p:nvSpPr>
          <p:cNvPr id="4" name="TextBox 3">
            <a:extLst>
              <a:ext uri="{FF2B5EF4-FFF2-40B4-BE49-F238E27FC236}">
                <a16:creationId xmlns:a16="http://schemas.microsoft.com/office/drawing/2014/main" id="{72DDDE86-2423-B932-1C19-2015802B97A9}"/>
              </a:ext>
            </a:extLst>
          </p:cNvPr>
          <p:cNvSpPr txBox="1"/>
          <p:nvPr/>
        </p:nvSpPr>
        <p:spPr>
          <a:xfrm>
            <a:off x="2100762" y="4088068"/>
            <a:ext cx="9178062" cy="1130118"/>
          </a:xfrm>
          <a:prstGeom prst="rect">
            <a:avLst/>
          </a:prstGeom>
          <a:noFill/>
        </p:spPr>
        <p:txBody>
          <a:bodyPr wrap="square" rtlCol="0">
            <a:spAutoFit/>
          </a:bodyPr>
          <a:lstStyle/>
          <a:p>
            <a:pPr>
              <a:lnSpc>
                <a:spcPct val="150000"/>
              </a:lnSpc>
            </a:pPr>
            <a:r>
              <a:rPr lang="en-US" sz="2400" dirty="0">
                <a:solidFill>
                  <a:srgbClr val="FFFF00"/>
                </a:solidFill>
              </a:rPr>
              <a:t>Urea-Formaldehyde Foam Insulation </a:t>
            </a:r>
            <a:r>
              <a:rPr lang="en-US" sz="2400" dirty="0"/>
              <a:t>– used prior to 1978 for insulation.</a:t>
            </a:r>
          </a:p>
        </p:txBody>
      </p:sp>
      <p:sp>
        <p:nvSpPr>
          <p:cNvPr id="8" name="TextBox 7">
            <a:extLst>
              <a:ext uri="{FF2B5EF4-FFF2-40B4-BE49-F238E27FC236}">
                <a16:creationId xmlns:a16="http://schemas.microsoft.com/office/drawing/2014/main" id="{CBB170AF-68F5-40CF-E1CC-C4D646863CA1}"/>
              </a:ext>
            </a:extLst>
          </p:cNvPr>
          <p:cNvSpPr txBox="1"/>
          <p:nvPr/>
        </p:nvSpPr>
        <p:spPr>
          <a:xfrm>
            <a:off x="2100762" y="5316200"/>
            <a:ext cx="9178062" cy="1130118"/>
          </a:xfrm>
          <a:prstGeom prst="rect">
            <a:avLst/>
          </a:prstGeom>
          <a:noFill/>
        </p:spPr>
        <p:txBody>
          <a:bodyPr wrap="square" rtlCol="0">
            <a:spAutoFit/>
          </a:bodyPr>
          <a:lstStyle/>
          <a:p>
            <a:pPr>
              <a:lnSpc>
                <a:spcPct val="150000"/>
              </a:lnSpc>
            </a:pPr>
            <a:r>
              <a:rPr lang="en-US" sz="2400" dirty="0">
                <a:solidFill>
                  <a:srgbClr val="FFFF00"/>
                </a:solidFill>
              </a:rPr>
              <a:t>PCB’s (Polychlorinated Biphenyls) </a:t>
            </a:r>
            <a:r>
              <a:rPr lang="en-US" sz="2400" dirty="0"/>
              <a:t>– used prior to 1977 in the production of electrical products.</a:t>
            </a:r>
          </a:p>
        </p:txBody>
      </p:sp>
      <p:sp>
        <p:nvSpPr>
          <p:cNvPr id="5" name="TextBox 4">
            <a:extLst>
              <a:ext uri="{FF2B5EF4-FFF2-40B4-BE49-F238E27FC236}">
                <a16:creationId xmlns:a16="http://schemas.microsoft.com/office/drawing/2014/main" id="{F123716A-0EE7-F0D9-C2F4-57DA2B91F15F}"/>
              </a:ext>
            </a:extLst>
          </p:cNvPr>
          <p:cNvSpPr txBox="1"/>
          <p:nvPr/>
        </p:nvSpPr>
        <p:spPr>
          <a:xfrm>
            <a:off x="10790315" y="6261652"/>
            <a:ext cx="1096885" cy="369332"/>
          </a:xfrm>
          <a:prstGeom prst="rect">
            <a:avLst/>
          </a:prstGeom>
          <a:noFill/>
        </p:spPr>
        <p:txBody>
          <a:bodyPr wrap="square" rtlCol="0">
            <a:spAutoFit/>
          </a:bodyPr>
          <a:lstStyle/>
          <a:p>
            <a:r>
              <a:rPr lang="en-US" dirty="0"/>
              <a:t>Pg.  147</a:t>
            </a:r>
          </a:p>
        </p:txBody>
      </p:sp>
      <p:sp>
        <p:nvSpPr>
          <p:cNvPr id="6" name="TextBox 5">
            <a:extLst>
              <a:ext uri="{FF2B5EF4-FFF2-40B4-BE49-F238E27FC236}">
                <a16:creationId xmlns:a16="http://schemas.microsoft.com/office/drawing/2014/main" id="{DDC1D4F9-2F61-955A-5873-40172E54BF0E}"/>
              </a:ext>
            </a:extLst>
          </p:cNvPr>
          <p:cNvSpPr txBox="1"/>
          <p:nvPr/>
        </p:nvSpPr>
        <p:spPr>
          <a:xfrm>
            <a:off x="2100762" y="2305939"/>
            <a:ext cx="9178062" cy="1684115"/>
          </a:xfrm>
          <a:prstGeom prst="rect">
            <a:avLst/>
          </a:prstGeom>
          <a:noFill/>
        </p:spPr>
        <p:txBody>
          <a:bodyPr wrap="square" rtlCol="0">
            <a:spAutoFit/>
          </a:bodyPr>
          <a:lstStyle/>
          <a:p>
            <a:pPr>
              <a:lnSpc>
                <a:spcPct val="150000"/>
              </a:lnSpc>
            </a:pPr>
            <a:r>
              <a:rPr lang="en-US" sz="2400" dirty="0">
                <a:solidFill>
                  <a:srgbClr val="FFFF00"/>
                </a:solidFill>
              </a:rPr>
              <a:t>Asbestos </a:t>
            </a:r>
            <a:r>
              <a:rPr lang="en-US" sz="2400" dirty="0"/>
              <a:t>– used in pipe insulation, tiles and building materials.  Friable materials (airborne particles) are linked to lung cancer.</a:t>
            </a:r>
          </a:p>
        </p:txBody>
      </p:sp>
    </p:spTree>
    <p:extLst>
      <p:ext uri="{BB962C8B-B14F-4D97-AF65-F5344CB8AC3E}">
        <p14:creationId xmlns:p14="http://schemas.microsoft.com/office/powerpoint/2010/main" val="250700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Land use controls – </a:t>
            </a:r>
            <a:r>
              <a:rPr lang="en-US" sz="2200" b="1" dirty="0">
                <a:solidFill>
                  <a:schemeClr val="tx1"/>
                </a:solidFill>
              </a:rPr>
              <a:t>Other Government Controls</a:t>
            </a:r>
            <a:endParaRPr lang="en-US" b="1" dirty="0">
              <a:solidFill>
                <a:schemeClr val="tx1"/>
              </a:solidFill>
            </a:endParaRPr>
          </a:p>
        </p:txBody>
      </p:sp>
      <p:sp>
        <p:nvSpPr>
          <p:cNvPr id="3" name="TextBox 2">
            <a:extLst>
              <a:ext uri="{FF2B5EF4-FFF2-40B4-BE49-F238E27FC236}">
                <a16:creationId xmlns:a16="http://schemas.microsoft.com/office/drawing/2014/main" id="{A1858F09-0836-21B7-C5D5-2754761C18B9}"/>
              </a:ext>
            </a:extLst>
          </p:cNvPr>
          <p:cNvSpPr txBox="1"/>
          <p:nvPr/>
        </p:nvSpPr>
        <p:spPr>
          <a:xfrm>
            <a:off x="2100762" y="1728956"/>
            <a:ext cx="8725988" cy="576120"/>
          </a:xfrm>
          <a:prstGeom prst="rect">
            <a:avLst/>
          </a:prstGeom>
          <a:noFill/>
        </p:spPr>
        <p:txBody>
          <a:bodyPr wrap="square" rtlCol="0">
            <a:spAutoFit/>
          </a:bodyPr>
          <a:lstStyle/>
          <a:p>
            <a:pPr>
              <a:lnSpc>
                <a:spcPct val="150000"/>
              </a:lnSpc>
            </a:pPr>
            <a:r>
              <a:rPr lang="en-US" sz="2400" dirty="0">
                <a:solidFill>
                  <a:srgbClr val="FFFF00"/>
                </a:solidFill>
              </a:rPr>
              <a:t>Environmental Protection Agency (EPA)</a:t>
            </a:r>
            <a:endParaRPr lang="en-US" sz="2400" dirty="0"/>
          </a:p>
        </p:txBody>
      </p:sp>
      <p:sp>
        <p:nvSpPr>
          <p:cNvPr id="4" name="TextBox 3">
            <a:extLst>
              <a:ext uri="{FF2B5EF4-FFF2-40B4-BE49-F238E27FC236}">
                <a16:creationId xmlns:a16="http://schemas.microsoft.com/office/drawing/2014/main" id="{72DDDE86-2423-B932-1C19-2015802B97A9}"/>
              </a:ext>
            </a:extLst>
          </p:cNvPr>
          <p:cNvSpPr txBox="1"/>
          <p:nvPr/>
        </p:nvSpPr>
        <p:spPr>
          <a:xfrm>
            <a:off x="2100762" y="2826029"/>
            <a:ext cx="9178062" cy="2792111"/>
          </a:xfrm>
          <a:prstGeom prst="rect">
            <a:avLst/>
          </a:prstGeom>
          <a:noFill/>
        </p:spPr>
        <p:txBody>
          <a:bodyPr wrap="square" rtlCol="0">
            <a:spAutoFit/>
          </a:bodyPr>
          <a:lstStyle/>
          <a:p>
            <a:pPr>
              <a:lnSpc>
                <a:spcPct val="150000"/>
              </a:lnSpc>
            </a:pPr>
            <a:r>
              <a:rPr lang="en-US" sz="2400" dirty="0">
                <a:solidFill>
                  <a:srgbClr val="FFFF00"/>
                </a:solidFill>
              </a:rPr>
              <a:t>Groundwater contamination </a:t>
            </a:r>
            <a:r>
              <a:rPr lang="en-US" sz="2400" dirty="0"/>
              <a:t>– contamination of water that might be a source of well water.</a:t>
            </a:r>
          </a:p>
          <a:p>
            <a:pPr>
              <a:lnSpc>
                <a:spcPct val="150000"/>
              </a:lnSpc>
            </a:pPr>
            <a:r>
              <a:rPr lang="en-US" sz="2400" dirty="0"/>
              <a:t>		Waste-disposal sites (landfills)</a:t>
            </a:r>
          </a:p>
          <a:p>
            <a:pPr>
              <a:lnSpc>
                <a:spcPct val="150000"/>
              </a:lnSpc>
            </a:pPr>
            <a:r>
              <a:rPr lang="en-US" sz="2400" dirty="0"/>
              <a:t>		Underground Storage Tanks</a:t>
            </a:r>
          </a:p>
          <a:p>
            <a:pPr>
              <a:lnSpc>
                <a:spcPct val="150000"/>
              </a:lnSpc>
            </a:pPr>
            <a:r>
              <a:rPr lang="en-US" sz="2400" dirty="0"/>
              <a:t>		Pesticides and Herbicides</a:t>
            </a:r>
          </a:p>
        </p:txBody>
      </p:sp>
      <p:sp>
        <p:nvSpPr>
          <p:cNvPr id="5" name="TextBox 4">
            <a:extLst>
              <a:ext uri="{FF2B5EF4-FFF2-40B4-BE49-F238E27FC236}">
                <a16:creationId xmlns:a16="http://schemas.microsoft.com/office/drawing/2014/main" id="{24AA0B3B-4D59-FDCB-8E81-E905EBD2347D}"/>
              </a:ext>
            </a:extLst>
          </p:cNvPr>
          <p:cNvSpPr txBox="1"/>
          <p:nvPr/>
        </p:nvSpPr>
        <p:spPr>
          <a:xfrm>
            <a:off x="10790315" y="6261652"/>
            <a:ext cx="1096885" cy="369332"/>
          </a:xfrm>
          <a:prstGeom prst="rect">
            <a:avLst/>
          </a:prstGeom>
          <a:noFill/>
        </p:spPr>
        <p:txBody>
          <a:bodyPr wrap="square" rtlCol="0">
            <a:spAutoFit/>
          </a:bodyPr>
          <a:lstStyle/>
          <a:p>
            <a:r>
              <a:rPr lang="en-US" dirty="0"/>
              <a:t>Pg.  147</a:t>
            </a:r>
          </a:p>
        </p:txBody>
      </p:sp>
    </p:spTree>
    <p:extLst>
      <p:ext uri="{BB962C8B-B14F-4D97-AF65-F5344CB8AC3E}">
        <p14:creationId xmlns:p14="http://schemas.microsoft.com/office/powerpoint/2010/main" val="139328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Land use controls – </a:t>
            </a:r>
            <a:r>
              <a:rPr lang="en-US" sz="2200" b="1" dirty="0">
                <a:solidFill>
                  <a:schemeClr val="tx1"/>
                </a:solidFill>
              </a:rPr>
              <a:t>Other Government Controls</a:t>
            </a:r>
            <a:endParaRPr lang="en-US" b="1" dirty="0">
              <a:solidFill>
                <a:schemeClr val="tx1"/>
              </a:solidFill>
            </a:endParaRPr>
          </a:p>
        </p:txBody>
      </p:sp>
      <p:sp>
        <p:nvSpPr>
          <p:cNvPr id="3" name="TextBox 2">
            <a:extLst>
              <a:ext uri="{FF2B5EF4-FFF2-40B4-BE49-F238E27FC236}">
                <a16:creationId xmlns:a16="http://schemas.microsoft.com/office/drawing/2014/main" id="{A1858F09-0836-21B7-C5D5-2754761C18B9}"/>
              </a:ext>
            </a:extLst>
          </p:cNvPr>
          <p:cNvSpPr txBox="1"/>
          <p:nvPr/>
        </p:nvSpPr>
        <p:spPr>
          <a:xfrm>
            <a:off x="2100762" y="1728956"/>
            <a:ext cx="8725988" cy="576120"/>
          </a:xfrm>
          <a:prstGeom prst="rect">
            <a:avLst/>
          </a:prstGeom>
          <a:noFill/>
        </p:spPr>
        <p:txBody>
          <a:bodyPr wrap="square" rtlCol="0">
            <a:spAutoFit/>
          </a:bodyPr>
          <a:lstStyle/>
          <a:p>
            <a:pPr>
              <a:lnSpc>
                <a:spcPct val="150000"/>
              </a:lnSpc>
            </a:pPr>
            <a:r>
              <a:rPr lang="en-US" sz="2400" dirty="0">
                <a:solidFill>
                  <a:srgbClr val="FFFF00"/>
                </a:solidFill>
              </a:rPr>
              <a:t>Environmental Protection Agency (EPA)</a:t>
            </a:r>
            <a:endParaRPr lang="en-US" sz="2400" dirty="0"/>
          </a:p>
        </p:txBody>
      </p:sp>
      <p:sp>
        <p:nvSpPr>
          <p:cNvPr id="4" name="TextBox 3">
            <a:extLst>
              <a:ext uri="{FF2B5EF4-FFF2-40B4-BE49-F238E27FC236}">
                <a16:creationId xmlns:a16="http://schemas.microsoft.com/office/drawing/2014/main" id="{72DDDE86-2423-B932-1C19-2015802B97A9}"/>
              </a:ext>
            </a:extLst>
          </p:cNvPr>
          <p:cNvSpPr txBox="1"/>
          <p:nvPr/>
        </p:nvSpPr>
        <p:spPr>
          <a:xfrm>
            <a:off x="2100762" y="2496814"/>
            <a:ext cx="9178062" cy="1130118"/>
          </a:xfrm>
          <a:prstGeom prst="rect">
            <a:avLst/>
          </a:prstGeom>
          <a:noFill/>
        </p:spPr>
        <p:txBody>
          <a:bodyPr wrap="square" rtlCol="0">
            <a:spAutoFit/>
          </a:bodyPr>
          <a:lstStyle/>
          <a:p>
            <a:pPr>
              <a:lnSpc>
                <a:spcPct val="150000"/>
              </a:lnSpc>
            </a:pPr>
            <a:r>
              <a:rPr lang="en-US" sz="2400" dirty="0">
                <a:solidFill>
                  <a:srgbClr val="FFFF00"/>
                </a:solidFill>
              </a:rPr>
              <a:t>Electromagnetic Fields (EMF’s) </a:t>
            </a:r>
            <a:r>
              <a:rPr lang="en-US" sz="2400" dirty="0"/>
              <a:t>– caused by high tension power lines.</a:t>
            </a:r>
          </a:p>
        </p:txBody>
      </p:sp>
      <p:sp>
        <p:nvSpPr>
          <p:cNvPr id="8" name="TextBox 7">
            <a:extLst>
              <a:ext uri="{FF2B5EF4-FFF2-40B4-BE49-F238E27FC236}">
                <a16:creationId xmlns:a16="http://schemas.microsoft.com/office/drawing/2014/main" id="{CBB170AF-68F5-40CF-E1CC-C4D646863CA1}"/>
              </a:ext>
            </a:extLst>
          </p:cNvPr>
          <p:cNvSpPr txBox="1"/>
          <p:nvPr/>
        </p:nvSpPr>
        <p:spPr>
          <a:xfrm>
            <a:off x="2100762" y="3818670"/>
            <a:ext cx="9178062" cy="2238113"/>
          </a:xfrm>
          <a:prstGeom prst="rect">
            <a:avLst/>
          </a:prstGeom>
          <a:noFill/>
        </p:spPr>
        <p:txBody>
          <a:bodyPr wrap="square" rtlCol="0">
            <a:spAutoFit/>
          </a:bodyPr>
          <a:lstStyle/>
          <a:p>
            <a:pPr>
              <a:lnSpc>
                <a:spcPct val="150000"/>
              </a:lnSpc>
            </a:pPr>
            <a:r>
              <a:rPr lang="en-US" sz="2400" dirty="0">
                <a:solidFill>
                  <a:srgbClr val="FFFF00"/>
                </a:solidFill>
              </a:rPr>
              <a:t>Mold </a:t>
            </a:r>
            <a:r>
              <a:rPr lang="en-US" sz="2400" dirty="0"/>
              <a:t>– organism that may cause allergic reactions, infections and respiratory problems.</a:t>
            </a:r>
          </a:p>
          <a:p>
            <a:pPr>
              <a:lnSpc>
                <a:spcPct val="150000"/>
              </a:lnSpc>
            </a:pPr>
            <a:r>
              <a:rPr lang="en-US" sz="2400" dirty="0"/>
              <a:t>		Disclosure not required by federal government.</a:t>
            </a:r>
          </a:p>
          <a:p>
            <a:pPr>
              <a:lnSpc>
                <a:spcPct val="150000"/>
              </a:lnSpc>
            </a:pPr>
            <a:r>
              <a:rPr lang="en-US" sz="2400" dirty="0"/>
              <a:t>		Guidelines established for schools and commercial.</a:t>
            </a:r>
          </a:p>
        </p:txBody>
      </p:sp>
      <p:sp>
        <p:nvSpPr>
          <p:cNvPr id="5" name="TextBox 4">
            <a:extLst>
              <a:ext uri="{FF2B5EF4-FFF2-40B4-BE49-F238E27FC236}">
                <a16:creationId xmlns:a16="http://schemas.microsoft.com/office/drawing/2014/main" id="{0FC4BD1B-4B89-B3EA-93C0-15A323C7EEDE}"/>
              </a:ext>
            </a:extLst>
          </p:cNvPr>
          <p:cNvSpPr txBox="1"/>
          <p:nvPr/>
        </p:nvSpPr>
        <p:spPr>
          <a:xfrm>
            <a:off x="10790315" y="6261652"/>
            <a:ext cx="1096885" cy="369332"/>
          </a:xfrm>
          <a:prstGeom prst="rect">
            <a:avLst/>
          </a:prstGeom>
          <a:noFill/>
        </p:spPr>
        <p:txBody>
          <a:bodyPr wrap="square" rtlCol="0">
            <a:spAutoFit/>
          </a:bodyPr>
          <a:lstStyle/>
          <a:p>
            <a:r>
              <a:rPr lang="en-US" dirty="0"/>
              <a:t>Pg.  147</a:t>
            </a:r>
          </a:p>
        </p:txBody>
      </p:sp>
    </p:spTree>
    <p:extLst>
      <p:ext uri="{BB962C8B-B14F-4D97-AF65-F5344CB8AC3E}">
        <p14:creationId xmlns:p14="http://schemas.microsoft.com/office/powerpoint/2010/main" val="319782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Land use controls – </a:t>
            </a:r>
            <a:r>
              <a:rPr lang="en-US" sz="2200" b="1" dirty="0">
                <a:solidFill>
                  <a:schemeClr val="tx1"/>
                </a:solidFill>
              </a:rPr>
              <a:t>Other Government Controls</a:t>
            </a:r>
            <a:endParaRPr lang="en-US" b="1" dirty="0">
              <a:solidFill>
                <a:schemeClr val="tx1"/>
              </a:solidFill>
            </a:endParaRPr>
          </a:p>
        </p:txBody>
      </p:sp>
      <p:sp>
        <p:nvSpPr>
          <p:cNvPr id="3" name="TextBox 2">
            <a:extLst>
              <a:ext uri="{FF2B5EF4-FFF2-40B4-BE49-F238E27FC236}">
                <a16:creationId xmlns:a16="http://schemas.microsoft.com/office/drawing/2014/main" id="{A1858F09-0836-21B7-C5D5-2754761C18B9}"/>
              </a:ext>
            </a:extLst>
          </p:cNvPr>
          <p:cNvSpPr txBox="1"/>
          <p:nvPr/>
        </p:nvSpPr>
        <p:spPr>
          <a:xfrm>
            <a:off x="661182" y="1726466"/>
            <a:ext cx="6832148" cy="1130118"/>
          </a:xfrm>
          <a:prstGeom prst="rect">
            <a:avLst/>
          </a:prstGeom>
          <a:noFill/>
        </p:spPr>
        <p:txBody>
          <a:bodyPr wrap="square" rtlCol="0">
            <a:spAutoFit/>
          </a:bodyPr>
          <a:lstStyle/>
          <a:p>
            <a:pPr>
              <a:lnSpc>
                <a:spcPct val="150000"/>
              </a:lnSpc>
            </a:pPr>
            <a:r>
              <a:rPr lang="en-US" sz="2400" dirty="0">
                <a:solidFill>
                  <a:srgbClr val="FFFF00"/>
                </a:solidFill>
              </a:rPr>
              <a:t>CERCLA (Comprehensive Environmental Response, Compensation, and Liability Act)</a:t>
            </a:r>
            <a:endParaRPr lang="en-US" sz="2400" dirty="0"/>
          </a:p>
        </p:txBody>
      </p:sp>
      <p:sp>
        <p:nvSpPr>
          <p:cNvPr id="4" name="TextBox 3">
            <a:extLst>
              <a:ext uri="{FF2B5EF4-FFF2-40B4-BE49-F238E27FC236}">
                <a16:creationId xmlns:a16="http://schemas.microsoft.com/office/drawing/2014/main" id="{72DDDE86-2423-B932-1C19-2015802B97A9}"/>
              </a:ext>
            </a:extLst>
          </p:cNvPr>
          <p:cNvSpPr txBox="1"/>
          <p:nvPr/>
        </p:nvSpPr>
        <p:spPr>
          <a:xfrm>
            <a:off x="661182" y="3094008"/>
            <a:ext cx="9178062" cy="576120"/>
          </a:xfrm>
          <a:prstGeom prst="rect">
            <a:avLst/>
          </a:prstGeom>
          <a:noFill/>
        </p:spPr>
        <p:txBody>
          <a:bodyPr wrap="square" rtlCol="0">
            <a:spAutoFit/>
          </a:bodyPr>
          <a:lstStyle/>
          <a:p>
            <a:pPr>
              <a:lnSpc>
                <a:spcPct val="150000"/>
              </a:lnSpc>
            </a:pPr>
            <a:r>
              <a:rPr lang="en-US" sz="2400" dirty="0"/>
              <a:t>Created in 1980.</a:t>
            </a:r>
          </a:p>
        </p:txBody>
      </p:sp>
      <p:sp>
        <p:nvSpPr>
          <p:cNvPr id="5" name="TextBox 4">
            <a:extLst>
              <a:ext uri="{FF2B5EF4-FFF2-40B4-BE49-F238E27FC236}">
                <a16:creationId xmlns:a16="http://schemas.microsoft.com/office/drawing/2014/main" id="{5A2FC98C-359E-19DF-C726-513F577F060F}"/>
              </a:ext>
            </a:extLst>
          </p:cNvPr>
          <p:cNvSpPr txBox="1"/>
          <p:nvPr/>
        </p:nvSpPr>
        <p:spPr>
          <a:xfrm>
            <a:off x="661182" y="3835772"/>
            <a:ext cx="6416512" cy="1684115"/>
          </a:xfrm>
          <a:prstGeom prst="rect">
            <a:avLst/>
          </a:prstGeom>
          <a:noFill/>
        </p:spPr>
        <p:txBody>
          <a:bodyPr wrap="square" rtlCol="0">
            <a:spAutoFit/>
          </a:bodyPr>
          <a:lstStyle/>
          <a:p>
            <a:pPr>
              <a:lnSpc>
                <a:spcPct val="150000"/>
              </a:lnSpc>
            </a:pPr>
            <a:r>
              <a:rPr lang="en-US" sz="2400" dirty="0"/>
              <a:t>Superfund was created to pay for the cleanup of uncontrolled hazardous waste sites.</a:t>
            </a:r>
          </a:p>
        </p:txBody>
      </p:sp>
      <p:sp>
        <p:nvSpPr>
          <p:cNvPr id="6" name="TextBox 5">
            <a:extLst>
              <a:ext uri="{FF2B5EF4-FFF2-40B4-BE49-F238E27FC236}">
                <a16:creationId xmlns:a16="http://schemas.microsoft.com/office/drawing/2014/main" id="{C00B9529-FA5A-CF7B-2E20-ABA4E195468E}"/>
              </a:ext>
            </a:extLst>
          </p:cNvPr>
          <p:cNvSpPr txBox="1"/>
          <p:nvPr/>
        </p:nvSpPr>
        <p:spPr>
          <a:xfrm>
            <a:off x="661182" y="5519887"/>
            <a:ext cx="9178062" cy="576120"/>
          </a:xfrm>
          <a:prstGeom prst="rect">
            <a:avLst/>
          </a:prstGeom>
          <a:noFill/>
        </p:spPr>
        <p:txBody>
          <a:bodyPr wrap="square" rtlCol="0">
            <a:spAutoFit/>
          </a:bodyPr>
          <a:lstStyle/>
          <a:p>
            <a:pPr>
              <a:lnSpc>
                <a:spcPct val="150000"/>
              </a:lnSpc>
            </a:pPr>
            <a:r>
              <a:rPr lang="en-US" sz="2400" dirty="0"/>
              <a:t>Enforced by the EPA.</a:t>
            </a:r>
          </a:p>
        </p:txBody>
      </p:sp>
      <p:pic>
        <p:nvPicPr>
          <p:cNvPr id="8" name="Picture 7" descr="A stream of water flowing through a forest&#10;&#10;Description automatically generated with medium confidence">
            <a:extLst>
              <a:ext uri="{FF2B5EF4-FFF2-40B4-BE49-F238E27FC236}">
                <a16:creationId xmlns:a16="http://schemas.microsoft.com/office/drawing/2014/main" id="{BA65439C-F8B6-741E-E9BE-6BCA8C9113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378" y="1899255"/>
            <a:ext cx="5422866" cy="3872153"/>
          </a:xfrm>
          <a:prstGeom prst="rect">
            <a:avLst/>
          </a:prstGeom>
        </p:spPr>
      </p:pic>
      <p:sp>
        <p:nvSpPr>
          <p:cNvPr id="9" name="TextBox 8">
            <a:extLst>
              <a:ext uri="{FF2B5EF4-FFF2-40B4-BE49-F238E27FC236}">
                <a16:creationId xmlns:a16="http://schemas.microsoft.com/office/drawing/2014/main" id="{DF1E0357-32D6-1CA9-C6BD-B60A146A4A9D}"/>
              </a:ext>
            </a:extLst>
          </p:cNvPr>
          <p:cNvSpPr txBox="1"/>
          <p:nvPr/>
        </p:nvSpPr>
        <p:spPr>
          <a:xfrm>
            <a:off x="10790315" y="6261652"/>
            <a:ext cx="1096885" cy="369332"/>
          </a:xfrm>
          <a:prstGeom prst="rect">
            <a:avLst/>
          </a:prstGeom>
          <a:noFill/>
        </p:spPr>
        <p:txBody>
          <a:bodyPr wrap="square" rtlCol="0">
            <a:spAutoFit/>
          </a:bodyPr>
          <a:lstStyle/>
          <a:p>
            <a:r>
              <a:rPr lang="en-US" dirty="0"/>
              <a:t>Pg.  148</a:t>
            </a:r>
          </a:p>
        </p:txBody>
      </p:sp>
    </p:spTree>
    <p:extLst>
      <p:ext uri="{BB962C8B-B14F-4D97-AF65-F5344CB8AC3E}">
        <p14:creationId xmlns:p14="http://schemas.microsoft.com/office/powerpoint/2010/main" val="205444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Land use controls – </a:t>
            </a:r>
            <a:r>
              <a:rPr lang="en-US" sz="2200" b="1" dirty="0">
                <a:solidFill>
                  <a:schemeClr val="tx1"/>
                </a:solidFill>
              </a:rPr>
              <a:t>Other Government Controls</a:t>
            </a:r>
            <a:endParaRPr lang="en-US" b="1" dirty="0">
              <a:solidFill>
                <a:schemeClr val="tx1"/>
              </a:solidFill>
            </a:endParaRPr>
          </a:p>
        </p:txBody>
      </p:sp>
      <p:sp>
        <p:nvSpPr>
          <p:cNvPr id="3" name="TextBox 2">
            <a:extLst>
              <a:ext uri="{FF2B5EF4-FFF2-40B4-BE49-F238E27FC236}">
                <a16:creationId xmlns:a16="http://schemas.microsoft.com/office/drawing/2014/main" id="{A1858F09-0836-21B7-C5D5-2754761C18B9}"/>
              </a:ext>
            </a:extLst>
          </p:cNvPr>
          <p:cNvSpPr txBox="1"/>
          <p:nvPr/>
        </p:nvSpPr>
        <p:spPr>
          <a:xfrm>
            <a:off x="2100762" y="1728956"/>
            <a:ext cx="8725988" cy="1130118"/>
          </a:xfrm>
          <a:prstGeom prst="rect">
            <a:avLst/>
          </a:prstGeom>
          <a:noFill/>
        </p:spPr>
        <p:txBody>
          <a:bodyPr wrap="square" rtlCol="0">
            <a:spAutoFit/>
          </a:bodyPr>
          <a:lstStyle/>
          <a:p>
            <a:pPr>
              <a:lnSpc>
                <a:spcPct val="150000"/>
              </a:lnSpc>
            </a:pPr>
            <a:r>
              <a:rPr lang="en-US" sz="2400" dirty="0">
                <a:solidFill>
                  <a:srgbClr val="FFFF00"/>
                </a:solidFill>
              </a:rPr>
              <a:t>CERCLA (Comprehensive Environmental Response, Compensation, and Liability Act)</a:t>
            </a:r>
            <a:endParaRPr lang="en-US" sz="2400" dirty="0"/>
          </a:p>
        </p:txBody>
      </p:sp>
      <p:sp>
        <p:nvSpPr>
          <p:cNvPr id="4" name="TextBox 3">
            <a:extLst>
              <a:ext uri="{FF2B5EF4-FFF2-40B4-BE49-F238E27FC236}">
                <a16:creationId xmlns:a16="http://schemas.microsoft.com/office/drawing/2014/main" id="{72DDDE86-2423-B932-1C19-2015802B97A9}"/>
              </a:ext>
            </a:extLst>
          </p:cNvPr>
          <p:cNvSpPr txBox="1"/>
          <p:nvPr/>
        </p:nvSpPr>
        <p:spPr>
          <a:xfrm>
            <a:off x="2100762" y="3094008"/>
            <a:ext cx="9178062" cy="1130118"/>
          </a:xfrm>
          <a:prstGeom prst="rect">
            <a:avLst/>
          </a:prstGeom>
          <a:noFill/>
        </p:spPr>
        <p:txBody>
          <a:bodyPr wrap="square" rtlCol="0">
            <a:spAutoFit/>
          </a:bodyPr>
          <a:lstStyle/>
          <a:p>
            <a:pPr>
              <a:lnSpc>
                <a:spcPct val="150000"/>
              </a:lnSpc>
            </a:pPr>
            <a:r>
              <a:rPr lang="en-US" sz="2400" dirty="0"/>
              <a:t>Identifies responsible parties for contamination and orders them to take accountability.</a:t>
            </a:r>
          </a:p>
        </p:txBody>
      </p:sp>
      <p:sp>
        <p:nvSpPr>
          <p:cNvPr id="6" name="TextBox 5">
            <a:extLst>
              <a:ext uri="{FF2B5EF4-FFF2-40B4-BE49-F238E27FC236}">
                <a16:creationId xmlns:a16="http://schemas.microsoft.com/office/drawing/2014/main" id="{C00B9529-FA5A-CF7B-2E20-ABA4E195468E}"/>
              </a:ext>
            </a:extLst>
          </p:cNvPr>
          <p:cNvSpPr txBox="1"/>
          <p:nvPr/>
        </p:nvSpPr>
        <p:spPr>
          <a:xfrm>
            <a:off x="2709138" y="4330048"/>
            <a:ext cx="9178062" cy="1684115"/>
          </a:xfrm>
          <a:prstGeom prst="rect">
            <a:avLst/>
          </a:prstGeom>
          <a:noFill/>
        </p:spPr>
        <p:txBody>
          <a:bodyPr wrap="square" rtlCol="0">
            <a:spAutoFit/>
          </a:bodyPr>
          <a:lstStyle/>
          <a:p>
            <a:pPr>
              <a:lnSpc>
                <a:spcPct val="150000"/>
              </a:lnSpc>
            </a:pPr>
            <a:r>
              <a:rPr lang="en-US" sz="2400" dirty="0"/>
              <a:t>Strict Liability – owner is responsible to the injured party.</a:t>
            </a:r>
          </a:p>
          <a:p>
            <a:pPr>
              <a:lnSpc>
                <a:spcPct val="150000"/>
              </a:lnSpc>
            </a:pPr>
            <a:r>
              <a:rPr lang="en-US" sz="2400" dirty="0"/>
              <a:t>Joint and Several Liability – each individual owner is personally responsible for the damages as a whole.</a:t>
            </a:r>
          </a:p>
        </p:txBody>
      </p:sp>
      <p:sp>
        <p:nvSpPr>
          <p:cNvPr id="5" name="TextBox 4">
            <a:extLst>
              <a:ext uri="{FF2B5EF4-FFF2-40B4-BE49-F238E27FC236}">
                <a16:creationId xmlns:a16="http://schemas.microsoft.com/office/drawing/2014/main" id="{94A5F0B2-11C7-D502-8761-F6B91F099A2D}"/>
              </a:ext>
            </a:extLst>
          </p:cNvPr>
          <p:cNvSpPr txBox="1"/>
          <p:nvPr/>
        </p:nvSpPr>
        <p:spPr>
          <a:xfrm>
            <a:off x="10790315" y="6261652"/>
            <a:ext cx="1096885" cy="369332"/>
          </a:xfrm>
          <a:prstGeom prst="rect">
            <a:avLst/>
          </a:prstGeom>
          <a:noFill/>
        </p:spPr>
        <p:txBody>
          <a:bodyPr wrap="square" rtlCol="0">
            <a:spAutoFit/>
          </a:bodyPr>
          <a:lstStyle/>
          <a:p>
            <a:r>
              <a:rPr lang="en-US" dirty="0"/>
              <a:t>Pg.  148</a:t>
            </a:r>
          </a:p>
        </p:txBody>
      </p:sp>
    </p:spTree>
    <p:extLst>
      <p:ext uri="{BB962C8B-B14F-4D97-AF65-F5344CB8AC3E}">
        <p14:creationId xmlns:p14="http://schemas.microsoft.com/office/powerpoint/2010/main" val="139084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Land use controls – </a:t>
            </a:r>
            <a:r>
              <a:rPr lang="en-US" sz="2200" b="1" dirty="0">
                <a:solidFill>
                  <a:schemeClr val="tx1"/>
                </a:solidFill>
              </a:rPr>
              <a:t>Other Government Controls</a:t>
            </a:r>
            <a:endParaRPr lang="en-US" b="1" dirty="0">
              <a:solidFill>
                <a:schemeClr val="tx1"/>
              </a:solidFill>
            </a:endParaRPr>
          </a:p>
        </p:txBody>
      </p:sp>
      <p:sp>
        <p:nvSpPr>
          <p:cNvPr id="3" name="TextBox 2">
            <a:extLst>
              <a:ext uri="{FF2B5EF4-FFF2-40B4-BE49-F238E27FC236}">
                <a16:creationId xmlns:a16="http://schemas.microsoft.com/office/drawing/2014/main" id="{A1858F09-0836-21B7-C5D5-2754761C18B9}"/>
              </a:ext>
            </a:extLst>
          </p:cNvPr>
          <p:cNvSpPr txBox="1"/>
          <p:nvPr/>
        </p:nvSpPr>
        <p:spPr>
          <a:xfrm>
            <a:off x="2100762" y="1728956"/>
            <a:ext cx="8725988" cy="1130118"/>
          </a:xfrm>
          <a:prstGeom prst="rect">
            <a:avLst/>
          </a:prstGeom>
          <a:noFill/>
        </p:spPr>
        <p:txBody>
          <a:bodyPr wrap="square" rtlCol="0">
            <a:spAutoFit/>
          </a:bodyPr>
          <a:lstStyle/>
          <a:p>
            <a:pPr>
              <a:lnSpc>
                <a:spcPct val="150000"/>
              </a:lnSpc>
            </a:pPr>
            <a:r>
              <a:rPr lang="en-US" sz="2400" dirty="0">
                <a:solidFill>
                  <a:srgbClr val="FFFF00"/>
                </a:solidFill>
              </a:rPr>
              <a:t>CERCLA (Comprehensive Environmental Response, Compensation, and Liability Act)</a:t>
            </a:r>
            <a:endParaRPr lang="en-US" sz="2400" dirty="0"/>
          </a:p>
        </p:txBody>
      </p:sp>
      <p:sp>
        <p:nvSpPr>
          <p:cNvPr id="4" name="TextBox 3">
            <a:extLst>
              <a:ext uri="{FF2B5EF4-FFF2-40B4-BE49-F238E27FC236}">
                <a16:creationId xmlns:a16="http://schemas.microsoft.com/office/drawing/2014/main" id="{72DDDE86-2423-B932-1C19-2015802B97A9}"/>
              </a:ext>
            </a:extLst>
          </p:cNvPr>
          <p:cNvSpPr txBox="1"/>
          <p:nvPr/>
        </p:nvSpPr>
        <p:spPr>
          <a:xfrm>
            <a:off x="2100762" y="3094008"/>
            <a:ext cx="9178062" cy="1130118"/>
          </a:xfrm>
          <a:prstGeom prst="rect">
            <a:avLst/>
          </a:prstGeom>
          <a:noFill/>
        </p:spPr>
        <p:txBody>
          <a:bodyPr wrap="square" rtlCol="0">
            <a:spAutoFit/>
          </a:bodyPr>
          <a:lstStyle/>
          <a:p>
            <a:pPr>
              <a:lnSpc>
                <a:spcPct val="150000"/>
              </a:lnSpc>
            </a:pPr>
            <a:r>
              <a:rPr lang="en-US" sz="2400" dirty="0"/>
              <a:t>Burden to disclose both known and latent (hidden) property defects to the buyer rests on the seller.</a:t>
            </a:r>
          </a:p>
        </p:txBody>
      </p:sp>
      <p:sp>
        <p:nvSpPr>
          <p:cNvPr id="6" name="TextBox 5">
            <a:extLst>
              <a:ext uri="{FF2B5EF4-FFF2-40B4-BE49-F238E27FC236}">
                <a16:creationId xmlns:a16="http://schemas.microsoft.com/office/drawing/2014/main" id="{C00B9529-FA5A-CF7B-2E20-ABA4E195468E}"/>
              </a:ext>
            </a:extLst>
          </p:cNvPr>
          <p:cNvSpPr txBox="1"/>
          <p:nvPr/>
        </p:nvSpPr>
        <p:spPr>
          <a:xfrm>
            <a:off x="2100762" y="4400831"/>
            <a:ext cx="9178062" cy="1130118"/>
          </a:xfrm>
          <a:prstGeom prst="rect">
            <a:avLst/>
          </a:prstGeom>
          <a:noFill/>
        </p:spPr>
        <p:txBody>
          <a:bodyPr wrap="square" rtlCol="0">
            <a:spAutoFit/>
          </a:bodyPr>
          <a:lstStyle/>
          <a:p>
            <a:pPr>
              <a:lnSpc>
                <a:spcPct val="150000"/>
              </a:lnSpc>
            </a:pPr>
            <a:r>
              <a:rPr lang="en-US" sz="2400" dirty="0"/>
              <a:t>The Broker is not obligated to discover issues, but if the broker is aware of an issue, they must disclose what they know.</a:t>
            </a:r>
          </a:p>
        </p:txBody>
      </p:sp>
      <p:sp>
        <p:nvSpPr>
          <p:cNvPr id="5" name="TextBox 4">
            <a:extLst>
              <a:ext uri="{FF2B5EF4-FFF2-40B4-BE49-F238E27FC236}">
                <a16:creationId xmlns:a16="http://schemas.microsoft.com/office/drawing/2014/main" id="{8CA1425B-E9F0-8FE1-71EB-AE875A775C46}"/>
              </a:ext>
            </a:extLst>
          </p:cNvPr>
          <p:cNvSpPr txBox="1"/>
          <p:nvPr/>
        </p:nvSpPr>
        <p:spPr>
          <a:xfrm>
            <a:off x="10790315" y="6261652"/>
            <a:ext cx="1096885" cy="369332"/>
          </a:xfrm>
          <a:prstGeom prst="rect">
            <a:avLst/>
          </a:prstGeom>
          <a:noFill/>
        </p:spPr>
        <p:txBody>
          <a:bodyPr wrap="square" rtlCol="0">
            <a:spAutoFit/>
          </a:bodyPr>
          <a:lstStyle/>
          <a:p>
            <a:r>
              <a:rPr lang="en-US" dirty="0"/>
              <a:t>Pg.  148</a:t>
            </a:r>
          </a:p>
        </p:txBody>
      </p:sp>
    </p:spTree>
    <p:extLst>
      <p:ext uri="{BB962C8B-B14F-4D97-AF65-F5344CB8AC3E}">
        <p14:creationId xmlns:p14="http://schemas.microsoft.com/office/powerpoint/2010/main" val="175809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Land use controls – </a:t>
            </a:r>
            <a:r>
              <a:rPr lang="en-US" sz="2200" b="1" dirty="0">
                <a:solidFill>
                  <a:srgbClr val="FFFF00"/>
                </a:solidFill>
              </a:rPr>
              <a:t>Private Controls</a:t>
            </a:r>
            <a:endParaRPr lang="en-US" b="1" dirty="0">
              <a:solidFill>
                <a:srgbClr val="FFFF00"/>
              </a:solidFill>
            </a:endParaRPr>
          </a:p>
        </p:txBody>
      </p:sp>
      <p:sp>
        <p:nvSpPr>
          <p:cNvPr id="3" name="TextBox 2">
            <a:extLst>
              <a:ext uri="{FF2B5EF4-FFF2-40B4-BE49-F238E27FC236}">
                <a16:creationId xmlns:a16="http://schemas.microsoft.com/office/drawing/2014/main" id="{A1858F09-0836-21B7-C5D5-2754761C18B9}"/>
              </a:ext>
            </a:extLst>
          </p:cNvPr>
          <p:cNvSpPr txBox="1"/>
          <p:nvPr/>
        </p:nvSpPr>
        <p:spPr>
          <a:xfrm>
            <a:off x="2211598" y="1855314"/>
            <a:ext cx="8725988" cy="1130118"/>
          </a:xfrm>
          <a:prstGeom prst="rect">
            <a:avLst/>
          </a:prstGeom>
          <a:noFill/>
        </p:spPr>
        <p:txBody>
          <a:bodyPr wrap="square" rtlCol="0">
            <a:spAutoFit/>
          </a:bodyPr>
          <a:lstStyle/>
          <a:p>
            <a:pPr>
              <a:lnSpc>
                <a:spcPct val="150000"/>
              </a:lnSpc>
            </a:pPr>
            <a:r>
              <a:rPr lang="en-US" sz="2400" dirty="0">
                <a:solidFill>
                  <a:srgbClr val="FFFF00"/>
                </a:solidFill>
              </a:rPr>
              <a:t>Deed Restrictions </a:t>
            </a:r>
            <a:r>
              <a:rPr lang="en-US" sz="2400" dirty="0"/>
              <a:t>– commonly called Covenants, Conditions and Restrictions (CC&amp;Rs)</a:t>
            </a:r>
          </a:p>
        </p:txBody>
      </p:sp>
      <p:sp>
        <p:nvSpPr>
          <p:cNvPr id="11" name="TextBox 10">
            <a:extLst>
              <a:ext uri="{FF2B5EF4-FFF2-40B4-BE49-F238E27FC236}">
                <a16:creationId xmlns:a16="http://schemas.microsoft.com/office/drawing/2014/main" id="{A8565135-FE29-4D25-D382-687A63075707}"/>
              </a:ext>
            </a:extLst>
          </p:cNvPr>
          <p:cNvSpPr txBox="1"/>
          <p:nvPr/>
        </p:nvSpPr>
        <p:spPr>
          <a:xfrm>
            <a:off x="3122613" y="3111790"/>
            <a:ext cx="7924798" cy="1130118"/>
          </a:xfrm>
          <a:prstGeom prst="rect">
            <a:avLst/>
          </a:prstGeom>
          <a:noFill/>
        </p:spPr>
        <p:txBody>
          <a:bodyPr wrap="square" rtlCol="0">
            <a:spAutoFit/>
          </a:bodyPr>
          <a:lstStyle/>
          <a:p>
            <a:pPr>
              <a:lnSpc>
                <a:spcPct val="150000"/>
              </a:lnSpc>
            </a:pPr>
            <a:r>
              <a:rPr lang="en-US" sz="2400" dirty="0"/>
              <a:t>Commonly place setback requirements, square footage minimum and maximums, paint color, etc.</a:t>
            </a:r>
          </a:p>
        </p:txBody>
      </p:sp>
      <p:sp>
        <p:nvSpPr>
          <p:cNvPr id="4" name="TextBox 3">
            <a:extLst>
              <a:ext uri="{FF2B5EF4-FFF2-40B4-BE49-F238E27FC236}">
                <a16:creationId xmlns:a16="http://schemas.microsoft.com/office/drawing/2014/main" id="{2E95CBC1-F9C4-651B-25FD-ED36D3109987}"/>
              </a:ext>
            </a:extLst>
          </p:cNvPr>
          <p:cNvSpPr txBox="1"/>
          <p:nvPr/>
        </p:nvSpPr>
        <p:spPr>
          <a:xfrm>
            <a:off x="2211597" y="4368266"/>
            <a:ext cx="9178061" cy="1130118"/>
          </a:xfrm>
          <a:prstGeom prst="rect">
            <a:avLst/>
          </a:prstGeom>
          <a:noFill/>
        </p:spPr>
        <p:txBody>
          <a:bodyPr wrap="square" rtlCol="0">
            <a:spAutoFit/>
          </a:bodyPr>
          <a:lstStyle/>
          <a:p>
            <a:pPr>
              <a:lnSpc>
                <a:spcPct val="150000"/>
              </a:lnSpc>
            </a:pPr>
            <a:r>
              <a:rPr lang="en-US" sz="2400" dirty="0"/>
              <a:t>HOA’s institute and enforce their own rules and regulations.</a:t>
            </a:r>
          </a:p>
          <a:p>
            <a:pPr>
              <a:lnSpc>
                <a:spcPct val="150000"/>
              </a:lnSpc>
            </a:pPr>
            <a:r>
              <a:rPr lang="en-US" sz="2400" dirty="0"/>
              <a:t>		Nonpayment of fees can lead to foreclosure.</a:t>
            </a:r>
          </a:p>
        </p:txBody>
      </p:sp>
      <p:sp>
        <p:nvSpPr>
          <p:cNvPr id="5" name="TextBox 4">
            <a:extLst>
              <a:ext uri="{FF2B5EF4-FFF2-40B4-BE49-F238E27FC236}">
                <a16:creationId xmlns:a16="http://schemas.microsoft.com/office/drawing/2014/main" id="{6688D053-9F61-8E23-A341-CC8C8C885B46}"/>
              </a:ext>
            </a:extLst>
          </p:cNvPr>
          <p:cNvSpPr txBox="1"/>
          <p:nvPr/>
        </p:nvSpPr>
        <p:spPr>
          <a:xfrm>
            <a:off x="10790315" y="6261652"/>
            <a:ext cx="1096885" cy="369332"/>
          </a:xfrm>
          <a:prstGeom prst="rect">
            <a:avLst/>
          </a:prstGeom>
          <a:noFill/>
        </p:spPr>
        <p:txBody>
          <a:bodyPr wrap="square" rtlCol="0">
            <a:spAutoFit/>
          </a:bodyPr>
          <a:lstStyle/>
          <a:p>
            <a:r>
              <a:rPr lang="en-US" dirty="0"/>
              <a:t>Pg.  149</a:t>
            </a:r>
          </a:p>
        </p:txBody>
      </p:sp>
    </p:spTree>
    <p:extLst>
      <p:ext uri="{BB962C8B-B14F-4D97-AF65-F5344CB8AC3E}">
        <p14:creationId xmlns:p14="http://schemas.microsoft.com/office/powerpoint/2010/main" val="262893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Land use controls – </a:t>
            </a:r>
            <a:r>
              <a:rPr lang="en-US" sz="2200" b="1" dirty="0">
                <a:solidFill>
                  <a:srgbClr val="FFFF00"/>
                </a:solidFill>
              </a:rPr>
              <a:t>Private Controls</a:t>
            </a:r>
            <a:endParaRPr lang="en-US" b="1" dirty="0">
              <a:solidFill>
                <a:srgbClr val="FFFF00"/>
              </a:solidFill>
            </a:endParaRPr>
          </a:p>
        </p:txBody>
      </p:sp>
      <p:sp>
        <p:nvSpPr>
          <p:cNvPr id="3" name="TextBox 2">
            <a:extLst>
              <a:ext uri="{FF2B5EF4-FFF2-40B4-BE49-F238E27FC236}">
                <a16:creationId xmlns:a16="http://schemas.microsoft.com/office/drawing/2014/main" id="{A1858F09-0836-21B7-C5D5-2754761C18B9}"/>
              </a:ext>
            </a:extLst>
          </p:cNvPr>
          <p:cNvSpPr txBox="1"/>
          <p:nvPr/>
        </p:nvSpPr>
        <p:spPr>
          <a:xfrm>
            <a:off x="2211598" y="1855314"/>
            <a:ext cx="8725988" cy="576120"/>
          </a:xfrm>
          <a:prstGeom prst="rect">
            <a:avLst/>
          </a:prstGeom>
          <a:noFill/>
        </p:spPr>
        <p:txBody>
          <a:bodyPr wrap="square" rtlCol="0">
            <a:spAutoFit/>
          </a:bodyPr>
          <a:lstStyle/>
          <a:p>
            <a:pPr>
              <a:lnSpc>
                <a:spcPct val="150000"/>
              </a:lnSpc>
            </a:pPr>
            <a:r>
              <a:rPr lang="en-US" sz="2400" dirty="0">
                <a:solidFill>
                  <a:srgbClr val="FFFF00"/>
                </a:solidFill>
              </a:rPr>
              <a:t>Deed Conditions</a:t>
            </a:r>
            <a:endParaRPr lang="en-US" sz="2400" dirty="0"/>
          </a:p>
        </p:txBody>
      </p:sp>
      <p:sp>
        <p:nvSpPr>
          <p:cNvPr id="11" name="TextBox 10">
            <a:extLst>
              <a:ext uri="{FF2B5EF4-FFF2-40B4-BE49-F238E27FC236}">
                <a16:creationId xmlns:a16="http://schemas.microsoft.com/office/drawing/2014/main" id="{A8565135-FE29-4D25-D382-687A63075707}"/>
              </a:ext>
            </a:extLst>
          </p:cNvPr>
          <p:cNvSpPr txBox="1"/>
          <p:nvPr/>
        </p:nvSpPr>
        <p:spPr>
          <a:xfrm>
            <a:off x="3122613" y="2629643"/>
            <a:ext cx="7924798" cy="576120"/>
          </a:xfrm>
          <a:prstGeom prst="rect">
            <a:avLst/>
          </a:prstGeom>
          <a:noFill/>
        </p:spPr>
        <p:txBody>
          <a:bodyPr wrap="square" rtlCol="0">
            <a:spAutoFit/>
          </a:bodyPr>
          <a:lstStyle/>
          <a:p>
            <a:pPr>
              <a:lnSpc>
                <a:spcPct val="150000"/>
              </a:lnSpc>
            </a:pPr>
            <a:r>
              <a:rPr lang="en-US" sz="2400" dirty="0"/>
              <a:t>Restrict property uses.</a:t>
            </a:r>
          </a:p>
        </p:txBody>
      </p:sp>
      <p:sp>
        <p:nvSpPr>
          <p:cNvPr id="4" name="TextBox 3">
            <a:extLst>
              <a:ext uri="{FF2B5EF4-FFF2-40B4-BE49-F238E27FC236}">
                <a16:creationId xmlns:a16="http://schemas.microsoft.com/office/drawing/2014/main" id="{2E95CBC1-F9C4-651B-25FD-ED36D3109987}"/>
              </a:ext>
            </a:extLst>
          </p:cNvPr>
          <p:cNvSpPr txBox="1"/>
          <p:nvPr/>
        </p:nvSpPr>
        <p:spPr>
          <a:xfrm>
            <a:off x="3122613" y="3491385"/>
            <a:ext cx="7924798" cy="1684115"/>
          </a:xfrm>
          <a:prstGeom prst="rect">
            <a:avLst/>
          </a:prstGeom>
          <a:noFill/>
        </p:spPr>
        <p:txBody>
          <a:bodyPr wrap="square" rtlCol="0">
            <a:spAutoFit/>
          </a:bodyPr>
          <a:lstStyle/>
          <a:p>
            <a:pPr>
              <a:lnSpc>
                <a:spcPct val="150000"/>
              </a:lnSpc>
            </a:pPr>
            <a:r>
              <a:rPr lang="en-US" sz="2400" dirty="0"/>
              <a:t>Violating a Deed Condition gives the grantor the right to re-take possession of the property and file a suit for legal title.</a:t>
            </a:r>
          </a:p>
        </p:txBody>
      </p:sp>
      <p:sp>
        <p:nvSpPr>
          <p:cNvPr id="5" name="TextBox 4">
            <a:extLst>
              <a:ext uri="{FF2B5EF4-FFF2-40B4-BE49-F238E27FC236}">
                <a16:creationId xmlns:a16="http://schemas.microsoft.com/office/drawing/2014/main" id="{AFE634C5-3460-696F-74F7-DF3BA966B967}"/>
              </a:ext>
            </a:extLst>
          </p:cNvPr>
          <p:cNvSpPr txBox="1"/>
          <p:nvPr/>
        </p:nvSpPr>
        <p:spPr>
          <a:xfrm>
            <a:off x="10790315" y="6261652"/>
            <a:ext cx="1096885" cy="369332"/>
          </a:xfrm>
          <a:prstGeom prst="rect">
            <a:avLst/>
          </a:prstGeom>
          <a:noFill/>
        </p:spPr>
        <p:txBody>
          <a:bodyPr wrap="square" rtlCol="0">
            <a:spAutoFit/>
          </a:bodyPr>
          <a:lstStyle/>
          <a:p>
            <a:r>
              <a:rPr lang="en-US" dirty="0"/>
              <a:t>Pg.  149</a:t>
            </a:r>
          </a:p>
        </p:txBody>
      </p:sp>
    </p:spTree>
    <p:extLst>
      <p:ext uri="{BB962C8B-B14F-4D97-AF65-F5344CB8AC3E}">
        <p14:creationId xmlns:p14="http://schemas.microsoft.com/office/powerpoint/2010/main" val="256114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4FE834C2-53FE-B926-DB92-A0754493B88E}"/>
              </a:ext>
            </a:extLst>
          </p:cNvPr>
          <p:cNvSpPr txBox="1"/>
          <p:nvPr/>
        </p:nvSpPr>
        <p:spPr>
          <a:xfrm>
            <a:off x="685799" y="1205241"/>
            <a:ext cx="11154905" cy="585288"/>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The purpose of zoning laws is to preserve property values.</a:t>
            </a:r>
          </a:p>
        </p:txBody>
      </p:sp>
      <p:sp>
        <p:nvSpPr>
          <p:cNvPr id="4" name="TextBox 10">
            <a:extLst>
              <a:ext uri="{FF2B5EF4-FFF2-40B4-BE49-F238E27FC236}">
                <a16:creationId xmlns:a16="http://schemas.microsoft.com/office/drawing/2014/main" id="{258AE377-4849-87B1-B8DA-C036B6D50D89}"/>
              </a:ext>
            </a:extLst>
          </p:cNvPr>
          <p:cNvSpPr txBox="1"/>
          <p:nvPr/>
        </p:nvSpPr>
        <p:spPr>
          <a:xfrm>
            <a:off x="1494794" y="3512334"/>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1) True</a:t>
            </a:r>
          </a:p>
        </p:txBody>
      </p:sp>
      <p:sp>
        <p:nvSpPr>
          <p:cNvPr id="5" name="TextBox 11">
            <a:extLst>
              <a:ext uri="{FF2B5EF4-FFF2-40B4-BE49-F238E27FC236}">
                <a16:creationId xmlns:a16="http://schemas.microsoft.com/office/drawing/2014/main" id="{015E5983-FD77-CFA9-5631-E0889680E2FB}"/>
              </a:ext>
            </a:extLst>
          </p:cNvPr>
          <p:cNvSpPr txBox="1"/>
          <p:nvPr/>
        </p:nvSpPr>
        <p:spPr>
          <a:xfrm>
            <a:off x="1494794" y="4672528"/>
            <a:ext cx="9980409" cy="494174"/>
          </a:xfrm>
          <a:prstGeom prst="rect">
            <a:avLst/>
          </a:prstGeom>
        </p:spPr>
        <p:txBody>
          <a:bodyPr lIns="0" tIns="0" rIns="0" bIns="0" rtlCol="0" anchor="t">
            <a:spAutoFit/>
          </a:bodyPr>
          <a:lstStyle/>
          <a:p>
            <a:pPr>
              <a:lnSpc>
                <a:spcPts val="4130"/>
              </a:lnSpc>
            </a:pPr>
            <a:r>
              <a:rPr lang="en-US" sz="2949">
                <a:solidFill>
                  <a:srgbClr val="FFFFFF"/>
                </a:solidFill>
                <a:latin typeface="Agrandir Bold"/>
              </a:rPr>
              <a:t>2) False</a:t>
            </a:r>
          </a:p>
        </p:txBody>
      </p:sp>
    </p:spTree>
    <p:extLst>
      <p:ext uri="{BB962C8B-B14F-4D97-AF65-F5344CB8AC3E}">
        <p14:creationId xmlns:p14="http://schemas.microsoft.com/office/powerpoint/2010/main" val="1592229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Land use controls – </a:t>
            </a:r>
            <a:r>
              <a:rPr lang="en-US" sz="2200" b="1" dirty="0">
                <a:solidFill>
                  <a:schemeClr val="tx1"/>
                </a:solidFill>
              </a:rPr>
              <a:t>Government Rights in Land</a:t>
            </a:r>
            <a:endParaRPr lang="en-US" b="1" dirty="0">
              <a:solidFill>
                <a:schemeClr val="tx1"/>
              </a:solidFill>
            </a:endParaRPr>
          </a:p>
        </p:txBody>
      </p:sp>
      <p:sp>
        <p:nvSpPr>
          <p:cNvPr id="3" name="TextBox 2">
            <a:extLst>
              <a:ext uri="{FF2B5EF4-FFF2-40B4-BE49-F238E27FC236}">
                <a16:creationId xmlns:a16="http://schemas.microsoft.com/office/drawing/2014/main" id="{A1858F09-0836-21B7-C5D5-2754761C18B9}"/>
              </a:ext>
            </a:extLst>
          </p:cNvPr>
          <p:cNvSpPr txBox="1"/>
          <p:nvPr/>
        </p:nvSpPr>
        <p:spPr>
          <a:xfrm>
            <a:off x="2064327" y="1922685"/>
            <a:ext cx="8725988" cy="1130118"/>
          </a:xfrm>
          <a:prstGeom prst="rect">
            <a:avLst/>
          </a:prstGeom>
          <a:noFill/>
        </p:spPr>
        <p:txBody>
          <a:bodyPr wrap="square" rtlCol="0">
            <a:spAutoFit/>
          </a:bodyPr>
          <a:lstStyle/>
          <a:p>
            <a:pPr>
              <a:lnSpc>
                <a:spcPct val="150000"/>
              </a:lnSpc>
            </a:pPr>
            <a:r>
              <a:rPr lang="en-US" sz="2400" dirty="0"/>
              <a:t>Zoning Ordinances – specify land usage for every parcel in a jurisdiction.</a:t>
            </a:r>
          </a:p>
        </p:txBody>
      </p:sp>
      <p:sp>
        <p:nvSpPr>
          <p:cNvPr id="9" name="TextBox 8">
            <a:extLst>
              <a:ext uri="{FF2B5EF4-FFF2-40B4-BE49-F238E27FC236}">
                <a16:creationId xmlns:a16="http://schemas.microsoft.com/office/drawing/2014/main" id="{53C4F521-4382-6791-A280-A3105CF5106E}"/>
              </a:ext>
            </a:extLst>
          </p:cNvPr>
          <p:cNvSpPr txBox="1"/>
          <p:nvPr/>
        </p:nvSpPr>
        <p:spPr>
          <a:xfrm>
            <a:off x="2064327" y="3683180"/>
            <a:ext cx="9628909" cy="1684115"/>
          </a:xfrm>
          <a:prstGeom prst="rect">
            <a:avLst/>
          </a:prstGeom>
          <a:noFill/>
        </p:spPr>
        <p:txBody>
          <a:bodyPr wrap="square" rtlCol="0">
            <a:spAutoFit/>
          </a:bodyPr>
          <a:lstStyle/>
          <a:p>
            <a:pPr>
              <a:lnSpc>
                <a:spcPct val="150000"/>
              </a:lnSpc>
            </a:pPr>
            <a:r>
              <a:rPr lang="en-US" sz="2400" dirty="0"/>
              <a:t>Zoning Board of Appeals – allows property owners to appeal for a use of their property not currently allowed by zoning ordinances.</a:t>
            </a:r>
          </a:p>
        </p:txBody>
      </p:sp>
      <p:sp>
        <p:nvSpPr>
          <p:cNvPr id="4" name="TextBox 3">
            <a:extLst>
              <a:ext uri="{FF2B5EF4-FFF2-40B4-BE49-F238E27FC236}">
                <a16:creationId xmlns:a16="http://schemas.microsoft.com/office/drawing/2014/main" id="{FBFAE845-9797-656E-1FC0-07701B237DB6}"/>
              </a:ext>
            </a:extLst>
          </p:cNvPr>
          <p:cNvSpPr txBox="1"/>
          <p:nvPr/>
        </p:nvSpPr>
        <p:spPr>
          <a:xfrm>
            <a:off x="10790315" y="6261652"/>
            <a:ext cx="1096885" cy="369332"/>
          </a:xfrm>
          <a:prstGeom prst="rect">
            <a:avLst/>
          </a:prstGeom>
          <a:noFill/>
        </p:spPr>
        <p:txBody>
          <a:bodyPr wrap="square" rtlCol="0">
            <a:spAutoFit/>
          </a:bodyPr>
          <a:lstStyle/>
          <a:p>
            <a:r>
              <a:rPr lang="en-US" dirty="0"/>
              <a:t>Pg.  136</a:t>
            </a:r>
          </a:p>
        </p:txBody>
      </p:sp>
    </p:spTree>
    <p:extLst>
      <p:ext uri="{BB962C8B-B14F-4D97-AF65-F5344CB8AC3E}">
        <p14:creationId xmlns:p14="http://schemas.microsoft.com/office/powerpoint/2010/main" val="251184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4FE834C2-53FE-B926-DB92-A0754493B88E}"/>
              </a:ext>
            </a:extLst>
          </p:cNvPr>
          <p:cNvSpPr txBox="1"/>
          <p:nvPr/>
        </p:nvSpPr>
        <p:spPr>
          <a:xfrm>
            <a:off x="685799" y="1205241"/>
            <a:ext cx="11154905" cy="585288"/>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The purpose of zoning laws is to preserve property values.</a:t>
            </a:r>
          </a:p>
        </p:txBody>
      </p:sp>
      <p:sp>
        <p:nvSpPr>
          <p:cNvPr id="4" name="TextBox 10">
            <a:extLst>
              <a:ext uri="{FF2B5EF4-FFF2-40B4-BE49-F238E27FC236}">
                <a16:creationId xmlns:a16="http://schemas.microsoft.com/office/drawing/2014/main" id="{258AE377-4849-87B1-B8DA-C036B6D50D89}"/>
              </a:ext>
            </a:extLst>
          </p:cNvPr>
          <p:cNvSpPr txBox="1"/>
          <p:nvPr/>
        </p:nvSpPr>
        <p:spPr>
          <a:xfrm>
            <a:off x="1494794" y="3512334"/>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1) True</a:t>
            </a:r>
          </a:p>
        </p:txBody>
      </p:sp>
      <p:sp>
        <p:nvSpPr>
          <p:cNvPr id="5" name="TextBox 11">
            <a:extLst>
              <a:ext uri="{FF2B5EF4-FFF2-40B4-BE49-F238E27FC236}">
                <a16:creationId xmlns:a16="http://schemas.microsoft.com/office/drawing/2014/main" id="{015E5983-FD77-CFA9-5631-E0889680E2FB}"/>
              </a:ext>
            </a:extLst>
          </p:cNvPr>
          <p:cNvSpPr txBox="1"/>
          <p:nvPr/>
        </p:nvSpPr>
        <p:spPr>
          <a:xfrm>
            <a:off x="1494794" y="4672528"/>
            <a:ext cx="9980409" cy="494174"/>
          </a:xfrm>
          <a:prstGeom prst="rect">
            <a:avLst/>
          </a:prstGeom>
        </p:spPr>
        <p:txBody>
          <a:bodyPr lIns="0" tIns="0" rIns="0" bIns="0" rtlCol="0" anchor="t">
            <a:spAutoFit/>
          </a:bodyPr>
          <a:lstStyle/>
          <a:p>
            <a:pPr>
              <a:lnSpc>
                <a:spcPts val="4130"/>
              </a:lnSpc>
            </a:pPr>
            <a:r>
              <a:rPr lang="en-US" sz="2949" dirty="0">
                <a:solidFill>
                  <a:srgbClr val="909090"/>
                </a:solidFill>
                <a:latin typeface="Agrandir Bold"/>
              </a:rPr>
              <a:t>2) False</a:t>
            </a:r>
          </a:p>
        </p:txBody>
      </p:sp>
    </p:spTree>
    <p:extLst>
      <p:ext uri="{BB962C8B-B14F-4D97-AF65-F5344CB8AC3E}">
        <p14:creationId xmlns:p14="http://schemas.microsoft.com/office/powerpoint/2010/main" val="3703204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774255"/>
            <a:ext cx="10820400" cy="1899815"/>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A non-profit organization wants to erect a much-needed daycare center in a residential zone.  Given other favorable circumstances, the local authorities grant permission by allowing</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9" y="3152256"/>
            <a:ext cx="9980409" cy="494174"/>
          </a:xfrm>
          <a:prstGeom prst="rect">
            <a:avLst/>
          </a:prstGeom>
        </p:spPr>
        <p:txBody>
          <a:bodyPr lIns="0" tIns="0" rIns="0" bIns="0" rtlCol="0" anchor="t">
            <a:spAutoFit/>
          </a:bodyPr>
          <a:lstStyle/>
          <a:p>
            <a:pPr>
              <a:lnSpc>
                <a:spcPts val="4130"/>
              </a:lnSpc>
            </a:pPr>
            <a:r>
              <a:rPr lang="en-US" sz="2949" dirty="0">
                <a:latin typeface="Agrandir Bold"/>
              </a:rPr>
              <a:t>1) A special exception.</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900" y="4020203"/>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An illegal nonconforming use.</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901" y="4848310"/>
            <a:ext cx="9980409" cy="494174"/>
          </a:xfrm>
          <a:prstGeom prst="rect">
            <a:avLst/>
          </a:prstGeom>
        </p:spPr>
        <p:txBody>
          <a:bodyPr lIns="0" tIns="0" rIns="0" bIns="0" rtlCol="0" anchor="t">
            <a:spAutoFit/>
          </a:bodyPr>
          <a:lstStyle/>
          <a:p>
            <a:pPr>
              <a:lnSpc>
                <a:spcPts val="4130"/>
              </a:lnSpc>
            </a:pPr>
            <a:r>
              <a:rPr lang="en-US" sz="2949" dirty="0">
                <a:latin typeface="Agrandir Bold"/>
              </a:rPr>
              <a:t>3) A variance.</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2" y="5589571"/>
            <a:ext cx="9980409" cy="494174"/>
          </a:xfrm>
          <a:prstGeom prst="rect">
            <a:avLst/>
          </a:prstGeom>
        </p:spPr>
        <p:txBody>
          <a:bodyPr lIns="0" tIns="0" rIns="0" bIns="0" rtlCol="0" anchor="t">
            <a:spAutoFit/>
          </a:bodyPr>
          <a:lstStyle/>
          <a:p>
            <a:pPr>
              <a:lnSpc>
                <a:spcPts val="4130"/>
              </a:lnSpc>
            </a:pPr>
            <a:r>
              <a:rPr lang="en-US" sz="2949" dirty="0">
                <a:latin typeface="Agrandir Bold"/>
              </a:rPr>
              <a:t>4) A license.</a:t>
            </a:r>
          </a:p>
        </p:txBody>
      </p:sp>
    </p:spTree>
    <p:extLst>
      <p:ext uri="{BB962C8B-B14F-4D97-AF65-F5344CB8AC3E}">
        <p14:creationId xmlns:p14="http://schemas.microsoft.com/office/powerpoint/2010/main" val="54886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774255"/>
            <a:ext cx="10820400" cy="1899815"/>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A non-profit organization wants to erect a much-needed daycare center in a residential zone.  Given other favorable circumstances, the local authorities grant permission by allowing</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9" y="3152256"/>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1) A special exception.</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900" y="4020203"/>
            <a:ext cx="9980409" cy="494174"/>
          </a:xfrm>
          <a:prstGeom prst="rect">
            <a:avLst/>
          </a:prstGeom>
        </p:spPr>
        <p:txBody>
          <a:bodyPr lIns="0" tIns="0" rIns="0" bIns="0" rtlCol="0" anchor="t">
            <a:spAutoFit/>
          </a:bodyPr>
          <a:lstStyle/>
          <a:p>
            <a:pPr>
              <a:lnSpc>
                <a:spcPts val="4130"/>
              </a:lnSpc>
            </a:pPr>
            <a:r>
              <a:rPr lang="en-US" sz="2949" dirty="0">
                <a:solidFill>
                  <a:srgbClr val="909090"/>
                </a:solidFill>
                <a:latin typeface="Agrandir Bold"/>
              </a:rPr>
              <a:t>2) An illegal nonconforming use.</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901" y="4848310"/>
            <a:ext cx="9980409" cy="494174"/>
          </a:xfrm>
          <a:prstGeom prst="rect">
            <a:avLst/>
          </a:prstGeom>
        </p:spPr>
        <p:txBody>
          <a:bodyPr lIns="0" tIns="0" rIns="0" bIns="0" rtlCol="0" anchor="t">
            <a:spAutoFit/>
          </a:bodyPr>
          <a:lstStyle/>
          <a:p>
            <a:pPr>
              <a:lnSpc>
                <a:spcPts val="4130"/>
              </a:lnSpc>
            </a:pPr>
            <a:r>
              <a:rPr lang="en-US" sz="2949" dirty="0">
                <a:solidFill>
                  <a:srgbClr val="909090"/>
                </a:solidFill>
                <a:latin typeface="Agrandir Bold"/>
              </a:rPr>
              <a:t>3) A variance.</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2" y="5589571"/>
            <a:ext cx="9980409" cy="494174"/>
          </a:xfrm>
          <a:prstGeom prst="rect">
            <a:avLst/>
          </a:prstGeom>
        </p:spPr>
        <p:txBody>
          <a:bodyPr lIns="0" tIns="0" rIns="0" bIns="0" rtlCol="0" anchor="t">
            <a:spAutoFit/>
          </a:bodyPr>
          <a:lstStyle/>
          <a:p>
            <a:pPr>
              <a:lnSpc>
                <a:spcPts val="4130"/>
              </a:lnSpc>
            </a:pPr>
            <a:r>
              <a:rPr lang="en-US" sz="2949" dirty="0">
                <a:solidFill>
                  <a:srgbClr val="909090"/>
                </a:solidFill>
                <a:latin typeface="Agrandir Bold"/>
              </a:rPr>
              <a:t>4) A license.</a:t>
            </a:r>
          </a:p>
        </p:txBody>
      </p:sp>
    </p:spTree>
    <p:extLst>
      <p:ext uri="{BB962C8B-B14F-4D97-AF65-F5344CB8AC3E}">
        <p14:creationId xmlns:p14="http://schemas.microsoft.com/office/powerpoint/2010/main" val="1727640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701565" y="766633"/>
            <a:ext cx="11237259" cy="1239314"/>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In addition to government entities, organizations that may be able to condemn property under the power of eminent domain include</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903" y="2426983"/>
            <a:ext cx="9980409" cy="494174"/>
          </a:xfrm>
          <a:prstGeom prst="rect">
            <a:avLst/>
          </a:prstGeom>
        </p:spPr>
        <p:txBody>
          <a:bodyPr lIns="0" tIns="0" rIns="0" bIns="0" rtlCol="0" anchor="t">
            <a:spAutoFit/>
          </a:bodyPr>
          <a:lstStyle/>
          <a:p>
            <a:pPr>
              <a:lnSpc>
                <a:spcPts val="4130"/>
              </a:lnSpc>
            </a:pPr>
            <a:r>
              <a:rPr lang="en-US" sz="2949" dirty="0">
                <a:latin typeface="Agrandir Bold"/>
              </a:rPr>
              <a:t>1) Public utilities.</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903" y="3342193"/>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Financial institutions.</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903" y="4316355"/>
            <a:ext cx="9980409" cy="494174"/>
          </a:xfrm>
          <a:prstGeom prst="rect">
            <a:avLst/>
          </a:prstGeom>
        </p:spPr>
        <p:txBody>
          <a:bodyPr lIns="0" tIns="0" rIns="0" bIns="0" rtlCol="0" anchor="t">
            <a:spAutoFit/>
          </a:bodyPr>
          <a:lstStyle/>
          <a:p>
            <a:pPr>
              <a:lnSpc>
                <a:spcPts val="4130"/>
              </a:lnSpc>
            </a:pPr>
            <a:r>
              <a:rPr lang="en-US" sz="2949" dirty="0">
                <a:latin typeface="Agrandir Bold"/>
              </a:rPr>
              <a:t>3) Major employers.</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3" y="5198475"/>
            <a:ext cx="9980409" cy="494174"/>
          </a:xfrm>
          <a:prstGeom prst="rect">
            <a:avLst/>
          </a:prstGeom>
        </p:spPr>
        <p:txBody>
          <a:bodyPr lIns="0" tIns="0" rIns="0" bIns="0" rtlCol="0" anchor="t">
            <a:spAutoFit/>
          </a:bodyPr>
          <a:lstStyle/>
          <a:p>
            <a:pPr>
              <a:lnSpc>
                <a:spcPts val="4130"/>
              </a:lnSpc>
            </a:pPr>
            <a:r>
              <a:rPr lang="en-US" sz="2949" dirty="0">
                <a:latin typeface="Agrandir Bold"/>
              </a:rPr>
              <a:t>4) Neighborhood associations.</a:t>
            </a:r>
          </a:p>
        </p:txBody>
      </p:sp>
    </p:spTree>
    <p:extLst>
      <p:ext uri="{BB962C8B-B14F-4D97-AF65-F5344CB8AC3E}">
        <p14:creationId xmlns:p14="http://schemas.microsoft.com/office/powerpoint/2010/main" val="329196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701565" y="766633"/>
            <a:ext cx="11237259" cy="1239314"/>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In addition to government entities, organizations that may be able to condemn property under the power of eminent domain include</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903" y="2426983"/>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1) Public utilities.</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903" y="3342193"/>
            <a:ext cx="9980409" cy="494174"/>
          </a:xfrm>
          <a:prstGeom prst="rect">
            <a:avLst/>
          </a:prstGeom>
        </p:spPr>
        <p:txBody>
          <a:bodyPr lIns="0" tIns="0" rIns="0" bIns="0" rtlCol="0" anchor="t">
            <a:spAutoFit/>
          </a:bodyPr>
          <a:lstStyle/>
          <a:p>
            <a:pPr>
              <a:lnSpc>
                <a:spcPts val="4130"/>
              </a:lnSpc>
            </a:pPr>
            <a:r>
              <a:rPr lang="en-US" sz="2949" dirty="0">
                <a:solidFill>
                  <a:srgbClr val="909090"/>
                </a:solidFill>
                <a:latin typeface="Agrandir Bold"/>
              </a:rPr>
              <a:t>2) Financial institutions.</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903" y="4316355"/>
            <a:ext cx="9980409" cy="494174"/>
          </a:xfrm>
          <a:prstGeom prst="rect">
            <a:avLst/>
          </a:prstGeom>
        </p:spPr>
        <p:txBody>
          <a:bodyPr lIns="0" tIns="0" rIns="0" bIns="0" rtlCol="0" anchor="t">
            <a:spAutoFit/>
          </a:bodyPr>
          <a:lstStyle/>
          <a:p>
            <a:pPr>
              <a:lnSpc>
                <a:spcPts val="4130"/>
              </a:lnSpc>
            </a:pPr>
            <a:r>
              <a:rPr lang="en-US" sz="2949" dirty="0">
                <a:solidFill>
                  <a:srgbClr val="909090"/>
                </a:solidFill>
                <a:latin typeface="Agrandir Bold"/>
              </a:rPr>
              <a:t>3) Major employers.</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3" y="5198475"/>
            <a:ext cx="9980409" cy="494174"/>
          </a:xfrm>
          <a:prstGeom prst="rect">
            <a:avLst/>
          </a:prstGeom>
        </p:spPr>
        <p:txBody>
          <a:bodyPr lIns="0" tIns="0" rIns="0" bIns="0" rtlCol="0" anchor="t">
            <a:spAutoFit/>
          </a:bodyPr>
          <a:lstStyle/>
          <a:p>
            <a:pPr>
              <a:lnSpc>
                <a:spcPts val="4130"/>
              </a:lnSpc>
            </a:pPr>
            <a:r>
              <a:rPr lang="en-US" sz="2949" dirty="0">
                <a:solidFill>
                  <a:srgbClr val="909090"/>
                </a:solidFill>
                <a:latin typeface="Agrandir Bold"/>
              </a:rPr>
              <a:t>4) Neighborhood associations.</a:t>
            </a:r>
          </a:p>
        </p:txBody>
      </p:sp>
    </p:spTree>
    <p:extLst>
      <p:ext uri="{BB962C8B-B14F-4D97-AF65-F5344CB8AC3E}">
        <p14:creationId xmlns:p14="http://schemas.microsoft.com/office/powerpoint/2010/main" val="2891500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814475" y="665547"/>
            <a:ext cx="11237259" cy="1239314"/>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Which of the following situations is most likely to represent an illegal nonconforming use?</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901" y="2127607"/>
            <a:ext cx="9980409" cy="1019959"/>
          </a:xfrm>
          <a:prstGeom prst="rect">
            <a:avLst/>
          </a:prstGeom>
        </p:spPr>
        <p:txBody>
          <a:bodyPr lIns="0" tIns="0" rIns="0" bIns="0" rtlCol="0" anchor="t">
            <a:spAutoFit/>
          </a:bodyPr>
          <a:lstStyle/>
          <a:p>
            <a:pPr>
              <a:lnSpc>
                <a:spcPts val="4130"/>
              </a:lnSpc>
            </a:pPr>
            <a:r>
              <a:rPr lang="en-US" sz="2949" dirty="0">
                <a:latin typeface="Agrandir Bold"/>
              </a:rPr>
              <a:t>1) A homeowner in a residential zone converts her residence to rental offices.</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901" y="3302249"/>
            <a:ext cx="9980409" cy="1019959"/>
          </a:xfrm>
          <a:prstGeom prst="rect">
            <a:avLst/>
          </a:prstGeom>
        </p:spPr>
        <p:txBody>
          <a:bodyPr lIns="0" tIns="0" rIns="0" bIns="0" rtlCol="0" anchor="t">
            <a:spAutoFit/>
          </a:bodyPr>
          <a:lstStyle/>
          <a:p>
            <a:pPr>
              <a:lnSpc>
                <a:spcPts val="4130"/>
              </a:lnSpc>
            </a:pPr>
            <a:r>
              <a:rPr lang="en-US" sz="2949" dirty="0">
                <a:latin typeface="Agrandir Bold"/>
              </a:rPr>
              <a:t>2) A homeowner builds an attached garage in a neighborhood where all the garages are detached.</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901" y="4476891"/>
            <a:ext cx="9980409" cy="1019959"/>
          </a:xfrm>
          <a:prstGeom prst="rect">
            <a:avLst/>
          </a:prstGeom>
        </p:spPr>
        <p:txBody>
          <a:bodyPr lIns="0" tIns="0" rIns="0" bIns="0" rtlCol="0" anchor="t">
            <a:spAutoFit/>
          </a:bodyPr>
          <a:lstStyle/>
          <a:p>
            <a:pPr>
              <a:lnSpc>
                <a:spcPts val="4130"/>
              </a:lnSpc>
            </a:pPr>
            <a:r>
              <a:rPr lang="en-US" sz="2949" dirty="0">
                <a:latin typeface="Agrandir Bold"/>
              </a:rPr>
              <a:t>3) A storeowner remodels a storefront in accordance with regulations, and then the zoning is changed to residential.</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1" y="5682473"/>
            <a:ext cx="9980409" cy="1019959"/>
          </a:xfrm>
          <a:prstGeom prst="rect">
            <a:avLst/>
          </a:prstGeom>
        </p:spPr>
        <p:txBody>
          <a:bodyPr lIns="0" tIns="0" rIns="0" bIns="0" rtlCol="0" anchor="t">
            <a:spAutoFit/>
          </a:bodyPr>
          <a:lstStyle/>
          <a:p>
            <a:pPr>
              <a:lnSpc>
                <a:spcPts val="4130"/>
              </a:lnSpc>
            </a:pPr>
            <a:r>
              <a:rPr lang="en-US" sz="2949" dirty="0">
                <a:latin typeface="Agrandir Bold"/>
              </a:rPr>
              <a:t>4) A new zoning ordinance outlaws two-story additions after a homeowner completes an addition.</a:t>
            </a:r>
          </a:p>
        </p:txBody>
      </p:sp>
    </p:spTree>
    <p:extLst>
      <p:ext uri="{BB962C8B-B14F-4D97-AF65-F5344CB8AC3E}">
        <p14:creationId xmlns:p14="http://schemas.microsoft.com/office/powerpoint/2010/main" val="175041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814475" y="665547"/>
            <a:ext cx="11237259" cy="1239314"/>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Which of the following situations is most likely to represent an illegal nonconforming use?</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901" y="2127607"/>
            <a:ext cx="9980409" cy="1019959"/>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1) A homeowner in a residential zone converts her residence to rental offices.</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901" y="3302249"/>
            <a:ext cx="9980409" cy="1019959"/>
          </a:xfrm>
          <a:prstGeom prst="rect">
            <a:avLst/>
          </a:prstGeom>
        </p:spPr>
        <p:txBody>
          <a:bodyPr lIns="0" tIns="0" rIns="0" bIns="0" rtlCol="0" anchor="t">
            <a:spAutoFit/>
          </a:bodyPr>
          <a:lstStyle/>
          <a:p>
            <a:pPr>
              <a:lnSpc>
                <a:spcPts val="4130"/>
              </a:lnSpc>
            </a:pPr>
            <a:r>
              <a:rPr lang="en-US" sz="2949" dirty="0">
                <a:solidFill>
                  <a:srgbClr val="909090"/>
                </a:solidFill>
                <a:latin typeface="Agrandir Bold"/>
              </a:rPr>
              <a:t>2) A homeowner builds an attached garage in a neighborhood where all the garages are detached.</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901" y="4476891"/>
            <a:ext cx="9980409" cy="1019959"/>
          </a:xfrm>
          <a:prstGeom prst="rect">
            <a:avLst/>
          </a:prstGeom>
        </p:spPr>
        <p:txBody>
          <a:bodyPr lIns="0" tIns="0" rIns="0" bIns="0" rtlCol="0" anchor="t">
            <a:spAutoFit/>
          </a:bodyPr>
          <a:lstStyle/>
          <a:p>
            <a:pPr>
              <a:lnSpc>
                <a:spcPts val="4130"/>
              </a:lnSpc>
            </a:pPr>
            <a:r>
              <a:rPr lang="en-US" sz="2949" dirty="0">
                <a:solidFill>
                  <a:srgbClr val="909090"/>
                </a:solidFill>
                <a:latin typeface="Agrandir Bold"/>
              </a:rPr>
              <a:t>3) A storeowner remodels a storefront in accordance with regulations, and then the zoning is changed to residential.</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1" y="5682473"/>
            <a:ext cx="9980409" cy="1019959"/>
          </a:xfrm>
          <a:prstGeom prst="rect">
            <a:avLst/>
          </a:prstGeom>
        </p:spPr>
        <p:txBody>
          <a:bodyPr lIns="0" tIns="0" rIns="0" bIns="0" rtlCol="0" anchor="t">
            <a:spAutoFit/>
          </a:bodyPr>
          <a:lstStyle/>
          <a:p>
            <a:pPr>
              <a:lnSpc>
                <a:spcPts val="4130"/>
              </a:lnSpc>
            </a:pPr>
            <a:r>
              <a:rPr lang="en-US" sz="2949" dirty="0">
                <a:solidFill>
                  <a:srgbClr val="909090"/>
                </a:solidFill>
                <a:latin typeface="Agrandir Bold"/>
              </a:rPr>
              <a:t>4) A new zoning ordinance outlaws two-story additions after a homeowner completes an addition.</a:t>
            </a:r>
          </a:p>
        </p:txBody>
      </p:sp>
    </p:spTree>
    <p:extLst>
      <p:ext uri="{BB962C8B-B14F-4D97-AF65-F5344CB8AC3E}">
        <p14:creationId xmlns:p14="http://schemas.microsoft.com/office/powerpoint/2010/main" val="451113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656552"/>
            <a:ext cx="10820400" cy="1899815"/>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As evidence that building inspectors have found that a structure complies with building codes and is ready for use, the municipality or county issues a(n)</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901" y="2887870"/>
            <a:ext cx="9980409" cy="494174"/>
          </a:xfrm>
          <a:prstGeom prst="rect">
            <a:avLst/>
          </a:prstGeom>
        </p:spPr>
        <p:txBody>
          <a:bodyPr lIns="0" tIns="0" rIns="0" bIns="0" rtlCol="0" anchor="t">
            <a:spAutoFit/>
          </a:bodyPr>
          <a:lstStyle/>
          <a:p>
            <a:pPr>
              <a:lnSpc>
                <a:spcPts val="4130"/>
              </a:lnSpc>
            </a:pPr>
            <a:r>
              <a:rPr lang="en-US" sz="2949" dirty="0">
                <a:latin typeface="Agrandir Bold"/>
              </a:rPr>
              <a:t>1) Inspection report.</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902" y="3689757"/>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Release bond.</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903" y="4455840"/>
            <a:ext cx="9980409" cy="494174"/>
          </a:xfrm>
          <a:prstGeom prst="rect">
            <a:avLst/>
          </a:prstGeom>
        </p:spPr>
        <p:txBody>
          <a:bodyPr lIns="0" tIns="0" rIns="0" bIns="0" rtlCol="0" anchor="t">
            <a:spAutoFit/>
          </a:bodyPr>
          <a:lstStyle/>
          <a:p>
            <a:pPr>
              <a:lnSpc>
                <a:spcPts val="4130"/>
              </a:lnSpc>
            </a:pPr>
            <a:r>
              <a:rPr lang="en-US" sz="2949" dirty="0">
                <a:latin typeface="Agrandir Bold"/>
              </a:rPr>
              <a:t>3) Certificate of occupancy.</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3" y="5198475"/>
            <a:ext cx="9980409" cy="494174"/>
          </a:xfrm>
          <a:prstGeom prst="rect">
            <a:avLst/>
          </a:prstGeom>
        </p:spPr>
        <p:txBody>
          <a:bodyPr lIns="0" tIns="0" rIns="0" bIns="0" rtlCol="0" anchor="t">
            <a:spAutoFit/>
          </a:bodyPr>
          <a:lstStyle/>
          <a:p>
            <a:pPr>
              <a:lnSpc>
                <a:spcPts val="4130"/>
              </a:lnSpc>
            </a:pPr>
            <a:r>
              <a:rPr lang="en-US" sz="2949" dirty="0">
                <a:latin typeface="Agrandir Bold"/>
              </a:rPr>
              <a:t>4) User permit.</a:t>
            </a:r>
          </a:p>
        </p:txBody>
      </p:sp>
    </p:spTree>
    <p:extLst>
      <p:ext uri="{BB962C8B-B14F-4D97-AF65-F5344CB8AC3E}">
        <p14:creationId xmlns:p14="http://schemas.microsoft.com/office/powerpoint/2010/main" val="419714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656552"/>
            <a:ext cx="10820400" cy="1899815"/>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As evidence that building inspectors have found that a structure complies with building codes and is ready for use, the municipality or county issues a(n)</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901" y="2887870"/>
            <a:ext cx="9980409" cy="494174"/>
          </a:xfrm>
          <a:prstGeom prst="rect">
            <a:avLst/>
          </a:prstGeom>
        </p:spPr>
        <p:txBody>
          <a:bodyPr lIns="0" tIns="0" rIns="0" bIns="0" rtlCol="0" anchor="t">
            <a:spAutoFit/>
          </a:bodyPr>
          <a:lstStyle/>
          <a:p>
            <a:pPr>
              <a:lnSpc>
                <a:spcPts val="4130"/>
              </a:lnSpc>
            </a:pPr>
            <a:r>
              <a:rPr lang="en-US" sz="2949" dirty="0">
                <a:solidFill>
                  <a:srgbClr val="909090"/>
                </a:solidFill>
                <a:latin typeface="Agrandir Bold"/>
              </a:rPr>
              <a:t>1) Inspection report.</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902" y="3689757"/>
            <a:ext cx="9980409" cy="494174"/>
          </a:xfrm>
          <a:prstGeom prst="rect">
            <a:avLst/>
          </a:prstGeom>
        </p:spPr>
        <p:txBody>
          <a:bodyPr lIns="0" tIns="0" rIns="0" bIns="0" rtlCol="0" anchor="t">
            <a:spAutoFit/>
          </a:bodyPr>
          <a:lstStyle/>
          <a:p>
            <a:pPr>
              <a:lnSpc>
                <a:spcPts val="4130"/>
              </a:lnSpc>
            </a:pPr>
            <a:r>
              <a:rPr lang="en-US" sz="2949" dirty="0">
                <a:solidFill>
                  <a:srgbClr val="909090"/>
                </a:solidFill>
                <a:latin typeface="Agrandir Bold"/>
              </a:rPr>
              <a:t>2) Release bond.</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903" y="4455840"/>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3) Certificate of occupancy.</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3" y="5198475"/>
            <a:ext cx="9980409" cy="494174"/>
          </a:xfrm>
          <a:prstGeom prst="rect">
            <a:avLst/>
          </a:prstGeom>
        </p:spPr>
        <p:txBody>
          <a:bodyPr lIns="0" tIns="0" rIns="0" bIns="0" rtlCol="0" anchor="t">
            <a:spAutoFit/>
          </a:bodyPr>
          <a:lstStyle/>
          <a:p>
            <a:pPr>
              <a:lnSpc>
                <a:spcPts val="4130"/>
              </a:lnSpc>
            </a:pPr>
            <a:r>
              <a:rPr lang="en-US" sz="2949" dirty="0">
                <a:solidFill>
                  <a:srgbClr val="909090"/>
                </a:solidFill>
                <a:latin typeface="Agrandir Bold"/>
              </a:rPr>
              <a:t>4) User permit.</a:t>
            </a:r>
          </a:p>
        </p:txBody>
      </p:sp>
    </p:spTree>
    <p:extLst>
      <p:ext uri="{BB962C8B-B14F-4D97-AF65-F5344CB8AC3E}">
        <p14:creationId xmlns:p14="http://schemas.microsoft.com/office/powerpoint/2010/main" val="18813832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1109228"/>
            <a:ext cx="10820400" cy="585288"/>
          </a:xfrm>
          <a:prstGeom prst="rect">
            <a:avLst/>
          </a:prstGeom>
        </p:spPr>
        <p:txBody>
          <a:bodyPr lIns="0" tIns="0" rIns="0" bIns="0" rtlCol="0" anchor="t">
            <a:spAutoFit/>
          </a:bodyPr>
          <a:lstStyle/>
          <a:p>
            <a:pPr>
              <a:lnSpc>
                <a:spcPts val="5114"/>
              </a:lnSpc>
            </a:pPr>
            <a:r>
              <a:rPr lang="en-US" sz="2800" dirty="0">
                <a:solidFill>
                  <a:srgbClr val="FFFFFF"/>
                </a:solidFill>
                <a:latin typeface="Agrandir Bold"/>
              </a:rPr>
              <a:t>A mineral used for many years as insulation on heat ducts is</a:t>
            </a:r>
          </a:p>
        </p:txBody>
      </p:sp>
      <p:sp>
        <p:nvSpPr>
          <p:cNvPr id="4" name="TextBox 10">
            <a:extLst>
              <a:ext uri="{FF2B5EF4-FFF2-40B4-BE49-F238E27FC236}">
                <a16:creationId xmlns:a16="http://schemas.microsoft.com/office/drawing/2014/main" id="{0E5BBF22-B74B-D38E-2310-44404795B8E3}"/>
              </a:ext>
            </a:extLst>
          </p:cNvPr>
          <p:cNvSpPr txBox="1"/>
          <p:nvPr/>
        </p:nvSpPr>
        <p:spPr>
          <a:xfrm>
            <a:off x="1525791" y="2271726"/>
            <a:ext cx="9980409" cy="494174"/>
          </a:xfrm>
          <a:prstGeom prst="rect">
            <a:avLst/>
          </a:prstGeom>
        </p:spPr>
        <p:txBody>
          <a:bodyPr lIns="0" tIns="0" rIns="0" bIns="0" rtlCol="0" anchor="t">
            <a:spAutoFit/>
          </a:bodyPr>
          <a:lstStyle/>
          <a:p>
            <a:pPr>
              <a:lnSpc>
                <a:spcPts val="4130"/>
              </a:lnSpc>
            </a:pPr>
            <a:r>
              <a:rPr lang="en-US" sz="2800" dirty="0">
                <a:latin typeface="Agrandir Bold"/>
              </a:rPr>
              <a:t>1) asbestos.</a:t>
            </a:r>
          </a:p>
        </p:txBody>
      </p:sp>
      <p:sp>
        <p:nvSpPr>
          <p:cNvPr id="5" name="TextBox 11">
            <a:extLst>
              <a:ext uri="{FF2B5EF4-FFF2-40B4-BE49-F238E27FC236}">
                <a16:creationId xmlns:a16="http://schemas.microsoft.com/office/drawing/2014/main" id="{8BE5DA03-F955-1159-092C-E29B956E4743}"/>
              </a:ext>
            </a:extLst>
          </p:cNvPr>
          <p:cNvSpPr txBox="1"/>
          <p:nvPr/>
        </p:nvSpPr>
        <p:spPr>
          <a:xfrm>
            <a:off x="1525791" y="2893975"/>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lead.</a:t>
            </a:r>
          </a:p>
        </p:txBody>
      </p:sp>
      <p:sp>
        <p:nvSpPr>
          <p:cNvPr id="6" name="TextBox 12">
            <a:extLst>
              <a:ext uri="{FF2B5EF4-FFF2-40B4-BE49-F238E27FC236}">
                <a16:creationId xmlns:a16="http://schemas.microsoft.com/office/drawing/2014/main" id="{C3C0925F-9479-47CA-BEAF-066748C0FBD7}"/>
              </a:ext>
            </a:extLst>
          </p:cNvPr>
          <p:cNvSpPr txBox="1"/>
          <p:nvPr/>
        </p:nvSpPr>
        <p:spPr>
          <a:xfrm>
            <a:off x="1525790" y="3558823"/>
            <a:ext cx="9980409" cy="494174"/>
          </a:xfrm>
          <a:prstGeom prst="rect">
            <a:avLst/>
          </a:prstGeom>
        </p:spPr>
        <p:txBody>
          <a:bodyPr lIns="0" tIns="0" rIns="0" bIns="0" rtlCol="0" anchor="t">
            <a:spAutoFit/>
          </a:bodyPr>
          <a:lstStyle/>
          <a:p>
            <a:pPr>
              <a:lnSpc>
                <a:spcPts val="4130"/>
              </a:lnSpc>
            </a:pPr>
            <a:r>
              <a:rPr lang="en-US" sz="2800" dirty="0">
                <a:latin typeface="Agrandir Bold"/>
              </a:rPr>
              <a:t>3) urea-formaldehyde foam.</a:t>
            </a:r>
          </a:p>
        </p:txBody>
      </p:sp>
      <p:sp>
        <p:nvSpPr>
          <p:cNvPr id="7" name="TextBox 13">
            <a:extLst>
              <a:ext uri="{FF2B5EF4-FFF2-40B4-BE49-F238E27FC236}">
                <a16:creationId xmlns:a16="http://schemas.microsoft.com/office/drawing/2014/main" id="{AA9A0AA5-45D7-77F6-B07A-9A9AD9B571DD}"/>
              </a:ext>
            </a:extLst>
          </p:cNvPr>
          <p:cNvSpPr txBox="1"/>
          <p:nvPr/>
        </p:nvSpPr>
        <p:spPr>
          <a:xfrm>
            <a:off x="1525790" y="4223671"/>
            <a:ext cx="9980409" cy="489108"/>
          </a:xfrm>
          <a:prstGeom prst="rect">
            <a:avLst/>
          </a:prstGeom>
        </p:spPr>
        <p:txBody>
          <a:bodyPr lIns="0" tIns="0" rIns="0" bIns="0" rtlCol="0" anchor="t">
            <a:spAutoFit/>
          </a:bodyPr>
          <a:lstStyle/>
          <a:p>
            <a:pPr>
              <a:lnSpc>
                <a:spcPts val="4130"/>
              </a:lnSpc>
            </a:pPr>
            <a:r>
              <a:rPr lang="en-US" sz="2800" dirty="0">
                <a:latin typeface="Agrandir Bold"/>
              </a:rPr>
              <a:t>4) radon.</a:t>
            </a:r>
          </a:p>
        </p:txBody>
      </p:sp>
    </p:spTree>
    <p:extLst>
      <p:ext uri="{BB962C8B-B14F-4D97-AF65-F5344CB8AC3E}">
        <p14:creationId xmlns:p14="http://schemas.microsoft.com/office/powerpoint/2010/main" val="165084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Land use controls – </a:t>
            </a:r>
            <a:r>
              <a:rPr lang="en-US" sz="2200" b="1" dirty="0">
                <a:solidFill>
                  <a:schemeClr val="tx1"/>
                </a:solidFill>
              </a:rPr>
              <a:t>Government Rights in Land</a:t>
            </a:r>
            <a:endParaRPr lang="en-US" b="1" dirty="0">
              <a:solidFill>
                <a:schemeClr val="tx1"/>
              </a:solidFill>
            </a:endParaRPr>
          </a:p>
        </p:txBody>
      </p:sp>
      <p:sp>
        <p:nvSpPr>
          <p:cNvPr id="3" name="TextBox 2">
            <a:extLst>
              <a:ext uri="{FF2B5EF4-FFF2-40B4-BE49-F238E27FC236}">
                <a16:creationId xmlns:a16="http://schemas.microsoft.com/office/drawing/2014/main" id="{A1858F09-0836-21B7-C5D5-2754761C18B9}"/>
              </a:ext>
            </a:extLst>
          </p:cNvPr>
          <p:cNvSpPr txBox="1"/>
          <p:nvPr/>
        </p:nvSpPr>
        <p:spPr>
          <a:xfrm>
            <a:off x="2064327" y="1867464"/>
            <a:ext cx="8725988" cy="576120"/>
          </a:xfrm>
          <a:prstGeom prst="rect">
            <a:avLst/>
          </a:prstGeom>
          <a:noFill/>
        </p:spPr>
        <p:txBody>
          <a:bodyPr wrap="square" rtlCol="0">
            <a:spAutoFit/>
          </a:bodyPr>
          <a:lstStyle/>
          <a:p>
            <a:pPr>
              <a:lnSpc>
                <a:spcPct val="150000"/>
              </a:lnSpc>
            </a:pPr>
            <a:r>
              <a:rPr lang="en-US" sz="2400" dirty="0">
                <a:solidFill>
                  <a:srgbClr val="FFFF00"/>
                </a:solidFill>
              </a:rPr>
              <a:t>Non-Conforming Use</a:t>
            </a:r>
          </a:p>
        </p:txBody>
      </p:sp>
      <p:sp>
        <p:nvSpPr>
          <p:cNvPr id="9" name="TextBox 8">
            <a:extLst>
              <a:ext uri="{FF2B5EF4-FFF2-40B4-BE49-F238E27FC236}">
                <a16:creationId xmlns:a16="http://schemas.microsoft.com/office/drawing/2014/main" id="{53C4F521-4382-6791-A280-A3105CF5106E}"/>
              </a:ext>
            </a:extLst>
          </p:cNvPr>
          <p:cNvSpPr txBox="1"/>
          <p:nvPr/>
        </p:nvSpPr>
        <p:spPr>
          <a:xfrm>
            <a:off x="2771521" y="2561959"/>
            <a:ext cx="8880152" cy="1684115"/>
          </a:xfrm>
          <a:prstGeom prst="rect">
            <a:avLst/>
          </a:prstGeom>
          <a:noFill/>
        </p:spPr>
        <p:txBody>
          <a:bodyPr wrap="square" rtlCol="0">
            <a:spAutoFit/>
          </a:bodyPr>
          <a:lstStyle/>
          <a:p>
            <a:pPr>
              <a:lnSpc>
                <a:spcPct val="150000"/>
              </a:lnSpc>
            </a:pPr>
            <a:r>
              <a:rPr lang="en-US" sz="2400" dirty="0">
                <a:solidFill>
                  <a:srgbClr val="FFFF00"/>
                </a:solidFill>
              </a:rPr>
              <a:t>Legal Non-Conforming Use </a:t>
            </a:r>
            <a:r>
              <a:rPr lang="en-US" sz="2400" dirty="0"/>
              <a:t>- A use that existed prior to the current zoning but does not comply with current zoning.</a:t>
            </a:r>
          </a:p>
          <a:p>
            <a:pPr>
              <a:lnSpc>
                <a:spcPct val="150000"/>
              </a:lnSpc>
            </a:pPr>
            <a:r>
              <a:rPr lang="en-US" sz="2400" dirty="0"/>
              <a:t>			- Grandfather Clause</a:t>
            </a:r>
          </a:p>
        </p:txBody>
      </p:sp>
      <p:sp>
        <p:nvSpPr>
          <p:cNvPr id="5" name="TextBox 4">
            <a:extLst>
              <a:ext uri="{FF2B5EF4-FFF2-40B4-BE49-F238E27FC236}">
                <a16:creationId xmlns:a16="http://schemas.microsoft.com/office/drawing/2014/main" id="{1DEAC0DF-745B-8B81-CDC8-3DE3E85766F7}"/>
              </a:ext>
            </a:extLst>
          </p:cNvPr>
          <p:cNvSpPr txBox="1"/>
          <p:nvPr/>
        </p:nvSpPr>
        <p:spPr>
          <a:xfrm>
            <a:off x="2771521" y="4227086"/>
            <a:ext cx="8880152" cy="1684115"/>
          </a:xfrm>
          <a:prstGeom prst="rect">
            <a:avLst/>
          </a:prstGeom>
          <a:noFill/>
        </p:spPr>
        <p:txBody>
          <a:bodyPr wrap="square" rtlCol="0">
            <a:spAutoFit/>
          </a:bodyPr>
          <a:lstStyle/>
          <a:p>
            <a:pPr>
              <a:lnSpc>
                <a:spcPct val="150000"/>
              </a:lnSpc>
            </a:pPr>
            <a:r>
              <a:rPr lang="en-US" sz="2400" dirty="0">
                <a:solidFill>
                  <a:srgbClr val="FFFF00"/>
                </a:solidFill>
              </a:rPr>
              <a:t>Illegal Non-Conforming Use </a:t>
            </a:r>
            <a:r>
              <a:rPr lang="en-US" sz="2400" dirty="0"/>
              <a:t>– occurs when the use of a property conflicts with zoning ordinances that were already in place.</a:t>
            </a:r>
          </a:p>
        </p:txBody>
      </p:sp>
      <p:sp>
        <p:nvSpPr>
          <p:cNvPr id="4" name="TextBox 3">
            <a:extLst>
              <a:ext uri="{FF2B5EF4-FFF2-40B4-BE49-F238E27FC236}">
                <a16:creationId xmlns:a16="http://schemas.microsoft.com/office/drawing/2014/main" id="{6EBFA531-257E-A043-AF77-1827701A4DFD}"/>
              </a:ext>
            </a:extLst>
          </p:cNvPr>
          <p:cNvSpPr txBox="1"/>
          <p:nvPr/>
        </p:nvSpPr>
        <p:spPr>
          <a:xfrm>
            <a:off x="10790315" y="6261652"/>
            <a:ext cx="1096885" cy="369332"/>
          </a:xfrm>
          <a:prstGeom prst="rect">
            <a:avLst/>
          </a:prstGeom>
          <a:noFill/>
        </p:spPr>
        <p:txBody>
          <a:bodyPr wrap="square" rtlCol="0">
            <a:spAutoFit/>
          </a:bodyPr>
          <a:lstStyle/>
          <a:p>
            <a:r>
              <a:rPr lang="en-US" dirty="0"/>
              <a:t>Pg.  136</a:t>
            </a:r>
          </a:p>
        </p:txBody>
      </p:sp>
    </p:spTree>
    <p:extLst>
      <p:ext uri="{BB962C8B-B14F-4D97-AF65-F5344CB8AC3E}">
        <p14:creationId xmlns:p14="http://schemas.microsoft.com/office/powerpoint/2010/main" val="272195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1109228"/>
            <a:ext cx="10820400" cy="585288"/>
          </a:xfrm>
          <a:prstGeom prst="rect">
            <a:avLst/>
          </a:prstGeom>
        </p:spPr>
        <p:txBody>
          <a:bodyPr lIns="0" tIns="0" rIns="0" bIns="0" rtlCol="0" anchor="t">
            <a:spAutoFit/>
          </a:bodyPr>
          <a:lstStyle/>
          <a:p>
            <a:pPr>
              <a:lnSpc>
                <a:spcPts val="5114"/>
              </a:lnSpc>
            </a:pPr>
            <a:r>
              <a:rPr lang="en-US" sz="2800" dirty="0">
                <a:solidFill>
                  <a:srgbClr val="FFFFFF"/>
                </a:solidFill>
                <a:latin typeface="Agrandir Bold"/>
              </a:rPr>
              <a:t>A mineral used for many years as insulation on heat ducts is</a:t>
            </a:r>
          </a:p>
        </p:txBody>
      </p:sp>
      <p:sp>
        <p:nvSpPr>
          <p:cNvPr id="4" name="TextBox 10">
            <a:extLst>
              <a:ext uri="{FF2B5EF4-FFF2-40B4-BE49-F238E27FC236}">
                <a16:creationId xmlns:a16="http://schemas.microsoft.com/office/drawing/2014/main" id="{0E5BBF22-B74B-D38E-2310-44404795B8E3}"/>
              </a:ext>
            </a:extLst>
          </p:cNvPr>
          <p:cNvSpPr txBox="1"/>
          <p:nvPr/>
        </p:nvSpPr>
        <p:spPr>
          <a:xfrm>
            <a:off x="1525791" y="2271726"/>
            <a:ext cx="9980409" cy="494174"/>
          </a:xfrm>
          <a:prstGeom prst="rect">
            <a:avLst/>
          </a:prstGeom>
        </p:spPr>
        <p:txBody>
          <a:bodyPr lIns="0" tIns="0" rIns="0" bIns="0" rtlCol="0" anchor="t">
            <a:spAutoFit/>
          </a:bodyPr>
          <a:lstStyle/>
          <a:p>
            <a:pPr>
              <a:lnSpc>
                <a:spcPts val="4130"/>
              </a:lnSpc>
            </a:pPr>
            <a:r>
              <a:rPr lang="en-US" sz="2800" dirty="0">
                <a:solidFill>
                  <a:srgbClr val="FFFF00"/>
                </a:solidFill>
                <a:latin typeface="Agrandir Bold"/>
              </a:rPr>
              <a:t>1) asbestos.</a:t>
            </a:r>
          </a:p>
        </p:txBody>
      </p:sp>
      <p:sp>
        <p:nvSpPr>
          <p:cNvPr id="5" name="TextBox 11">
            <a:extLst>
              <a:ext uri="{FF2B5EF4-FFF2-40B4-BE49-F238E27FC236}">
                <a16:creationId xmlns:a16="http://schemas.microsoft.com/office/drawing/2014/main" id="{8BE5DA03-F955-1159-092C-E29B956E4743}"/>
              </a:ext>
            </a:extLst>
          </p:cNvPr>
          <p:cNvSpPr txBox="1"/>
          <p:nvPr/>
        </p:nvSpPr>
        <p:spPr>
          <a:xfrm>
            <a:off x="1525791" y="2893975"/>
            <a:ext cx="9980409" cy="494174"/>
          </a:xfrm>
          <a:prstGeom prst="rect">
            <a:avLst/>
          </a:prstGeom>
        </p:spPr>
        <p:txBody>
          <a:bodyPr lIns="0" tIns="0" rIns="0" bIns="0" rtlCol="0" anchor="t">
            <a:spAutoFit/>
          </a:bodyPr>
          <a:lstStyle/>
          <a:p>
            <a:pPr>
              <a:lnSpc>
                <a:spcPts val="4130"/>
              </a:lnSpc>
            </a:pPr>
            <a:r>
              <a:rPr lang="en-US" sz="2949" dirty="0">
                <a:solidFill>
                  <a:srgbClr val="909090"/>
                </a:solidFill>
                <a:latin typeface="Agrandir Bold"/>
              </a:rPr>
              <a:t>2) lead.</a:t>
            </a:r>
          </a:p>
        </p:txBody>
      </p:sp>
      <p:sp>
        <p:nvSpPr>
          <p:cNvPr id="6" name="TextBox 12">
            <a:extLst>
              <a:ext uri="{FF2B5EF4-FFF2-40B4-BE49-F238E27FC236}">
                <a16:creationId xmlns:a16="http://schemas.microsoft.com/office/drawing/2014/main" id="{C3C0925F-9479-47CA-BEAF-066748C0FBD7}"/>
              </a:ext>
            </a:extLst>
          </p:cNvPr>
          <p:cNvSpPr txBox="1"/>
          <p:nvPr/>
        </p:nvSpPr>
        <p:spPr>
          <a:xfrm>
            <a:off x="1525790" y="3558823"/>
            <a:ext cx="9980409" cy="494174"/>
          </a:xfrm>
          <a:prstGeom prst="rect">
            <a:avLst/>
          </a:prstGeom>
        </p:spPr>
        <p:txBody>
          <a:bodyPr lIns="0" tIns="0" rIns="0" bIns="0" rtlCol="0" anchor="t">
            <a:spAutoFit/>
          </a:bodyPr>
          <a:lstStyle/>
          <a:p>
            <a:pPr>
              <a:lnSpc>
                <a:spcPts val="4130"/>
              </a:lnSpc>
            </a:pPr>
            <a:r>
              <a:rPr lang="en-US" sz="2800" dirty="0">
                <a:solidFill>
                  <a:srgbClr val="909090"/>
                </a:solidFill>
                <a:latin typeface="Agrandir Bold"/>
              </a:rPr>
              <a:t>3) urea-formaldehyde foam.</a:t>
            </a:r>
          </a:p>
        </p:txBody>
      </p:sp>
      <p:sp>
        <p:nvSpPr>
          <p:cNvPr id="7" name="TextBox 13">
            <a:extLst>
              <a:ext uri="{FF2B5EF4-FFF2-40B4-BE49-F238E27FC236}">
                <a16:creationId xmlns:a16="http://schemas.microsoft.com/office/drawing/2014/main" id="{AA9A0AA5-45D7-77F6-B07A-9A9AD9B571DD}"/>
              </a:ext>
            </a:extLst>
          </p:cNvPr>
          <p:cNvSpPr txBox="1"/>
          <p:nvPr/>
        </p:nvSpPr>
        <p:spPr>
          <a:xfrm>
            <a:off x="1525790" y="4223671"/>
            <a:ext cx="9980409" cy="489108"/>
          </a:xfrm>
          <a:prstGeom prst="rect">
            <a:avLst/>
          </a:prstGeom>
        </p:spPr>
        <p:txBody>
          <a:bodyPr lIns="0" tIns="0" rIns="0" bIns="0" rtlCol="0" anchor="t">
            <a:spAutoFit/>
          </a:bodyPr>
          <a:lstStyle/>
          <a:p>
            <a:pPr>
              <a:lnSpc>
                <a:spcPts val="4130"/>
              </a:lnSpc>
            </a:pPr>
            <a:r>
              <a:rPr lang="en-US" sz="2800" dirty="0">
                <a:solidFill>
                  <a:srgbClr val="909090"/>
                </a:solidFill>
                <a:latin typeface="Agrandir Bold"/>
              </a:rPr>
              <a:t>4) radon.</a:t>
            </a:r>
          </a:p>
        </p:txBody>
      </p:sp>
    </p:spTree>
    <p:extLst>
      <p:ext uri="{BB962C8B-B14F-4D97-AF65-F5344CB8AC3E}">
        <p14:creationId xmlns:p14="http://schemas.microsoft.com/office/powerpoint/2010/main" val="6588240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502345"/>
            <a:ext cx="10820400" cy="1245790"/>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Which of the following statements concerning deed restrictions is NOT true?</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901" y="1892180"/>
            <a:ext cx="9980409" cy="1019959"/>
          </a:xfrm>
          <a:prstGeom prst="rect">
            <a:avLst/>
          </a:prstGeom>
        </p:spPr>
        <p:txBody>
          <a:bodyPr lIns="0" tIns="0" rIns="0" bIns="0" rtlCol="0" anchor="t">
            <a:spAutoFit/>
          </a:bodyPr>
          <a:lstStyle/>
          <a:p>
            <a:pPr>
              <a:lnSpc>
                <a:spcPts val="4130"/>
              </a:lnSpc>
            </a:pPr>
            <a:r>
              <a:rPr lang="en-US" sz="2949" dirty="0">
                <a:latin typeface="Agrandir Bold"/>
              </a:rPr>
              <a:t>1) Violation of a deed condition may result in the forfeiture of title to real property.</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901" y="3035347"/>
            <a:ext cx="9980409" cy="1019959"/>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Encumbrances in the form of deed conditions generally run with restricted land into the indefinite future.</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900" y="4178516"/>
            <a:ext cx="9980409" cy="1019959"/>
          </a:xfrm>
          <a:prstGeom prst="rect">
            <a:avLst/>
          </a:prstGeom>
        </p:spPr>
        <p:txBody>
          <a:bodyPr lIns="0" tIns="0" rIns="0" bIns="0" rtlCol="0" anchor="t">
            <a:spAutoFit/>
          </a:bodyPr>
          <a:lstStyle/>
          <a:p>
            <a:pPr>
              <a:lnSpc>
                <a:spcPts val="4130"/>
              </a:lnSpc>
            </a:pPr>
            <a:r>
              <a:rPr lang="en-US" sz="2949" dirty="0">
                <a:latin typeface="Agrandir Bold"/>
              </a:rPr>
              <a:t>3) The penalty for violation or breach of a restrictive covenant is more severe than that for breach of a restrictive covenant.</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0" y="5342520"/>
            <a:ext cx="9980409" cy="1019959"/>
          </a:xfrm>
          <a:prstGeom prst="rect">
            <a:avLst/>
          </a:prstGeom>
        </p:spPr>
        <p:txBody>
          <a:bodyPr lIns="0" tIns="0" rIns="0" bIns="0" rtlCol="0" anchor="t">
            <a:spAutoFit/>
          </a:bodyPr>
          <a:lstStyle/>
          <a:p>
            <a:pPr>
              <a:lnSpc>
                <a:spcPts val="4130"/>
              </a:lnSpc>
            </a:pPr>
            <a:r>
              <a:rPr lang="en-US" sz="2949" dirty="0">
                <a:latin typeface="Agrandir Bold"/>
              </a:rPr>
              <a:t>4) The general goal of deed restrictions is to protect the value of all properties in a development.</a:t>
            </a:r>
          </a:p>
        </p:txBody>
      </p:sp>
    </p:spTree>
    <p:extLst>
      <p:ext uri="{BB962C8B-B14F-4D97-AF65-F5344CB8AC3E}">
        <p14:creationId xmlns:p14="http://schemas.microsoft.com/office/powerpoint/2010/main" val="383962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502345"/>
            <a:ext cx="10820400" cy="1245790"/>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Which of the following statements concerning deed restrictions is NOT true?</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901" y="1892180"/>
            <a:ext cx="9980409" cy="1019959"/>
          </a:xfrm>
          <a:prstGeom prst="rect">
            <a:avLst/>
          </a:prstGeom>
        </p:spPr>
        <p:txBody>
          <a:bodyPr lIns="0" tIns="0" rIns="0" bIns="0" rtlCol="0" anchor="t">
            <a:spAutoFit/>
          </a:bodyPr>
          <a:lstStyle/>
          <a:p>
            <a:pPr>
              <a:lnSpc>
                <a:spcPts val="4130"/>
              </a:lnSpc>
            </a:pPr>
            <a:r>
              <a:rPr lang="en-US" sz="2949" dirty="0">
                <a:solidFill>
                  <a:srgbClr val="909090"/>
                </a:solidFill>
                <a:latin typeface="Agrandir Bold"/>
              </a:rPr>
              <a:t>1) Violation of a deed condition may result in the forfeiture of title to real property.</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901" y="3035347"/>
            <a:ext cx="9980409" cy="1019959"/>
          </a:xfrm>
          <a:prstGeom prst="rect">
            <a:avLst/>
          </a:prstGeom>
        </p:spPr>
        <p:txBody>
          <a:bodyPr lIns="0" tIns="0" rIns="0" bIns="0" rtlCol="0" anchor="t">
            <a:spAutoFit/>
          </a:bodyPr>
          <a:lstStyle/>
          <a:p>
            <a:pPr>
              <a:lnSpc>
                <a:spcPts val="4130"/>
              </a:lnSpc>
            </a:pPr>
            <a:r>
              <a:rPr lang="en-US" sz="2949" dirty="0">
                <a:solidFill>
                  <a:srgbClr val="909090"/>
                </a:solidFill>
                <a:latin typeface="Agrandir Bold"/>
              </a:rPr>
              <a:t>2) Encumbrances in the form of deed conditions generally run with restricted land into the indefinite future.</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900" y="4178516"/>
            <a:ext cx="9980409" cy="1019959"/>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3) The penalty for violation or breach of a restrictive covenant is more severe than that for breach of a deed restriction.</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0" y="5342520"/>
            <a:ext cx="9980409" cy="1019959"/>
          </a:xfrm>
          <a:prstGeom prst="rect">
            <a:avLst/>
          </a:prstGeom>
        </p:spPr>
        <p:txBody>
          <a:bodyPr lIns="0" tIns="0" rIns="0" bIns="0" rtlCol="0" anchor="t">
            <a:spAutoFit/>
          </a:bodyPr>
          <a:lstStyle/>
          <a:p>
            <a:pPr>
              <a:lnSpc>
                <a:spcPts val="4130"/>
              </a:lnSpc>
            </a:pPr>
            <a:r>
              <a:rPr lang="en-US" sz="2949" dirty="0">
                <a:solidFill>
                  <a:srgbClr val="909090"/>
                </a:solidFill>
                <a:latin typeface="Agrandir Bold"/>
              </a:rPr>
              <a:t>4) The general goal of deed restrictions is to protect the value of all properties in a development.</a:t>
            </a:r>
          </a:p>
        </p:txBody>
      </p:sp>
    </p:spTree>
    <p:extLst>
      <p:ext uri="{BB962C8B-B14F-4D97-AF65-F5344CB8AC3E}">
        <p14:creationId xmlns:p14="http://schemas.microsoft.com/office/powerpoint/2010/main" val="12915249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4FE834C2-53FE-B926-DB92-A0754493B88E}"/>
              </a:ext>
            </a:extLst>
          </p:cNvPr>
          <p:cNvSpPr txBox="1"/>
          <p:nvPr/>
        </p:nvSpPr>
        <p:spPr>
          <a:xfrm>
            <a:off x="685799" y="1205241"/>
            <a:ext cx="11154905" cy="585288"/>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The millage rate (MILL) is equal to one tenth of one cent ($.001)</a:t>
            </a:r>
          </a:p>
        </p:txBody>
      </p:sp>
      <p:sp>
        <p:nvSpPr>
          <p:cNvPr id="4" name="TextBox 10">
            <a:extLst>
              <a:ext uri="{FF2B5EF4-FFF2-40B4-BE49-F238E27FC236}">
                <a16:creationId xmlns:a16="http://schemas.microsoft.com/office/drawing/2014/main" id="{258AE377-4849-87B1-B8DA-C036B6D50D89}"/>
              </a:ext>
            </a:extLst>
          </p:cNvPr>
          <p:cNvSpPr txBox="1"/>
          <p:nvPr/>
        </p:nvSpPr>
        <p:spPr>
          <a:xfrm>
            <a:off x="1494794" y="3512334"/>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1) True</a:t>
            </a:r>
          </a:p>
        </p:txBody>
      </p:sp>
      <p:sp>
        <p:nvSpPr>
          <p:cNvPr id="5" name="TextBox 11">
            <a:extLst>
              <a:ext uri="{FF2B5EF4-FFF2-40B4-BE49-F238E27FC236}">
                <a16:creationId xmlns:a16="http://schemas.microsoft.com/office/drawing/2014/main" id="{015E5983-FD77-CFA9-5631-E0889680E2FB}"/>
              </a:ext>
            </a:extLst>
          </p:cNvPr>
          <p:cNvSpPr txBox="1"/>
          <p:nvPr/>
        </p:nvSpPr>
        <p:spPr>
          <a:xfrm>
            <a:off x="1494794" y="4672528"/>
            <a:ext cx="9980409" cy="494174"/>
          </a:xfrm>
          <a:prstGeom prst="rect">
            <a:avLst/>
          </a:prstGeom>
        </p:spPr>
        <p:txBody>
          <a:bodyPr lIns="0" tIns="0" rIns="0" bIns="0" rtlCol="0" anchor="t">
            <a:spAutoFit/>
          </a:bodyPr>
          <a:lstStyle/>
          <a:p>
            <a:pPr>
              <a:lnSpc>
                <a:spcPts val="4130"/>
              </a:lnSpc>
            </a:pPr>
            <a:r>
              <a:rPr lang="en-US" sz="2949">
                <a:solidFill>
                  <a:srgbClr val="FFFFFF"/>
                </a:solidFill>
                <a:latin typeface="Agrandir Bold"/>
              </a:rPr>
              <a:t>2) False</a:t>
            </a:r>
          </a:p>
        </p:txBody>
      </p:sp>
    </p:spTree>
    <p:extLst>
      <p:ext uri="{BB962C8B-B14F-4D97-AF65-F5344CB8AC3E}">
        <p14:creationId xmlns:p14="http://schemas.microsoft.com/office/powerpoint/2010/main" val="28840534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4FE834C2-53FE-B926-DB92-A0754493B88E}"/>
              </a:ext>
            </a:extLst>
          </p:cNvPr>
          <p:cNvSpPr txBox="1"/>
          <p:nvPr/>
        </p:nvSpPr>
        <p:spPr>
          <a:xfrm>
            <a:off x="685799" y="1205241"/>
            <a:ext cx="11154905" cy="585288"/>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The millage rate (MILL) is equal to one tenth of one cent ($.001)</a:t>
            </a:r>
          </a:p>
        </p:txBody>
      </p:sp>
      <p:sp>
        <p:nvSpPr>
          <p:cNvPr id="4" name="TextBox 10">
            <a:extLst>
              <a:ext uri="{FF2B5EF4-FFF2-40B4-BE49-F238E27FC236}">
                <a16:creationId xmlns:a16="http://schemas.microsoft.com/office/drawing/2014/main" id="{258AE377-4849-87B1-B8DA-C036B6D50D89}"/>
              </a:ext>
            </a:extLst>
          </p:cNvPr>
          <p:cNvSpPr txBox="1"/>
          <p:nvPr/>
        </p:nvSpPr>
        <p:spPr>
          <a:xfrm>
            <a:off x="1494794" y="3512334"/>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1) True</a:t>
            </a:r>
          </a:p>
        </p:txBody>
      </p:sp>
      <p:sp>
        <p:nvSpPr>
          <p:cNvPr id="5" name="TextBox 11">
            <a:extLst>
              <a:ext uri="{FF2B5EF4-FFF2-40B4-BE49-F238E27FC236}">
                <a16:creationId xmlns:a16="http://schemas.microsoft.com/office/drawing/2014/main" id="{015E5983-FD77-CFA9-5631-E0889680E2FB}"/>
              </a:ext>
            </a:extLst>
          </p:cNvPr>
          <p:cNvSpPr txBox="1"/>
          <p:nvPr/>
        </p:nvSpPr>
        <p:spPr>
          <a:xfrm>
            <a:off x="1494794" y="4672528"/>
            <a:ext cx="9980409" cy="494174"/>
          </a:xfrm>
          <a:prstGeom prst="rect">
            <a:avLst/>
          </a:prstGeom>
        </p:spPr>
        <p:txBody>
          <a:bodyPr lIns="0" tIns="0" rIns="0" bIns="0" rtlCol="0" anchor="t">
            <a:spAutoFit/>
          </a:bodyPr>
          <a:lstStyle/>
          <a:p>
            <a:pPr>
              <a:lnSpc>
                <a:spcPts val="4130"/>
              </a:lnSpc>
            </a:pPr>
            <a:r>
              <a:rPr lang="en-US" sz="2949" dirty="0">
                <a:solidFill>
                  <a:srgbClr val="909090"/>
                </a:solidFill>
                <a:latin typeface="Agrandir Bold"/>
              </a:rPr>
              <a:t>2) False</a:t>
            </a:r>
          </a:p>
        </p:txBody>
      </p:sp>
    </p:spTree>
    <p:extLst>
      <p:ext uri="{BB962C8B-B14F-4D97-AF65-F5344CB8AC3E}">
        <p14:creationId xmlns:p14="http://schemas.microsoft.com/office/powerpoint/2010/main" val="26838435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1062458"/>
            <a:ext cx="10820400" cy="591765"/>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A tax levied against real estate based on its value is:</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901" y="2887870"/>
            <a:ext cx="9980409" cy="494174"/>
          </a:xfrm>
          <a:prstGeom prst="rect">
            <a:avLst/>
          </a:prstGeom>
        </p:spPr>
        <p:txBody>
          <a:bodyPr lIns="0" tIns="0" rIns="0" bIns="0" rtlCol="0" anchor="t">
            <a:spAutoFit/>
          </a:bodyPr>
          <a:lstStyle/>
          <a:p>
            <a:pPr>
              <a:lnSpc>
                <a:spcPts val="4130"/>
              </a:lnSpc>
            </a:pPr>
            <a:r>
              <a:rPr lang="en-US" sz="2949" dirty="0">
                <a:latin typeface="Agrandir Bold"/>
              </a:rPr>
              <a:t>1) Contrary to the constitutional right to keep private property.</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902" y="3689757"/>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An ad nauseam tax.</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903" y="4455840"/>
            <a:ext cx="9980409" cy="494174"/>
          </a:xfrm>
          <a:prstGeom prst="rect">
            <a:avLst/>
          </a:prstGeom>
        </p:spPr>
        <p:txBody>
          <a:bodyPr lIns="0" tIns="0" rIns="0" bIns="0" rtlCol="0" anchor="t">
            <a:spAutoFit/>
          </a:bodyPr>
          <a:lstStyle/>
          <a:p>
            <a:pPr>
              <a:lnSpc>
                <a:spcPts val="4130"/>
              </a:lnSpc>
            </a:pPr>
            <a:r>
              <a:rPr lang="en-US" sz="2949" dirty="0">
                <a:latin typeface="Agrandir Bold"/>
              </a:rPr>
              <a:t>3) A special assessment.</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3" y="5198475"/>
            <a:ext cx="9980409" cy="494174"/>
          </a:xfrm>
          <a:prstGeom prst="rect">
            <a:avLst/>
          </a:prstGeom>
        </p:spPr>
        <p:txBody>
          <a:bodyPr lIns="0" tIns="0" rIns="0" bIns="0" rtlCol="0" anchor="t">
            <a:spAutoFit/>
          </a:bodyPr>
          <a:lstStyle/>
          <a:p>
            <a:pPr>
              <a:lnSpc>
                <a:spcPts val="4130"/>
              </a:lnSpc>
            </a:pPr>
            <a:r>
              <a:rPr lang="en-US" sz="2949" dirty="0">
                <a:latin typeface="Agrandir Bold"/>
              </a:rPr>
              <a:t>4) An ad valorem tax.</a:t>
            </a:r>
          </a:p>
        </p:txBody>
      </p:sp>
    </p:spTree>
    <p:extLst>
      <p:ext uri="{BB962C8B-B14F-4D97-AF65-F5344CB8AC3E}">
        <p14:creationId xmlns:p14="http://schemas.microsoft.com/office/powerpoint/2010/main" val="189935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1062458"/>
            <a:ext cx="10820400" cy="591765"/>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A tax levied against real estate based on its value is:</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901" y="2887870"/>
            <a:ext cx="9980409" cy="494174"/>
          </a:xfrm>
          <a:prstGeom prst="rect">
            <a:avLst/>
          </a:prstGeom>
        </p:spPr>
        <p:txBody>
          <a:bodyPr lIns="0" tIns="0" rIns="0" bIns="0" rtlCol="0" anchor="t">
            <a:spAutoFit/>
          </a:bodyPr>
          <a:lstStyle/>
          <a:p>
            <a:pPr>
              <a:lnSpc>
                <a:spcPts val="4130"/>
              </a:lnSpc>
            </a:pPr>
            <a:r>
              <a:rPr lang="en-US" sz="2949" dirty="0">
                <a:solidFill>
                  <a:srgbClr val="909090"/>
                </a:solidFill>
                <a:latin typeface="Agrandir Bold"/>
              </a:rPr>
              <a:t>1) Contrary to the constitutional right to keep private property.</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902" y="3689757"/>
            <a:ext cx="9980409" cy="494174"/>
          </a:xfrm>
          <a:prstGeom prst="rect">
            <a:avLst/>
          </a:prstGeom>
        </p:spPr>
        <p:txBody>
          <a:bodyPr lIns="0" tIns="0" rIns="0" bIns="0" rtlCol="0" anchor="t">
            <a:spAutoFit/>
          </a:bodyPr>
          <a:lstStyle/>
          <a:p>
            <a:pPr>
              <a:lnSpc>
                <a:spcPts val="4130"/>
              </a:lnSpc>
            </a:pPr>
            <a:r>
              <a:rPr lang="en-US" sz="2949" dirty="0">
                <a:solidFill>
                  <a:srgbClr val="909090"/>
                </a:solidFill>
                <a:latin typeface="Agrandir Bold"/>
              </a:rPr>
              <a:t>2) An ad nauseam tax.</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903" y="4455840"/>
            <a:ext cx="9980409" cy="494174"/>
          </a:xfrm>
          <a:prstGeom prst="rect">
            <a:avLst/>
          </a:prstGeom>
        </p:spPr>
        <p:txBody>
          <a:bodyPr lIns="0" tIns="0" rIns="0" bIns="0" rtlCol="0" anchor="t">
            <a:spAutoFit/>
          </a:bodyPr>
          <a:lstStyle/>
          <a:p>
            <a:pPr>
              <a:lnSpc>
                <a:spcPts val="4130"/>
              </a:lnSpc>
            </a:pPr>
            <a:r>
              <a:rPr lang="en-US" sz="2949" dirty="0">
                <a:solidFill>
                  <a:srgbClr val="909090"/>
                </a:solidFill>
                <a:latin typeface="Agrandir Bold"/>
              </a:rPr>
              <a:t>3) A special assessment.</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3" y="5198475"/>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4) An ad valorem tax.</a:t>
            </a:r>
          </a:p>
        </p:txBody>
      </p:sp>
    </p:spTree>
    <p:extLst>
      <p:ext uri="{BB962C8B-B14F-4D97-AF65-F5344CB8AC3E}">
        <p14:creationId xmlns:p14="http://schemas.microsoft.com/office/powerpoint/2010/main" val="20621852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729653"/>
            <a:ext cx="10820400" cy="1899815"/>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A municipality wants to build a water treatment facility and requires some privately owned land to do so.  What procedure enables the municipality to buy the property, even against the owner’s wishes?</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6" y="3429000"/>
            <a:ext cx="9980409" cy="494174"/>
          </a:xfrm>
          <a:prstGeom prst="rect">
            <a:avLst/>
          </a:prstGeom>
        </p:spPr>
        <p:txBody>
          <a:bodyPr lIns="0" tIns="0" rIns="0" bIns="0" rtlCol="0" anchor="t">
            <a:spAutoFit/>
          </a:bodyPr>
          <a:lstStyle/>
          <a:p>
            <a:pPr>
              <a:lnSpc>
                <a:spcPts val="4130"/>
              </a:lnSpc>
            </a:pPr>
            <a:r>
              <a:rPr lang="en-US" sz="2949" dirty="0">
                <a:latin typeface="Agrandir Bold"/>
              </a:rPr>
              <a:t>1) Escheat.</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896" y="4155009"/>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Alienation.</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6" y="4894591"/>
            <a:ext cx="9980409" cy="494174"/>
          </a:xfrm>
          <a:prstGeom prst="rect">
            <a:avLst/>
          </a:prstGeom>
        </p:spPr>
        <p:txBody>
          <a:bodyPr lIns="0" tIns="0" rIns="0" bIns="0" rtlCol="0" anchor="t">
            <a:spAutoFit/>
          </a:bodyPr>
          <a:lstStyle/>
          <a:p>
            <a:pPr>
              <a:lnSpc>
                <a:spcPts val="4130"/>
              </a:lnSpc>
            </a:pPr>
            <a:r>
              <a:rPr lang="en-US" sz="2949" dirty="0">
                <a:latin typeface="Agrandir Bold"/>
              </a:rPr>
              <a:t>3) Estoppel.</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896" y="5634173"/>
            <a:ext cx="9980409" cy="494174"/>
          </a:xfrm>
          <a:prstGeom prst="rect">
            <a:avLst/>
          </a:prstGeom>
        </p:spPr>
        <p:txBody>
          <a:bodyPr lIns="0" tIns="0" rIns="0" bIns="0" rtlCol="0" anchor="t">
            <a:spAutoFit/>
          </a:bodyPr>
          <a:lstStyle/>
          <a:p>
            <a:pPr>
              <a:lnSpc>
                <a:spcPts val="4130"/>
              </a:lnSpc>
            </a:pPr>
            <a:r>
              <a:rPr lang="en-US" sz="2949" dirty="0">
                <a:latin typeface="Agrandir Bold"/>
              </a:rPr>
              <a:t>4) Eminent Domain.</a:t>
            </a:r>
          </a:p>
        </p:txBody>
      </p:sp>
    </p:spTree>
    <p:extLst>
      <p:ext uri="{BB962C8B-B14F-4D97-AF65-F5344CB8AC3E}">
        <p14:creationId xmlns:p14="http://schemas.microsoft.com/office/powerpoint/2010/main" val="165757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729653"/>
            <a:ext cx="10820400" cy="1899815"/>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A municipality wants to build a water treatment facility and requires some privately owned land to do so.  What procedure enables the municipality to buy the property, even against the owner’s wishes?</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6" y="3429000"/>
            <a:ext cx="9980409" cy="494174"/>
          </a:xfrm>
          <a:prstGeom prst="rect">
            <a:avLst/>
          </a:prstGeom>
        </p:spPr>
        <p:txBody>
          <a:bodyPr lIns="0" tIns="0" rIns="0" bIns="0" rtlCol="0" anchor="t">
            <a:spAutoFit/>
          </a:bodyPr>
          <a:lstStyle/>
          <a:p>
            <a:pPr>
              <a:lnSpc>
                <a:spcPts val="4130"/>
              </a:lnSpc>
            </a:pPr>
            <a:r>
              <a:rPr lang="en-US" sz="2949" dirty="0">
                <a:solidFill>
                  <a:srgbClr val="909090"/>
                </a:solidFill>
                <a:latin typeface="Agrandir Bold"/>
              </a:rPr>
              <a:t>1) Escheat.</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896" y="4155009"/>
            <a:ext cx="9980409" cy="494174"/>
          </a:xfrm>
          <a:prstGeom prst="rect">
            <a:avLst/>
          </a:prstGeom>
        </p:spPr>
        <p:txBody>
          <a:bodyPr lIns="0" tIns="0" rIns="0" bIns="0" rtlCol="0" anchor="t">
            <a:spAutoFit/>
          </a:bodyPr>
          <a:lstStyle/>
          <a:p>
            <a:pPr>
              <a:lnSpc>
                <a:spcPts val="4130"/>
              </a:lnSpc>
            </a:pPr>
            <a:r>
              <a:rPr lang="en-US" sz="2949" dirty="0">
                <a:solidFill>
                  <a:srgbClr val="909090"/>
                </a:solidFill>
                <a:latin typeface="Agrandir Bold"/>
              </a:rPr>
              <a:t>2) Alienation.</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6" y="4894591"/>
            <a:ext cx="9980409" cy="494174"/>
          </a:xfrm>
          <a:prstGeom prst="rect">
            <a:avLst/>
          </a:prstGeom>
        </p:spPr>
        <p:txBody>
          <a:bodyPr lIns="0" tIns="0" rIns="0" bIns="0" rtlCol="0" anchor="t">
            <a:spAutoFit/>
          </a:bodyPr>
          <a:lstStyle/>
          <a:p>
            <a:pPr>
              <a:lnSpc>
                <a:spcPts val="4130"/>
              </a:lnSpc>
            </a:pPr>
            <a:r>
              <a:rPr lang="en-US" sz="2949" dirty="0">
                <a:solidFill>
                  <a:srgbClr val="909090"/>
                </a:solidFill>
                <a:latin typeface="Agrandir Bold"/>
              </a:rPr>
              <a:t>3) Estoppel.</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896" y="5634173"/>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4) Eminent Domain.</a:t>
            </a:r>
          </a:p>
        </p:txBody>
      </p:sp>
    </p:spTree>
    <p:extLst>
      <p:ext uri="{BB962C8B-B14F-4D97-AF65-F5344CB8AC3E}">
        <p14:creationId xmlns:p14="http://schemas.microsoft.com/office/powerpoint/2010/main" val="34923036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815989" y="550001"/>
            <a:ext cx="10820400" cy="2553841"/>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A town is replacing a sidewalk that serves five homes.  The length of the sidewalk is 200 feet.  Mary’s property has 38 feet of front footage.  If the cost of the project to be paid by special assessment is $7,000, what will Mary’s assessment be?</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5" y="3345661"/>
            <a:ext cx="9980409" cy="494174"/>
          </a:xfrm>
          <a:prstGeom prst="rect">
            <a:avLst/>
          </a:prstGeom>
        </p:spPr>
        <p:txBody>
          <a:bodyPr lIns="0" tIns="0" rIns="0" bIns="0" rtlCol="0" anchor="t">
            <a:spAutoFit/>
          </a:bodyPr>
          <a:lstStyle/>
          <a:p>
            <a:pPr>
              <a:lnSpc>
                <a:spcPts val="4130"/>
              </a:lnSpc>
            </a:pPr>
            <a:r>
              <a:rPr lang="en-US" sz="2949" dirty="0">
                <a:latin typeface="Agrandir Bold"/>
              </a:rPr>
              <a:t>1) $1,400</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896" y="4117114"/>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$1,330</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7" y="4870837"/>
            <a:ext cx="9980409" cy="494174"/>
          </a:xfrm>
          <a:prstGeom prst="rect">
            <a:avLst/>
          </a:prstGeom>
        </p:spPr>
        <p:txBody>
          <a:bodyPr lIns="0" tIns="0" rIns="0" bIns="0" rtlCol="0" anchor="t">
            <a:spAutoFit/>
          </a:bodyPr>
          <a:lstStyle/>
          <a:p>
            <a:pPr>
              <a:lnSpc>
                <a:spcPts val="4130"/>
              </a:lnSpc>
            </a:pPr>
            <a:r>
              <a:rPr lang="en-US" sz="2949" dirty="0">
                <a:latin typeface="Agrandir Bold"/>
              </a:rPr>
              <a:t>3) $184</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898" y="5624560"/>
            <a:ext cx="9980409" cy="494174"/>
          </a:xfrm>
          <a:prstGeom prst="rect">
            <a:avLst/>
          </a:prstGeom>
        </p:spPr>
        <p:txBody>
          <a:bodyPr lIns="0" tIns="0" rIns="0" bIns="0" rtlCol="0" anchor="t">
            <a:spAutoFit/>
          </a:bodyPr>
          <a:lstStyle/>
          <a:p>
            <a:pPr>
              <a:lnSpc>
                <a:spcPts val="4130"/>
              </a:lnSpc>
            </a:pPr>
            <a:r>
              <a:rPr lang="en-US" sz="2949" dirty="0">
                <a:latin typeface="Agrandir Bold"/>
              </a:rPr>
              <a:t>4) $1,840</a:t>
            </a:r>
          </a:p>
        </p:txBody>
      </p:sp>
    </p:spTree>
    <p:extLst>
      <p:ext uri="{BB962C8B-B14F-4D97-AF65-F5344CB8AC3E}">
        <p14:creationId xmlns:p14="http://schemas.microsoft.com/office/powerpoint/2010/main" val="244325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Land use controls – </a:t>
            </a:r>
            <a:r>
              <a:rPr lang="en-US" sz="2200" b="1" dirty="0">
                <a:solidFill>
                  <a:schemeClr val="tx1"/>
                </a:solidFill>
              </a:rPr>
              <a:t>Government Rights in Land</a:t>
            </a:r>
            <a:endParaRPr lang="en-US" b="1" dirty="0">
              <a:solidFill>
                <a:schemeClr val="tx1"/>
              </a:solidFill>
            </a:endParaRPr>
          </a:p>
        </p:txBody>
      </p:sp>
      <p:sp>
        <p:nvSpPr>
          <p:cNvPr id="3" name="TextBox 2">
            <a:extLst>
              <a:ext uri="{FF2B5EF4-FFF2-40B4-BE49-F238E27FC236}">
                <a16:creationId xmlns:a16="http://schemas.microsoft.com/office/drawing/2014/main" id="{A1858F09-0836-21B7-C5D5-2754761C18B9}"/>
              </a:ext>
            </a:extLst>
          </p:cNvPr>
          <p:cNvSpPr txBox="1"/>
          <p:nvPr/>
        </p:nvSpPr>
        <p:spPr>
          <a:xfrm>
            <a:off x="1802313" y="1661924"/>
            <a:ext cx="8725988" cy="576120"/>
          </a:xfrm>
          <a:prstGeom prst="rect">
            <a:avLst/>
          </a:prstGeom>
          <a:noFill/>
        </p:spPr>
        <p:txBody>
          <a:bodyPr wrap="square" rtlCol="0">
            <a:spAutoFit/>
          </a:bodyPr>
          <a:lstStyle/>
          <a:p>
            <a:pPr>
              <a:lnSpc>
                <a:spcPct val="150000"/>
              </a:lnSpc>
            </a:pPr>
            <a:r>
              <a:rPr lang="en-US" sz="2400" dirty="0">
                <a:solidFill>
                  <a:srgbClr val="FFFF00"/>
                </a:solidFill>
              </a:rPr>
              <a:t>Variance</a:t>
            </a:r>
          </a:p>
        </p:txBody>
      </p:sp>
      <p:sp>
        <p:nvSpPr>
          <p:cNvPr id="9" name="TextBox 8">
            <a:extLst>
              <a:ext uri="{FF2B5EF4-FFF2-40B4-BE49-F238E27FC236}">
                <a16:creationId xmlns:a16="http://schemas.microsoft.com/office/drawing/2014/main" id="{53C4F521-4382-6791-A280-A3105CF5106E}"/>
              </a:ext>
            </a:extLst>
          </p:cNvPr>
          <p:cNvSpPr txBox="1"/>
          <p:nvPr/>
        </p:nvSpPr>
        <p:spPr>
          <a:xfrm>
            <a:off x="2509507" y="2229878"/>
            <a:ext cx="8880152" cy="1130118"/>
          </a:xfrm>
          <a:prstGeom prst="rect">
            <a:avLst/>
          </a:prstGeom>
          <a:noFill/>
        </p:spPr>
        <p:txBody>
          <a:bodyPr wrap="square" rtlCol="0">
            <a:spAutoFit/>
          </a:bodyPr>
          <a:lstStyle/>
          <a:p>
            <a:pPr>
              <a:lnSpc>
                <a:spcPct val="150000"/>
              </a:lnSpc>
            </a:pPr>
            <a:r>
              <a:rPr lang="en-US" sz="2400" dirty="0"/>
              <a:t>Where a property owner seeks an alteration to the current zoning regulations.</a:t>
            </a:r>
          </a:p>
        </p:txBody>
      </p:sp>
      <p:sp>
        <p:nvSpPr>
          <p:cNvPr id="6" name="TextBox 5">
            <a:extLst>
              <a:ext uri="{FF2B5EF4-FFF2-40B4-BE49-F238E27FC236}">
                <a16:creationId xmlns:a16="http://schemas.microsoft.com/office/drawing/2014/main" id="{0040DE8F-95D8-8572-F3A9-0128C9CDC1C9}"/>
              </a:ext>
            </a:extLst>
          </p:cNvPr>
          <p:cNvSpPr txBox="1"/>
          <p:nvPr/>
        </p:nvSpPr>
        <p:spPr>
          <a:xfrm>
            <a:off x="1802313" y="3359996"/>
            <a:ext cx="8725988" cy="576120"/>
          </a:xfrm>
          <a:prstGeom prst="rect">
            <a:avLst/>
          </a:prstGeom>
          <a:noFill/>
        </p:spPr>
        <p:txBody>
          <a:bodyPr wrap="square" rtlCol="0">
            <a:spAutoFit/>
          </a:bodyPr>
          <a:lstStyle/>
          <a:p>
            <a:pPr>
              <a:lnSpc>
                <a:spcPct val="150000"/>
              </a:lnSpc>
            </a:pPr>
            <a:r>
              <a:rPr lang="en-US" sz="2400" dirty="0">
                <a:solidFill>
                  <a:srgbClr val="FFFF00"/>
                </a:solidFill>
              </a:rPr>
              <a:t>Special Exception (Conditional Use)</a:t>
            </a:r>
          </a:p>
        </p:txBody>
      </p:sp>
      <p:sp>
        <p:nvSpPr>
          <p:cNvPr id="8" name="TextBox 7">
            <a:extLst>
              <a:ext uri="{FF2B5EF4-FFF2-40B4-BE49-F238E27FC236}">
                <a16:creationId xmlns:a16="http://schemas.microsoft.com/office/drawing/2014/main" id="{1D7746A3-07C1-AE2C-97A2-69C4B65D03CB}"/>
              </a:ext>
            </a:extLst>
          </p:cNvPr>
          <p:cNvSpPr txBox="1"/>
          <p:nvPr/>
        </p:nvSpPr>
        <p:spPr>
          <a:xfrm>
            <a:off x="2509507" y="3936116"/>
            <a:ext cx="8880152" cy="1130118"/>
          </a:xfrm>
          <a:prstGeom prst="rect">
            <a:avLst/>
          </a:prstGeom>
          <a:noFill/>
        </p:spPr>
        <p:txBody>
          <a:bodyPr wrap="square" rtlCol="0">
            <a:spAutoFit/>
          </a:bodyPr>
          <a:lstStyle/>
          <a:p>
            <a:pPr>
              <a:lnSpc>
                <a:spcPct val="150000"/>
              </a:lnSpc>
            </a:pPr>
            <a:r>
              <a:rPr lang="en-US" sz="2400" dirty="0"/>
              <a:t>Granted when the desired use is not consistent with current zoning but is beneficial to the public.</a:t>
            </a:r>
          </a:p>
        </p:txBody>
      </p:sp>
      <p:sp>
        <p:nvSpPr>
          <p:cNvPr id="11" name="TextBox 10">
            <a:extLst>
              <a:ext uri="{FF2B5EF4-FFF2-40B4-BE49-F238E27FC236}">
                <a16:creationId xmlns:a16="http://schemas.microsoft.com/office/drawing/2014/main" id="{31E03C2B-9417-182D-9944-E3E1FA1962E5}"/>
              </a:ext>
            </a:extLst>
          </p:cNvPr>
          <p:cNvSpPr txBox="1"/>
          <p:nvPr/>
        </p:nvSpPr>
        <p:spPr>
          <a:xfrm>
            <a:off x="1802313" y="5066234"/>
            <a:ext cx="8725988" cy="576120"/>
          </a:xfrm>
          <a:prstGeom prst="rect">
            <a:avLst/>
          </a:prstGeom>
          <a:noFill/>
        </p:spPr>
        <p:txBody>
          <a:bodyPr wrap="square" rtlCol="0">
            <a:spAutoFit/>
          </a:bodyPr>
          <a:lstStyle/>
          <a:p>
            <a:pPr>
              <a:lnSpc>
                <a:spcPct val="150000"/>
              </a:lnSpc>
            </a:pPr>
            <a:r>
              <a:rPr lang="en-US" sz="2400" dirty="0">
                <a:solidFill>
                  <a:srgbClr val="FFFF00"/>
                </a:solidFill>
              </a:rPr>
              <a:t>Amendment</a:t>
            </a:r>
          </a:p>
        </p:txBody>
      </p:sp>
      <p:sp>
        <p:nvSpPr>
          <p:cNvPr id="12" name="TextBox 11">
            <a:extLst>
              <a:ext uri="{FF2B5EF4-FFF2-40B4-BE49-F238E27FC236}">
                <a16:creationId xmlns:a16="http://schemas.microsoft.com/office/drawing/2014/main" id="{4BED8FBE-404B-9F84-FD70-F772258B5446}"/>
              </a:ext>
            </a:extLst>
          </p:cNvPr>
          <p:cNvSpPr txBox="1"/>
          <p:nvPr/>
        </p:nvSpPr>
        <p:spPr>
          <a:xfrm>
            <a:off x="2509507" y="5672281"/>
            <a:ext cx="8880152" cy="576120"/>
          </a:xfrm>
          <a:prstGeom prst="rect">
            <a:avLst/>
          </a:prstGeom>
          <a:noFill/>
        </p:spPr>
        <p:txBody>
          <a:bodyPr wrap="square" rtlCol="0">
            <a:spAutoFit/>
          </a:bodyPr>
          <a:lstStyle/>
          <a:p>
            <a:pPr>
              <a:lnSpc>
                <a:spcPct val="150000"/>
              </a:lnSpc>
            </a:pPr>
            <a:r>
              <a:rPr lang="en-US" sz="2400" dirty="0"/>
              <a:t>Used to fix zoning.</a:t>
            </a:r>
          </a:p>
        </p:txBody>
      </p:sp>
      <p:sp>
        <p:nvSpPr>
          <p:cNvPr id="4" name="TextBox 3">
            <a:extLst>
              <a:ext uri="{FF2B5EF4-FFF2-40B4-BE49-F238E27FC236}">
                <a16:creationId xmlns:a16="http://schemas.microsoft.com/office/drawing/2014/main" id="{9DDEC56A-E487-9E0C-1F11-2E270D74F69F}"/>
              </a:ext>
            </a:extLst>
          </p:cNvPr>
          <p:cNvSpPr txBox="1"/>
          <p:nvPr/>
        </p:nvSpPr>
        <p:spPr>
          <a:xfrm>
            <a:off x="10790315" y="6261652"/>
            <a:ext cx="1096885" cy="369332"/>
          </a:xfrm>
          <a:prstGeom prst="rect">
            <a:avLst/>
          </a:prstGeom>
          <a:noFill/>
        </p:spPr>
        <p:txBody>
          <a:bodyPr wrap="square" rtlCol="0">
            <a:spAutoFit/>
          </a:bodyPr>
          <a:lstStyle/>
          <a:p>
            <a:r>
              <a:rPr lang="en-US" dirty="0"/>
              <a:t>Pg.  137</a:t>
            </a:r>
          </a:p>
        </p:txBody>
      </p:sp>
    </p:spTree>
    <p:extLst>
      <p:ext uri="{BB962C8B-B14F-4D97-AF65-F5344CB8AC3E}">
        <p14:creationId xmlns:p14="http://schemas.microsoft.com/office/powerpoint/2010/main" val="55006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6" grpId="0"/>
      <p:bldP spid="8" grpId="0"/>
      <p:bldP spid="11"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815989" y="550001"/>
            <a:ext cx="10820400" cy="2553841"/>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A town is replacing a sidewalk that serves five homes.  The length of the sidewalk is 200 feet.  Mary’s property has 38 feet of front footage.  If the cost of the project to be paid by special assessment is $7,000, what will Mary’s assessment be?</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5" y="3345661"/>
            <a:ext cx="9980409" cy="494174"/>
          </a:xfrm>
          <a:prstGeom prst="rect">
            <a:avLst/>
          </a:prstGeom>
        </p:spPr>
        <p:txBody>
          <a:bodyPr lIns="0" tIns="0" rIns="0" bIns="0" rtlCol="0" anchor="t">
            <a:spAutoFit/>
          </a:bodyPr>
          <a:lstStyle/>
          <a:p>
            <a:pPr>
              <a:lnSpc>
                <a:spcPts val="4130"/>
              </a:lnSpc>
            </a:pPr>
            <a:r>
              <a:rPr lang="en-US" sz="2949" dirty="0">
                <a:solidFill>
                  <a:srgbClr val="909090"/>
                </a:solidFill>
                <a:latin typeface="Agrandir Bold"/>
              </a:rPr>
              <a:t>1) $1,400</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896" y="4117114"/>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2) $1,330        ($7,000 ÷ 200 = $35/ft.         38 feet x $35 = $1,330)</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7" y="4870837"/>
            <a:ext cx="9980409" cy="494174"/>
          </a:xfrm>
          <a:prstGeom prst="rect">
            <a:avLst/>
          </a:prstGeom>
        </p:spPr>
        <p:txBody>
          <a:bodyPr lIns="0" tIns="0" rIns="0" bIns="0" rtlCol="0" anchor="t">
            <a:spAutoFit/>
          </a:bodyPr>
          <a:lstStyle/>
          <a:p>
            <a:pPr>
              <a:lnSpc>
                <a:spcPts val="4130"/>
              </a:lnSpc>
            </a:pPr>
            <a:r>
              <a:rPr lang="en-US" sz="2949" dirty="0">
                <a:solidFill>
                  <a:srgbClr val="909090"/>
                </a:solidFill>
                <a:latin typeface="Agrandir Bold"/>
              </a:rPr>
              <a:t>3) $184</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898" y="5624560"/>
            <a:ext cx="9980409" cy="494174"/>
          </a:xfrm>
          <a:prstGeom prst="rect">
            <a:avLst/>
          </a:prstGeom>
        </p:spPr>
        <p:txBody>
          <a:bodyPr lIns="0" tIns="0" rIns="0" bIns="0" rtlCol="0" anchor="t">
            <a:spAutoFit/>
          </a:bodyPr>
          <a:lstStyle/>
          <a:p>
            <a:pPr>
              <a:lnSpc>
                <a:spcPts val="4130"/>
              </a:lnSpc>
            </a:pPr>
            <a:r>
              <a:rPr lang="en-US" sz="2949" dirty="0">
                <a:solidFill>
                  <a:srgbClr val="909090"/>
                </a:solidFill>
                <a:latin typeface="Agrandir Bold"/>
              </a:rPr>
              <a:t>4) $1,840</a:t>
            </a:r>
          </a:p>
        </p:txBody>
      </p:sp>
    </p:spTree>
    <p:extLst>
      <p:ext uri="{BB962C8B-B14F-4D97-AF65-F5344CB8AC3E}">
        <p14:creationId xmlns:p14="http://schemas.microsoft.com/office/powerpoint/2010/main" val="18838798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1062458"/>
            <a:ext cx="10820400" cy="591765"/>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Which of the following can legally levy real property taxes?</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9" y="2633863"/>
            <a:ext cx="9980409" cy="494174"/>
          </a:xfrm>
          <a:prstGeom prst="rect">
            <a:avLst/>
          </a:prstGeom>
        </p:spPr>
        <p:txBody>
          <a:bodyPr lIns="0" tIns="0" rIns="0" bIns="0" rtlCol="0" anchor="t">
            <a:spAutoFit/>
          </a:bodyPr>
          <a:lstStyle/>
          <a:p>
            <a:pPr>
              <a:lnSpc>
                <a:spcPts val="4130"/>
              </a:lnSpc>
            </a:pPr>
            <a:r>
              <a:rPr lang="en-US" sz="2949" dirty="0">
                <a:latin typeface="Agrandir Bold"/>
              </a:rPr>
              <a:t>1) The Internal Revenue Service.</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900" y="3458177"/>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A utility company.</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900" y="4224137"/>
            <a:ext cx="9980409" cy="494174"/>
          </a:xfrm>
          <a:prstGeom prst="rect">
            <a:avLst/>
          </a:prstGeom>
        </p:spPr>
        <p:txBody>
          <a:bodyPr lIns="0" tIns="0" rIns="0" bIns="0" rtlCol="0" anchor="t">
            <a:spAutoFit/>
          </a:bodyPr>
          <a:lstStyle/>
          <a:p>
            <a:pPr>
              <a:lnSpc>
                <a:spcPts val="4130"/>
              </a:lnSpc>
            </a:pPr>
            <a:r>
              <a:rPr lang="en-US" sz="2949" dirty="0">
                <a:latin typeface="Agrandir Bold"/>
              </a:rPr>
              <a:t>3) A tax district.</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0" y="4989146"/>
            <a:ext cx="9980409" cy="494174"/>
          </a:xfrm>
          <a:prstGeom prst="rect">
            <a:avLst/>
          </a:prstGeom>
        </p:spPr>
        <p:txBody>
          <a:bodyPr lIns="0" tIns="0" rIns="0" bIns="0" rtlCol="0" anchor="t">
            <a:spAutoFit/>
          </a:bodyPr>
          <a:lstStyle/>
          <a:p>
            <a:pPr>
              <a:lnSpc>
                <a:spcPts val="4130"/>
              </a:lnSpc>
            </a:pPr>
            <a:r>
              <a:rPr lang="en-US" sz="2949" dirty="0">
                <a:latin typeface="Agrandir Bold"/>
              </a:rPr>
              <a:t>4) A court of law.</a:t>
            </a:r>
          </a:p>
        </p:txBody>
      </p:sp>
    </p:spTree>
    <p:extLst>
      <p:ext uri="{BB962C8B-B14F-4D97-AF65-F5344CB8AC3E}">
        <p14:creationId xmlns:p14="http://schemas.microsoft.com/office/powerpoint/2010/main" val="16376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1062458"/>
            <a:ext cx="10820400" cy="591765"/>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Which of the following can legally levy real property taxes?</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9" y="2633863"/>
            <a:ext cx="9980409" cy="494174"/>
          </a:xfrm>
          <a:prstGeom prst="rect">
            <a:avLst/>
          </a:prstGeom>
        </p:spPr>
        <p:txBody>
          <a:bodyPr lIns="0" tIns="0" rIns="0" bIns="0" rtlCol="0" anchor="t">
            <a:spAutoFit/>
          </a:bodyPr>
          <a:lstStyle/>
          <a:p>
            <a:pPr>
              <a:lnSpc>
                <a:spcPts val="4130"/>
              </a:lnSpc>
            </a:pPr>
            <a:r>
              <a:rPr lang="en-US" sz="2949" dirty="0">
                <a:solidFill>
                  <a:srgbClr val="909090"/>
                </a:solidFill>
                <a:latin typeface="Agrandir Bold"/>
              </a:rPr>
              <a:t>1) The Internal Revenue Service.</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900" y="3458177"/>
            <a:ext cx="9980409" cy="494174"/>
          </a:xfrm>
          <a:prstGeom prst="rect">
            <a:avLst/>
          </a:prstGeom>
        </p:spPr>
        <p:txBody>
          <a:bodyPr lIns="0" tIns="0" rIns="0" bIns="0" rtlCol="0" anchor="t">
            <a:spAutoFit/>
          </a:bodyPr>
          <a:lstStyle/>
          <a:p>
            <a:pPr>
              <a:lnSpc>
                <a:spcPts val="4130"/>
              </a:lnSpc>
            </a:pPr>
            <a:r>
              <a:rPr lang="en-US" sz="2949" dirty="0">
                <a:solidFill>
                  <a:srgbClr val="909090"/>
                </a:solidFill>
                <a:latin typeface="Agrandir Bold"/>
              </a:rPr>
              <a:t>2) A utility company.</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900" y="4224137"/>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3) A tax district.</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0" y="4989146"/>
            <a:ext cx="9980409" cy="494174"/>
          </a:xfrm>
          <a:prstGeom prst="rect">
            <a:avLst/>
          </a:prstGeom>
        </p:spPr>
        <p:txBody>
          <a:bodyPr lIns="0" tIns="0" rIns="0" bIns="0" rtlCol="0" anchor="t">
            <a:spAutoFit/>
          </a:bodyPr>
          <a:lstStyle/>
          <a:p>
            <a:pPr>
              <a:lnSpc>
                <a:spcPts val="4130"/>
              </a:lnSpc>
            </a:pPr>
            <a:r>
              <a:rPr lang="en-US" sz="2949" dirty="0">
                <a:solidFill>
                  <a:srgbClr val="909090"/>
                </a:solidFill>
                <a:latin typeface="Agrandir Bold"/>
              </a:rPr>
              <a:t>4) A court of law.</a:t>
            </a:r>
          </a:p>
        </p:txBody>
      </p:sp>
    </p:spTree>
    <p:extLst>
      <p:ext uri="{BB962C8B-B14F-4D97-AF65-F5344CB8AC3E}">
        <p14:creationId xmlns:p14="http://schemas.microsoft.com/office/powerpoint/2010/main" val="3251007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EA5AA-7274-5160-4BA4-F835F19019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3500BA-1DF2-9092-7A73-C80C81BD38D1}"/>
              </a:ext>
            </a:extLst>
          </p:cNvPr>
          <p:cNvSpPr>
            <a:spLocks noGrp="1"/>
          </p:cNvSpPr>
          <p:nvPr>
            <p:ph type="title"/>
          </p:nvPr>
        </p:nvSpPr>
        <p:spPr>
          <a:xfrm>
            <a:off x="661182" y="609599"/>
            <a:ext cx="10728477" cy="1119357"/>
          </a:xfrm>
        </p:spPr>
        <p:txBody>
          <a:bodyPr>
            <a:normAutofit/>
          </a:bodyPr>
          <a:lstStyle/>
          <a:p>
            <a:r>
              <a:rPr lang="en-US" b="1" dirty="0"/>
              <a:t>Land use controls – </a:t>
            </a:r>
            <a:r>
              <a:rPr lang="en-US" sz="2200" b="1" dirty="0">
                <a:solidFill>
                  <a:schemeClr val="tx1"/>
                </a:solidFill>
              </a:rPr>
              <a:t>Government Rights in Land</a:t>
            </a:r>
            <a:endParaRPr lang="en-US" b="1" dirty="0">
              <a:solidFill>
                <a:schemeClr val="tx1"/>
              </a:solidFill>
            </a:endParaRPr>
          </a:p>
        </p:txBody>
      </p:sp>
      <p:pic>
        <p:nvPicPr>
          <p:cNvPr id="4" name="Picture 3" descr="A diagram of a company&#10;&#10;Description automatically generated">
            <a:extLst>
              <a:ext uri="{FF2B5EF4-FFF2-40B4-BE49-F238E27FC236}">
                <a16:creationId xmlns:a16="http://schemas.microsoft.com/office/drawing/2014/main" id="{AB0D5098-7B56-0D4E-6E4A-B23092742C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4533" y="1775938"/>
            <a:ext cx="4812557" cy="4485714"/>
          </a:xfrm>
          <a:prstGeom prst="rect">
            <a:avLst/>
          </a:prstGeom>
        </p:spPr>
      </p:pic>
      <p:sp>
        <p:nvSpPr>
          <p:cNvPr id="5" name="TextBox 4">
            <a:extLst>
              <a:ext uri="{FF2B5EF4-FFF2-40B4-BE49-F238E27FC236}">
                <a16:creationId xmlns:a16="http://schemas.microsoft.com/office/drawing/2014/main" id="{0542A392-96C5-A67E-3441-B15EF90FA334}"/>
              </a:ext>
            </a:extLst>
          </p:cNvPr>
          <p:cNvSpPr txBox="1"/>
          <p:nvPr/>
        </p:nvSpPr>
        <p:spPr>
          <a:xfrm>
            <a:off x="10790315" y="6261652"/>
            <a:ext cx="1096885" cy="369332"/>
          </a:xfrm>
          <a:prstGeom prst="rect">
            <a:avLst/>
          </a:prstGeom>
          <a:noFill/>
        </p:spPr>
        <p:txBody>
          <a:bodyPr wrap="square" rtlCol="0">
            <a:spAutoFit/>
          </a:bodyPr>
          <a:lstStyle/>
          <a:p>
            <a:r>
              <a:rPr lang="en-US" dirty="0"/>
              <a:t>Pg.  137</a:t>
            </a:r>
          </a:p>
        </p:txBody>
      </p:sp>
    </p:spTree>
    <p:extLst>
      <p:ext uri="{BB962C8B-B14F-4D97-AF65-F5344CB8AC3E}">
        <p14:creationId xmlns:p14="http://schemas.microsoft.com/office/powerpoint/2010/main" val="3534744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Land use controls – </a:t>
            </a:r>
            <a:r>
              <a:rPr lang="en-US" sz="2200" b="1" dirty="0">
                <a:solidFill>
                  <a:schemeClr val="tx1"/>
                </a:solidFill>
              </a:rPr>
              <a:t>Government Rights in Land</a:t>
            </a:r>
            <a:endParaRPr lang="en-US" b="1" dirty="0">
              <a:solidFill>
                <a:schemeClr val="tx1"/>
              </a:solidFill>
            </a:endParaRPr>
          </a:p>
        </p:txBody>
      </p:sp>
      <p:sp>
        <p:nvSpPr>
          <p:cNvPr id="3" name="TextBox 2">
            <a:extLst>
              <a:ext uri="{FF2B5EF4-FFF2-40B4-BE49-F238E27FC236}">
                <a16:creationId xmlns:a16="http://schemas.microsoft.com/office/drawing/2014/main" id="{A1858F09-0836-21B7-C5D5-2754761C18B9}"/>
              </a:ext>
            </a:extLst>
          </p:cNvPr>
          <p:cNvSpPr txBox="1"/>
          <p:nvPr/>
        </p:nvSpPr>
        <p:spPr>
          <a:xfrm>
            <a:off x="2064327" y="1922685"/>
            <a:ext cx="9628908" cy="576120"/>
          </a:xfrm>
          <a:prstGeom prst="rect">
            <a:avLst/>
          </a:prstGeom>
          <a:noFill/>
        </p:spPr>
        <p:txBody>
          <a:bodyPr wrap="square" rtlCol="0">
            <a:spAutoFit/>
          </a:bodyPr>
          <a:lstStyle/>
          <a:p>
            <a:pPr>
              <a:lnSpc>
                <a:spcPct val="150000"/>
              </a:lnSpc>
            </a:pPr>
            <a:r>
              <a:rPr lang="en-US" sz="2400" dirty="0">
                <a:solidFill>
                  <a:srgbClr val="FFFF00"/>
                </a:solidFill>
              </a:rPr>
              <a:t>Building Codes</a:t>
            </a:r>
            <a:r>
              <a:rPr lang="en-US" sz="2400" dirty="0"/>
              <a:t> – regulate construction and material standards.</a:t>
            </a:r>
          </a:p>
        </p:txBody>
      </p:sp>
      <p:sp>
        <p:nvSpPr>
          <p:cNvPr id="9" name="TextBox 8">
            <a:extLst>
              <a:ext uri="{FF2B5EF4-FFF2-40B4-BE49-F238E27FC236}">
                <a16:creationId xmlns:a16="http://schemas.microsoft.com/office/drawing/2014/main" id="{53C4F521-4382-6791-A280-A3105CF5106E}"/>
              </a:ext>
            </a:extLst>
          </p:cNvPr>
          <p:cNvSpPr txBox="1"/>
          <p:nvPr/>
        </p:nvSpPr>
        <p:spPr>
          <a:xfrm>
            <a:off x="2064326" y="2941837"/>
            <a:ext cx="9628909" cy="1130118"/>
          </a:xfrm>
          <a:prstGeom prst="rect">
            <a:avLst/>
          </a:prstGeom>
          <a:noFill/>
        </p:spPr>
        <p:txBody>
          <a:bodyPr wrap="square" rtlCol="0">
            <a:spAutoFit/>
          </a:bodyPr>
          <a:lstStyle/>
          <a:p>
            <a:pPr>
              <a:lnSpc>
                <a:spcPct val="150000"/>
              </a:lnSpc>
            </a:pPr>
            <a:r>
              <a:rPr lang="en-US" sz="2400" dirty="0">
                <a:solidFill>
                  <a:srgbClr val="FFFF00"/>
                </a:solidFill>
              </a:rPr>
              <a:t>Building permits</a:t>
            </a:r>
            <a:r>
              <a:rPr lang="en-US" sz="2400" dirty="0"/>
              <a:t>  - from the county usually required for alterations or additions.</a:t>
            </a:r>
          </a:p>
        </p:txBody>
      </p:sp>
      <p:sp>
        <p:nvSpPr>
          <p:cNvPr id="4" name="TextBox 3">
            <a:extLst>
              <a:ext uri="{FF2B5EF4-FFF2-40B4-BE49-F238E27FC236}">
                <a16:creationId xmlns:a16="http://schemas.microsoft.com/office/drawing/2014/main" id="{10117A5C-66C0-E466-CA9E-1017B0727DD0}"/>
              </a:ext>
            </a:extLst>
          </p:cNvPr>
          <p:cNvSpPr txBox="1"/>
          <p:nvPr/>
        </p:nvSpPr>
        <p:spPr>
          <a:xfrm>
            <a:off x="2064326" y="4514987"/>
            <a:ext cx="9628909" cy="1130118"/>
          </a:xfrm>
          <a:prstGeom prst="rect">
            <a:avLst/>
          </a:prstGeom>
          <a:noFill/>
        </p:spPr>
        <p:txBody>
          <a:bodyPr wrap="square" rtlCol="0">
            <a:spAutoFit/>
          </a:bodyPr>
          <a:lstStyle/>
          <a:p>
            <a:pPr>
              <a:lnSpc>
                <a:spcPct val="150000"/>
              </a:lnSpc>
            </a:pPr>
            <a:r>
              <a:rPr lang="en-US" sz="2400" dirty="0">
                <a:solidFill>
                  <a:srgbClr val="FFFF00"/>
                </a:solidFill>
              </a:rPr>
              <a:t>Certificate of Occupancy</a:t>
            </a:r>
            <a:r>
              <a:rPr lang="en-US" sz="2400" dirty="0"/>
              <a:t>  - issued once a project is completed and inspected.</a:t>
            </a:r>
          </a:p>
        </p:txBody>
      </p:sp>
      <p:sp>
        <p:nvSpPr>
          <p:cNvPr id="5" name="TextBox 4">
            <a:extLst>
              <a:ext uri="{FF2B5EF4-FFF2-40B4-BE49-F238E27FC236}">
                <a16:creationId xmlns:a16="http://schemas.microsoft.com/office/drawing/2014/main" id="{1B021A1D-4147-AC89-541F-65672B9D8604}"/>
              </a:ext>
            </a:extLst>
          </p:cNvPr>
          <p:cNvSpPr txBox="1"/>
          <p:nvPr/>
        </p:nvSpPr>
        <p:spPr>
          <a:xfrm>
            <a:off x="10790315" y="6261652"/>
            <a:ext cx="1096885" cy="369332"/>
          </a:xfrm>
          <a:prstGeom prst="rect">
            <a:avLst/>
          </a:prstGeom>
          <a:noFill/>
        </p:spPr>
        <p:txBody>
          <a:bodyPr wrap="square" rtlCol="0">
            <a:spAutoFit/>
          </a:bodyPr>
          <a:lstStyle/>
          <a:p>
            <a:r>
              <a:rPr lang="en-US" dirty="0"/>
              <a:t>Pg.  138</a:t>
            </a:r>
          </a:p>
        </p:txBody>
      </p:sp>
    </p:spTree>
    <p:extLst>
      <p:ext uri="{BB962C8B-B14F-4D97-AF65-F5344CB8AC3E}">
        <p14:creationId xmlns:p14="http://schemas.microsoft.com/office/powerpoint/2010/main" val="173710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Land use controls – </a:t>
            </a:r>
            <a:r>
              <a:rPr lang="en-US" sz="2200" b="1" dirty="0">
                <a:solidFill>
                  <a:schemeClr val="tx1"/>
                </a:solidFill>
              </a:rPr>
              <a:t>Government Rights in Land</a:t>
            </a:r>
            <a:endParaRPr lang="en-US" b="1" dirty="0">
              <a:solidFill>
                <a:schemeClr val="tx1"/>
              </a:solidFill>
            </a:endParaRPr>
          </a:p>
        </p:txBody>
      </p:sp>
      <p:sp>
        <p:nvSpPr>
          <p:cNvPr id="10" name="TextBox 9">
            <a:extLst>
              <a:ext uri="{FF2B5EF4-FFF2-40B4-BE49-F238E27FC236}">
                <a16:creationId xmlns:a16="http://schemas.microsoft.com/office/drawing/2014/main" id="{18487826-5E2B-F75C-D292-C76B914C5ECB}"/>
              </a:ext>
            </a:extLst>
          </p:cNvPr>
          <p:cNvSpPr txBox="1"/>
          <p:nvPr/>
        </p:nvSpPr>
        <p:spPr>
          <a:xfrm>
            <a:off x="1510611" y="1460412"/>
            <a:ext cx="553716" cy="1127488"/>
          </a:xfrm>
          <a:prstGeom prst="rect">
            <a:avLst/>
          </a:prstGeom>
          <a:noFill/>
        </p:spPr>
        <p:txBody>
          <a:bodyPr wrap="square" rtlCol="0">
            <a:spAutoFit/>
          </a:bodyPr>
          <a:lstStyle/>
          <a:p>
            <a:pPr>
              <a:lnSpc>
                <a:spcPct val="200000"/>
              </a:lnSpc>
            </a:pPr>
            <a:r>
              <a:rPr lang="en-US" sz="4000" b="1" dirty="0">
                <a:solidFill>
                  <a:srgbClr val="FFFF00"/>
                </a:solidFill>
              </a:rPr>
              <a:t>E</a:t>
            </a:r>
          </a:p>
        </p:txBody>
      </p:sp>
      <p:sp>
        <p:nvSpPr>
          <p:cNvPr id="4" name="TextBox 3">
            <a:extLst>
              <a:ext uri="{FF2B5EF4-FFF2-40B4-BE49-F238E27FC236}">
                <a16:creationId xmlns:a16="http://schemas.microsoft.com/office/drawing/2014/main" id="{1E780269-2F1C-EE5A-2302-F14B748B89ED}"/>
              </a:ext>
            </a:extLst>
          </p:cNvPr>
          <p:cNvSpPr txBox="1"/>
          <p:nvPr/>
        </p:nvSpPr>
        <p:spPr>
          <a:xfrm>
            <a:off x="2064327" y="2007860"/>
            <a:ext cx="9325332" cy="461665"/>
          </a:xfrm>
          <a:prstGeom prst="rect">
            <a:avLst/>
          </a:prstGeom>
          <a:noFill/>
        </p:spPr>
        <p:txBody>
          <a:bodyPr wrap="square" rtlCol="0">
            <a:spAutoFit/>
          </a:bodyPr>
          <a:lstStyle/>
          <a:p>
            <a:r>
              <a:rPr lang="en-US" sz="2400" dirty="0">
                <a:solidFill>
                  <a:srgbClr val="FFFF00"/>
                </a:solidFill>
              </a:rPr>
              <a:t>Eminent Domain    (Condemnation)</a:t>
            </a:r>
            <a:endParaRPr lang="en-US" sz="2400" dirty="0"/>
          </a:p>
        </p:txBody>
      </p:sp>
      <p:sp>
        <p:nvSpPr>
          <p:cNvPr id="3" name="TextBox 2">
            <a:extLst>
              <a:ext uri="{FF2B5EF4-FFF2-40B4-BE49-F238E27FC236}">
                <a16:creationId xmlns:a16="http://schemas.microsoft.com/office/drawing/2014/main" id="{A1858F09-0836-21B7-C5D5-2754761C18B9}"/>
              </a:ext>
            </a:extLst>
          </p:cNvPr>
          <p:cNvSpPr txBox="1"/>
          <p:nvPr/>
        </p:nvSpPr>
        <p:spPr>
          <a:xfrm>
            <a:off x="2064325" y="2579769"/>
            <a:ext cx="9325332" cy="455189"/>
          </a:xfrm>
          <a:prstGeom prst="rect">
            <a:avLst/>
          </a:prstGeom>
          <a:noFill/>
        </p:spPr>
        <p:txBody>
          <a:bodyPr wrap="square" rtlCol="0">
            <a:spAutoFit/>
          </a:bodyPr>
          <a:lstStyle/>
          <a:p>
            <a:pPr>
              <a:lnSpc>
                <a:spcPct val="150000"/>
              </a:lnSpc>
            </a:pPr>
            <a:r>
              <a:rPr lang="en-US" dirty="0"/>
              <a:t>The government reserves the right to take private lands for public benefit.</a:t>
            </a:r>
          </a:p>
        </p:txBody>
      </p:sp>
      <p:sp>
        <p:nvSpPr>
          <p:cNvPr id="9" name="TextBox 8">
            <a:extLst>
              <a:ext uri="{FF2B5EF4-FFF2-40B4-BE49-F238E27FC236}">
                <a16:creationId xmlns:a16="http://schemas.microsoft.com/office/drawing/2014/main" id="{53C4F521-4382-6791-A280-A3105CF5106E}"/>
              </a:ext>
            </a:extLst>
          </p:cNvPr>
          <p:cNvSpPr txBox="1"/>
          <p:nvPr/>
        </p:nvSpPr>
        <p:spPr>
          <a:xfrm>
            <a:off x="3076137" y="3092122"/>
            <a:ext cx="8313519" cy="455189"/>
          </a:xfrm>
          <a:prstGeom prst="rect">
            <a:avLst/>
          </a:prstGeom>
          <a:noFill/>
        </p:spPr>
        <p:txBody>
          <a:bodyPr wrap="square" rtlCol="0">
            <a:spAutoFit/>
          </a:bodyPr>
          <a:lstStyle/>
          <a:p>
            <a:pPr>
              <a:lnSpc>
                <a:spcPct val="150000"/>
              </a:lnSpc>
            </a:pPr>
            <a:r>
              <a:rPr lang="en-US" dirty="0"/>
              <a:t>Payment must be made based on the fair market value of the property.</a:t>
            </a:r>
          </a:p>
        </p:txBody>
      </p:sp>
      <p:sp>
        <p:nvSpPr>
          <p:cNvPr id="11" name="TextBox 10">
            <a:extLst>
              <a:ext uri="{FF2B5EF4-FFF2-40B4-BE49-F238E27FC236}">
                <a16:creationId xmlns:a16="http://schemas.microsoft.com/office/drawing/2014/main" id="{A8565135-FE29-4D25-D382-687A63075707}"/>
              </a:ext>
            </a:extLst>
          </p:cNvPr>
          <p:cNvSpPr txBox="1"/>
          <p:nvPr/>
        </p:nvSpPr>
        <p:spPr>
          <a:xfrm>
            <a:off x="2041634" y="3643905"/>
            <a:ext cx="9628909" cy="455189"/>
          </a:xfrm>
          <a:prstGeom prst="rect">
            <a:avLst/>
          </a:prstGeom>
          <a:noFill/>
        </p:spPr>
        <p:txBody>
          <a:bodyPr wrap="square" rtlCol="0">
            <a:spAutoFit/>
          </a:bodyPr>
          <a:lstStyle/>
          <a:p>
            <a:pPr>
              <a:lnSpc>
                <a:spcPct val="150000"/>
              </a:lnSpc>
            </a:pPr>
            <a:r>
              <a:rPr lang="en-US" dirty="0"/>
              <a:t>Eminent Domain removes existing leases, liens and other encumbrances.</a:t>
            </a:r>
          </a:p>
        </p:txBody>
      </p:sp>
      <p:sp>
        <p:nvSpPr>
          <p:cNvPr id="5" name="TextBox 4">
            <a:extLst>
              <a:ext uri="{FF2B5EF4-FFF2-40B4-BE49-F238E27FC236}">
                <a16:creationId xmlns:a16="http://schemas.microsoft.com/office/drawing/2014/main" id="{6EAA2583-8DAB-9875-CFA6-C05A29B22A80}"/>
              </a:ext>
            </a:extLst>
          </p:cNvPr>
          <p:cNvSpPr txBox="1"/>
          <p:nvPr/>
        </p:nvSpPr>
        <p:spPr>
          <a:xfrm>
            <a:off x="10790315" y="6261652"/>
            <a:ext cx="1096885" cy="369332"/>
          </a:xfrm>
          <a:prstGeom prst="rect">
            <a:avLst/>
          </a:prstGeom>
          <a:noFill/>
        </p:spPr>
        <p:txBody>
          <a:bodyPr wrap="square" rtlCol="0">
            <a:spAutoFit/>
          </a:bodyPr>
          <a:lstStyle/>
          <a:p>
            <a:r>
              <a:rPr lang="en-US" dirty="0"/>
              <a:t>Pg.  138</a:t>
            </a:r>
          </a:p>
        </p:txBody>
      </p:sp>
      <p:sp>
        <p:nvSpPr>
          <p:cNvPr id="6" name="TextBox 5">
            <a:extLst>
              <a:ext uri="{FF2B5EF4-FFF2-40B4-BE49-F238E27FC236}">
                <a16:creationId xmlns:a16="http://schemas.microsoft.com/office/drawing/2014/main" id="{1223833C-E11D-0C80-3A2E-D01A3631CBAD}"/>
              </a:ext>
            </a:extLst>
          </p:cNvPr>
          <p:cNvSpPr txBox="1"/>
          <p:nvPr/>
        </p:nvSpPr>
        <p:spPr>
          <a:xfrm>
            <a:off x="3076137" y="4209338"/>
            <a:ext cx="7967571" cy="870688"/>
          </a:xfrm>
          <a:prstGeom prst="rect">
            <a:avLst/>
          </a:prstGeom>
          <a:noFill/>
        </p:spPr>
        <p:txBody>
          <a:bodyPr wrap="square" rtlCol="0">
            <a:spAutoFit/>
          </a:bodyPr>
          <a:lstStyle/>
          <a:p>
            <a:pPr>
              <a:lnSpc>
                <a:spcPct val="150000"/>
              </a:lnSpc>
            </a:pPr>
            <a:r>
              <a:rPr lang="en-US" dirty="0">
                <a:solidFill>
                  <a:srgbClr val="FFFF00"/>
                </a:solidFill>
              </a:rPr>
              <a:t>Severance damage </a:t>
            </a:r>
            <a:r>
              <a:rPr lang="en-US" dirty="0"/>
              <a:t>can be awarded if only part of the parcel is taken which lowers the remaining property value.</a:t>
            </a:r>
          </a:p>
        </p:txBody>
      </p:sp>
      <p:sp>
        <p:nvSpPr>
          <p:cNvPr id="8" name="TextBox 7">
            <a:extLst>
              <a:ext uri="{FF2B5EF4-FFF2-40B4-BE49-F238E27FC236}">
                <a16:creationId xmlns:a16="http://schemas.microsoft.com/office/drawing/2014/main" id="{0DDF3A26-95DE-952A-3830-980D6C02B5D8}"/>
              </a:ext>
            </a:extLst>
          </p:cNvPr>
          <p:cNvSpPr txBox="1"/>
          <p:nvPr/>
        </p:nvSpPr>
        <p:spPr>
          <a:xfrm>
            <a:off x="2041634" y="5160132"/>
            <a:ext cx="7967571" cy="1286186"/>
          </a:xfrm>
          <a:prstGeom prst="rect">
            <a:avLst/>
          </a:prstGeom>
          <a:noFill/>
        </p:spPr>
        <p:txBody>
          <a:bodyPr wrap="square" rtlCol="0">
            <a:spAutoFit/>
          </a:bodyPr>
          <a:lstStyle/>
          <a:p>
            <a:pPr>
              <a:lnSpc>
                <a:spcPct val="150000"/>
              </a:lnSpc>
            </a:pPr>
            <a:r>
              <a:rPr lang="en-US" dirty="0">
                <a:solidFill>
                  <a:srgbClr val="FFFF00"/>
                </a:solidFill>
              </a:rPr>
              <a:t>Inverse condemnation </a:t>
            </a:r>
            <a:r>
              <a:rPr lang="en-US" dirty="0"/>
              <a:t>can be requested of the government when the taking of part of the property effectively reduces the value of the whole property.</a:t>
            </a:r>
          </a:p>
        </p:txBody>
      </p:sp>
    </p:spTree>
    <p:extLst>
      <p:ext uri="{BB962C8B-B14F-4D97-AF65-F5344CB8AC3E}">
        <p14:creationId xmlns:p14="http://schemas.microsoft.com/office/powerpoint/2010/main" val="403085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6"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8014</TotalTime>
  <Words>3485</Words>
  <Application>Microsoft Office PowerPoint</Application>
  <PresentationFormat>Widescreen</PresentationFormat>
  <Paragraphs>376</Paragraphs>
  <Slides>62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Agrandir Bold</vt:lpstr>
      <vt:lpstr>Arial</vt:lpstr>
      <vt:lpstr>Century Gothic</vt:lpstr>
      <vt:lpstr>Wingdings</vt:lpstr>
      <vt:lpstr>Mesh</vt:lpstr>
      <vt:lpstr>National Law and practice</vt:lpstr>
      <vt:lpstr>Land use controls – Government Rights in Land</vt:lpstr>
      <vt:lpstr>Land use controls – Government Rights in Land</vt:lpstr>
      <vt:lpstr>Land use controls – Government Rights in Land</vt:lpstr>
      <vt:lpstr>Land use controls – Government Rights in Land</vt:lpstr>
      <vt:lpstr>Land use controls – Government Rights in Land</vt:lpstr>
      <vt:lpstr>Land use controls – Government Rights in Land</vt:lpstr>
      <vt:lpstr>Land use controls – Government Rights in Land</vt:lpstr>
      <vt:lpstr>Land use controls – Government Rights in Land</vt:lpstr>
      <vt:lpstr>Land use controls – Government Rights in Land</vt:lpstr>
      <vt:lpstr>Land use controls – Government Rights in Land</vt:lpstr>
      <vt:lpstr>Land use controls – Government Rights in Land</vt:lpstr>
      <vt:lpstr>Land use controls – Government Rights in Land</vt:lpstr>
      <vt:lpstr>PowerPoint Presentation</vt:lpstr>
      <vt:lpstr>Land use controls – math (taxes)</vt:lpstr>
      <vt:lpstr>Land use controls – math (taxes)</vt:lpstr>
      <vt:lpstr>Land use controls – math (taxes)</vt:lpstr>
      <vt:lpstr>Land use controls – math (taxes)</vt:lpstr>
      <vt:lpstr>Land use controls – math (taxes) – Problem #1</vt:lpstr>
      <vt:lpstr>Land use controls – math (taxes) – Problem #1</vt:lpstr>
      <vt:lpstr>Land use controls – math (taxes) – Problem #2</vt:lpstr>
      <vt:lpstr>Land use controls – math (taxes) – Problem #3</vt:lpstr>
      <vt:lpstr>Land use controls – Government Rights in Land</vt:lpstr>
      <vt:lpstr>Land use controls – Government Rights in Land</vt:lpstr>
      <vt:lpstr>Land use controls – Government Rights in Land</vt:lpstr>
      <vt:lpstr>Land use controls – Government Rights in Land</vt:lpstr>
      <vt:lpstr>Land use controls – Other Government Controls</vt:lpstr>
      <vt:lpstr>Land use controls – Other Government Controls</vt:lpstr>
      <vt:lpstr>Land use controls – Other Government Controls</vt:lpstr>
      <vt:lpstr>Land use controls – Other Government Controls</vt:lpstr>
      <vt:lpstr>Land use controls – Other Government Controls</vt:lpstr>
      <vt:lpstr>Land use controls – Other Government Controls</vt:lpstr>
      <vt:lpstr>Land use controls – Other Government Controls</vt:lpstr>
      <vt:lpstr>Land use controls – Other Government Controls</vt:lpstr>
      <vt:lpstr>Land use controls – Other Government Controls</vt:lpstr>
      <vt:lpstr>Land use controls – Other Government Controls</vt:lpstr>
      <vt:lpstr>Land use controls – Private Controls</vt:lpstr>
      <vt:lpstr>Land use controls – Private Controls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Law and practice</dc:title>
  <dc:creator>Ernestine Diem</dc:creator>
  <cp:lastModifiedBy>Darcy Ciambello</cp:lastModifiedBy>
  <cp:revision>39</cp:revision>
  <dcterms:created xsi:type="dcterms:W3CDTF">2023-11-15T16:12:44Z</dcterms:created>
  <dcterms:modified xsi:type="dcterms:W3CDTF">2024-04-24T20:57:28Z</dcterms:modified>
</cp:coreProperties>
</file>