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0"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334" r:id="rId42"/>
    <p:sldId id="335" r:id="rId43"/>
    <p:sldId id="300" r:id="rId44"/>
    <p:sldId id="297" r:id="rId45"/>
    <p:sldId id="301" r:id="rId46"/>
    <p:sldId id="302" r:id="rId47"/>
    <p:sldId id="303" r:id="rId48"/>
    <p:sldId id="304"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Lst>
  <p:sldSz cx="18288000" cy="10287000"/>
  <p:notesSz cx="6858000" cy="9144000"/>
  <p:embeddedFontLst>
    <p:embeddedFont>
      <p:font typeface="Agrandir" pitchFamily="2" charset="77"/>
      <p:regular r:id="rId77"/>
    </p:embeddedFont>
    <p:embeddedFont>
      <p:font typeface="Agrandir Bold" pitchFamily="2" charset="77"/>
      <p:regular r:id="rId78"/>
      <p:bold r:id="rId7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6" autoAdjust="0"/>
    <p:restoredTop sz="94247" autoAdjust="0"/>
  </p:normalViewPr>
  <p:slideViewPr>
    <p:cSldViewPr>
      <p:cViewPr varScale="1">
        <p:scale>
          <a:sx n="67" d="100"/>
          <a:sy n="67" d="100"/>
        </p:scale>
        <p:origin x="936" y="4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3C4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364076" y="363576"/>
            <a:ext cx="9559847" cy="95598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865054"/>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maximum rates allowed depend on whether the lender is classified as a “creditor.”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Uniform Commercial Credit Code (UCCC)</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430</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633545"/>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For UCCC purposes, a creditor is someone who has had more than five consumer credit transactions in the preceding calendar year or in the current year.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876938"/>
            <a:ext cx="16230600" cy="94921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following limitations are currently in effect: </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Uniform Commercial Credit Code (UCCC)</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430</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3416703"/>
            <a:ext cx="14183724" cy="2682765"/>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If the seller (lender) is not a creditor, he may</a:t>
            </a:r>
            <a:br>
              <a:rPr lang="en-US" sz="4586" dirty="0">
                <a:solidFill>
                  <a:srgbClr val="FFFFFF"/>
                </a:solidFill>
                <a:latin typeface="Agrandir Bold"/>
              </a:rPr>
            </a:br>
            <a:r>
              <a:rPr lang="en-US" sz="4586" dirty="0">
                <a:solidFill>
                  <a:srgbClr val="FFFFFF"/>
                </a:solidFill>
                <a:latin typeface="Agrandir Bold"/>
              </a:rPr>
              <a:t>   charge up to 21% on a loan of $3,000 or less</a:t>
            </a:r>
            <a:br>
              <a:rPr lang="en-US" sz="4586" dirty="0">
                <a:solidFill>
                  <a:srgbClr val="FFFFFF"/>
                </a:solidFill>
                <a:latin typeface="Agrandir Bold"/>
              </a:rPr>
            </a:br>
            <a:r>
              <a:rPr lang="en-US" sz="4586" dirty="0">
                <a:solidFill>
                  <a:srgbClr val="FFFFFF"/>
                </a:solidFill>
                <a:latin typeface="Agrandir Bold"/>
              </a:rPr>
              <a:t>   and up to 45% on loans above $3,000.</a:t>
            </a:r>
          </a:p>
        </p:txBody>
      </p:sp>
      <p:sp>
        <p:nvSpPr>
          <p:cNvPr id="14" name="TextBox 14"/>
          <p:cNvSpPr txBox="1"/>
          <p:nvPr/>
        </p:nvSpPr>
        <p:spPr>
          <a:xfrm>
            <a:off x="3075576" y="6951960"/>
            <a:ext cx="14183724" cy="2682765"/>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If there is a prearranged sale of the loan to a</a:t>
            </a:r>
            <a:br>
              <a:rPr lang="en-US" sz="4586" dirty="0">
                <a:solidFill>
                  <a:srgbClr val="FFFFFF"/>
                </a:solidFill>
                <a:latin typeface="Agrandir Bold"/>
              </a:rPr>
            </a:br>
            <a:r>
              <a:rPr lang="en-US" sz="4586" dirty="0">
                <a:solidFill>
                  <a:srgbClr val="FFFFFF"/>
                </a:solidFill>
                <a:latin typeface="Agrandir Bold"/>
              </a:rPr>
              <a:t>   creditor, the finance charge may not exceed</a:t>
            </a:r>
            <a:br>
              <a:rPr lang="en-US" sz="4586" dirty="0">
                <a:solidFill>
                  <a:srgbClr val="FFFFFF"/>
                </a:solidFill>
                <a:latin typeface="Agrandir Bold"/>
              </a:rPr>
            </a:br>
            <a:r>
              <a:rPr lang="en-US" sz="4586" dirty="0">
                <a:solidFill>
                  <a:srgbClr val="FFFFFF"/>
                </a:solidFill>
                <a:latin typeface="Agrandir Bold"/>
              </a:rPr>
              <a:t>   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876938"/>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following limitations are currently in effect (cont.): </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Uniform Commercial Credit Code (UCCC)</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430</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4283478"/>
            <a:ext cx="14183724" cy="4416315"/>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If the seller (lender) is a creditor, the maximum</a:t>
            </a:r>
            <a:br>
              <a:rPr lang="en-US" sz="4586" dirty="0">
                <a:solidFill>
                  <a:srgbClr val="FFFFFF"/>
                </a:solidFill>
                <a:latin typeface="Agrandir Bold"/>
              </a:rPr>
            </a:br>
            <a:r>
              <a:rPr lang="en-US" sz="4586" dirty="0">
                <a:solidFill>
                  <a:srgbClr val="FFFFFF"/>
                </a:solidFill>
                <a:latin typeface="Agrandir Bold"/>
              </a:rPr>
              <a:t>   finance charge is 21% for any size loan except</a:t>
            </a:r>
            <a:br>
              <a:rPr lang="en-US" sz="4586" dirty="0">
                <a:solidFill>
                  <a:srgbClr val="FFFFFF"/>
                </a:solidFill>
                <a:latin typeface="Agrandir Bold"/>
              </a:rPr>
            </a:br>
            <a:r>
              <a:rPr lang="en-US" sz="4586" dirty="0">
                <a:solidFill>
                  <a:srgbClr val="FFFFFF"/>
                </a:solidFill>
                <a:latin typeface="Agrandir Bold"/>
              </a:rPr>
              <a:t>   that a creditor lender may charge up to 45% on</a:t>
            </a:r>
            <a:br>
              <a:rPr lang="en-US" sz="4586" dirty="0">
                <a:solidFill>
                  <a:srgbClr val="FFFFFF"/>
                </a:solidFill>
                <a:latin typeface="Agrandir Bold"/>
              </a:rPr>
            </a:br>
            <a:r>
              <a:rPr lang="en-US" sz="4586" dirty="0">
                <a:solidFill>
                  <a:srgbClr val="FFFFFF"/>
                </a:solidFill>
                <a:latin typeface="Agrandir Bold"/>
              </a:rPr>
              <a:t>   a first loan against a residence to finance the</a:t>
            </a:r>
            <a:br>
              <a:rPr lang="en-US" sz="4586" dirty="0">
                <a:solidFill>
                  <a:srgbClr val="FFFFFF"/>
                </a:solidFill>
                <a:latin typeface="Agrandir Bold"/>
              </a:rPr>
            </a:br>
            <a:r>
              <a:rPr lang="en-US" sz="4586" dirty="0">
                <a:solidFill>
                  <a:srgbClr val="FFFFFF"/>
                </a:solidFill>
                <a:latin typeface="Agrandir Bold"/>
              </a:rPr>
              <a:t>   purchase of the residence.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673530"/>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A broker who takes his commission in the form of a note secured by the property is subject to the same limits.</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Uniform Commercial Credit Code (UCCC)</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430</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Uniform Commercial Credit Code (UCCC)</a:t>
            </a:r>
          </a:p>
        </p:txBody>
      </p:sp>
      <p:sp>
        <p:nvSpPr>
          <p:cNvPr id="10" name="TextBox 10"/>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430</a:t>
            </a:r>
          </a:p>
        </p:txBody>
      </p:sp>
      <p:sp>
        <p:nvSpPr>
          <p:cNvPr id="11" name="AutoShape 11"/>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2" name="TextBox 12"/>
          <p:cNvSpPr txBox="1"/>
          <p:nvPr/>
        </p:nvSpPr>
        <p:spPr>
          <a:xfrm>
            <a:off x="1028700" y="2109898"/>
            <a:ext cx="16230600" cy="7797690"/>
          </a:xfrm>
          <a:prstGeom prst="rect">
            <a:avLst/>
          </a:prstGeom>
        </p:spPr>
        <p:txBody>
          <a:bodyPr lIns="0" tIns="0" rIns="0" bIns="0" rtlCol="0" anchor="t">
            <a:spAutoFit/>
          </a:bodyPr>
          <a:lstStyle/>
          <a:p>
            <a:pPr marL="882218" lvl="1" indent="-441109">
              <a:lnSpc>
                <a:spcPts val="6129"/>
              </a:lnSpc>
              <a:buFont typeface="Arial"/>
              <a:buChar char="•"/>
            </a:pPr>
            <a:r>
              <a:rPr lang="en-US" sz="4086" dirty="0">
                <a:solidFill>
                  <a:srgbClr val="FFFFFF"/>
                </a:solidFill>
                <a:latin typeface="Agrandir Bold"/>
              </a:rPr>
              <a:t>Another provision of the Colorado UCCC states that if a promissory note secured by a second or lower priority Deed of Trust has a balloon payment, the debtor has a right to the following disclosure in writing at the time the credit is consummated:   “Purchaser has the right to refinance the balloon payment at the time due; (1) at the lender’s prevailing interest rates at the time due; (2) if the purchaser meets the lender’s normal credit standards at the time due; and (3) if the lender is in the business of extending such credit at the time the balloon payment is due.”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773733"/>
            <a:ext cx="16230600" cy="1747410"/>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FFF"/>
                </a:solidFill>
                <a:latin typeface="Agrandir Bold"/>
              </a:rPr>
              <a:t>This disclosure may be required in the sales contract if the contract obligates the borrower to a loan.</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Uniform Commercial Credit Code (UCCC)</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431</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4006918"/>
            <a:ext cx="16230600" cy="5890785"/>
          </a:xfrm>
          <a:prstGeom prst="rect">
            <a:avLst/>
          </a:prstGeom>
        </p:spPr>
        <p:txBody>
          <a:bodyPr lIns="0" tIns="0" rIns="0" bIns="0" rtlCol="0" anchor="t">
            <a:spAutoFit/>
          </a:bodyPr>
          <a:lstStyle/>
          <a:p>
            <a:pPr marL="946986" lvl="1" indent="-473493">
              <a:lnSpc>
                <a:spcPts val="6579"/>
              </a:lnSpc>
              <a:buFont typeface="Arial"/>
              <a:buChar char="•"/>
            </a:pPr>
            <a:r>
              <a:rPr lang="en-US" sz="4386" dirty="0">
                <a:solidFill>
                  <a:srgbClr val="FFFFFF"/>
                </a:solidFill>
                <a:latin typeface="Agrandir Bold"/>
              </a:rPr>
              <a:t>If the Seller is a creditor, the note called “UCCC – No Default Rate” (NTD 82-10-06) must be used.  If the Seller appears to be a creditor due to a large number of seller financed transactions within the last year or because of other business for which the Seller is a creditor, it is crucial to have the credit transaction drafted by an attorney representing the Seller.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673530"/>
            <a:ext cx="16230600" cy="441631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Contract to Buy and Sell now stipulates that an attorney should be involved with regard to any Seller Financing Scenario.  Licensees must exercise extreme caution in their involvement with Seller financing scenarios.</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Uniform Commercial Credit Code (UCCC)</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431</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pic>
        <p:nvPicPr>
          <p:cNvPr id="6" name="Picture 6"/>
          <p:cNvPicPr>
            <a:picLocks noChangeAspect="1"/>
          </p:cNvPicPr>
          <p:nvPr/>
        </p:nvPicPr>
        <p:blipFill>
          <a:blip r:embed="rId3"/>
          <a:srcRect/>
          <a:stretch>
            <a:fillRect/>
          </a:stretch>
        </p:blipFill>
        <p:spPr>
          <a:xfrm>
            <a:off x="5337229" y="0"/>
            <a:ext cx="7613542" cy="10287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pic>
        <p:nvPicPr>
          <p:cNvPr id="6" name="Picture 6"/>
          <p:cNvPicPr>
            <a:picLocks noChangeAspect="1"/>
          </p:cNvPicPr>
          <p:nvPr/>
        </p:nvPicPr>
        <p:blipFill>
          <a:blip r:embed="rId3"/>
          <a:srcRect/>
          <a:stretch>
            <a:fillRect/>
          </a:stretch>
        </p:blipFill>
        <p:spPr>
          <a:xfrm>
            <a:off x="5338957" y="0"/>
            <a:ext cx="7610086" cy="10287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866841"/>
            <a:ext cx="16230600" cy="52830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One of the basic legal differences between a mortgage and a Deed of Trust is that a mortgage is a two-party instrument between a mortgagor and a mortgagee, while a Deed of Trust is a three-party agreement between a borrower, a lender, and a third party, called a Trustee.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Security Instruments</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432</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2" r="10259" b="32840"/>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2240212"/>
            <a:ext cx="18288000" cy="5962254"/>
            <a:chOff x="0" y="0"/>
            <a:chExt cx="4816593" cy="1570306"/>
          </a:xfrm>
        </p:grpSpPr>
        <p:sp>
          <p:nvSpPr>
            <p:cNvPr id="7" name="Freeform 7"/>
            <p:cNvSpPr/>
            <p:nvPr/>
          </p:nvSpPr>
          <p:spPr>
            <a:xfrm>
              <a:off x="0" y="0"/>
              <a:ext cx="4816592" cy="1570306"/>
            </a:xfrm>
            <a:custGeom>
              <a:avLst/>
              <a:gdLst/>
              <a:ahLst/>
              <a:cxnLst/>
              <a:rect l="l" t="t" r="r" b="b"/>
              <a:pathLst>
                <a:path w="4816592" h="1570306">
                  <a:moveTo>
                    <a:pt x="0" y="0"/>
                  </a:moveTo>
                  <a:lnTo>
                    <a:pt x="4816592" y="0"/>
                  </a:lnTo>
                  <a:lnTo>
                    <a:pt x="4816592" y="1570306"/>
                  </a:lnTo>
                  <a:lnTo>
                    <a:pt x="0" y="1570306"/>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0" y="2274938"/>
            <a:ext cx="18288000" cy="5233035"/>
          </a:xfrm>
          <a:prstGeom prst="rect">
            <a:avLst/>
          </a:prstGeom>
        </p:spPr>
        <p:txBody>
          <a:bodyPr lIns="0" tIns="0" rIns="0" bIns="0" rtlCol="0" anchor="t">
            <a:spAutoFit/>
          </a:bodyPr>
          <a:lstStyle/>
          <a:p>
            <a:pPr algn="ctr">
              <a:lnSpc>
                <a:spcPts val="10359"/>
              </a:lnSpc>
            </a:pPr>
            <a:r>
              <a:rPr lang="en-US" sz="7399" dirty="0">
                <a:solidFill>
                  <a:srgbClr val="FFFFFF"/>
                </a:solidFill>
                <a:latin typeface="Agrandir Bold"/>
              </a:rPr>
              <a:t>Colorado Contracts and Regulations</a:t>
            </a:r>
          </a:p>
          <a:p>
            <a:pPr algn="ctr">
              <a:lnSpc>
                <a:spcPts val="8960"/>
              </a:lnSpc>
            </a:pPr>
            <a:endParaRPr lang="en-US" sz="7399" dirty="0">
              <a:solidFill>
                <a:srgbClr val="FFFFFF"/>
              </a:solidFill>
              <a:latin typeface="Agrandir Bold"/>
            </a:endParaRPr>
          </a:p>
          <a:p>
            <a:pPr algn="ctr">
              <a:lnSpc>
                <a:spcPts val="10499"/>
              </a:lnSpc>
            </a:pPr>
            <a:r>
              <a:rPr lang="en-US" sz="7499" dirty="0">
                <a:solidFill>
                  <a:srgbClr val="FFFFFF"/>
                </a:solidFill>
                <a:latin typeface="Agrandir Bold"/>
              </a:rPr>
              <a:t>Chapter 17 </a:t>
            </a:r>
          </a:p>
          <a:p>
            <a:pPr algn="ctr">
              <a:lnSpc>
                <a:spcPts val="10219"/>
              </a:lnSpc>
              <a:spcBef>
                <a:spcPct val="0"/>
              </a:spcBef>
            </a:pPr>
            <a:r>
              <a:rPr lang="en-US" sz="7299" dirty="0">
                <a:solidFill>
                  <a:srgbClr val="FFFFFF"/>
                </a:solidFill>
                <a:latin typeface="Agrandir"/>
              </a:rPr>
              <a:t>Closing and Settlement Documents</a:t>
            </a:r>
          </a:p>
        </p:txBody>
      </p:sp>
      <p:sp>
        <p:nvSpPr>
          <p:cNvPr id="10" name="AutoShape 10"/>
          <p:cNvSpPr/>
          <p:nvPr/>
        </p:nvSpPr>
        <p:spPr>
          <a:xfrm>
            <a:off x="5897880" y="4399449"/>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801133"/>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Deed of Trust is a deed by the borrower to a trustee for the purposes of securing a debt.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Security Instruments</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432</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466006"/>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Colorado is a lien theory state, it creates a lien on the title and not a title transfer.  It can be foreclosed by a non-judicial sale held by the trustee.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305728"/>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A mortgage is the pledging of a property to a lender as a security for a mortgage loan.  It is evidence of a debt.</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Security Instruments</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432</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270503"/>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The mortgage is security for the loan that the lender makes to the borrower.</a:t>
            </a:r>
          </a:p>
        </p:txBody>
      </p:sp>
      <p:sp>
        <p:nvSpPr>
          <p:cNvPr id="14" name="TextBox 14"/>
          <p:cNvSpPr txBox="1"/>
          <p:nvPr/>
        </p:nvSpPr>
        <p:spPr>
          <a:xfrm>
            <a:off x="1028700" y="7368503"/>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main function of the mortgage is to provide security to the lender.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839725"/>
            <a:ext cx="16230600" cy="2609753"/>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A deed of trust differs from a mortgage in that it can be foreclosed by a non-judicial sale held by the public trustee.</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Security Instruments</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432</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787819"/>
            <a:ext cx="16230600" cy="3494611"/>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Can be much faster for a deed of trust  than for a mortgage (usually completed with a judicial foreclosure), on the order of 3-4 months rather than a year, or longer.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341625"/>
            <a:ext cx="16230600" cy="2609753"/>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Because the foreclosure does not require actions by the court, the foreclosure costs can be quite a bit less.</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Security Instruments</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432</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9">
            <a:extLst>
              <a:ext uri="{FF2B5EF4-FFF2-40B4-BE49-F238E27FC236}">
                <a16:creationId xmlns:a16="http://schemas.microsoft.com/office/drawing/2014/main" id="{63F05C0B-7C90-A8E6-8614-E162B5F4864F}"/>
              </a:ext>
            </a:extLst>
          </p:cNvPr>
          <p:cNvSpPr txBox="1"/>
          <p:nvPr/>
        </p:nvSpPr>
        <p:spPr>
          <a:xfrm>
            <a:off x="1028698" y="6134117"/>
            <a:ext cx="16230600" cy="2609753"/>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A deed of trust may need to be foreclosed through a judicial proceeding if a PRIVATE (not public) trustee is utilized.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733672"/>
            <a:ext cx="16230600" cy="1747410"/>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FFF"/>
                </a:solidFill>
                <a:latin typeface="Agrandir Bold"/>
              </a:rPr>
              <a:t>The type of financing involving real estate is referred to as hypothecation. </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Security Instruments</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432</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3771395"/>
            <a:ext cx="16230600" cy="3404760"/>
          </a:xfrm>
          <a:prstGeom prst="rect">
            <a:avLst/>
          </a:prstGeom>
        </p:spPr>
        <p:txBody>
          <a:bodyPr lIns="0" tIns="0" rIns="0" bIns="0" rtlCol="0" anchor="t">
            <a:spAutoFit/>
          </a:bodyPr>
          <a:lstStyle/>
          <a:p>
            <a:pPr marL="946986" lvl="1" indent="-473493">
              <a:lnSpc>
                <a:spcPts val="6579"/>
              </a:lnSpc>
              <a:buFont typeface="Arial"/>
              <a:buChar char="•"/>
            </a:pPr>
            <a:r>
              <a:rPr lang="en-US" sz="4386" dirty="0">
                <a:solidFill>
                  <a:srgbClr val="FFFFFF"/>
                </a:solidFill>
                <a:latin typeface="Agrandir Bold"/>
              </a:rPr>
              <a:t>The borrower remains the legal owner and retains the right of possession and control of the property while the lender has “bare (naked) title”, which is an equitable title in the property. </a:t>
            </a:r>
          </a:p>
        </p:txBody>
      </p:sp>
      <p:sp>
        <p:nvSpPr>
          <p:cNvPr id="14" name="TextBox 14"/>
          <p:cNvSpPr txBox="1"/>
          <p:nvPr/>
        </p:nvSpPr>
        <p:spPr>
          <a:xfrm>
            <a:off x="1028700" y="7466467"/>
            <a:ext cx="16230600" cy="2576085"/>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FFF"/>
                </a:solidFill>
                <a:latin typeface="Agrandir Bold"/>
              </a:rPr>
              <a:t>Under hypothecation the lender only has a security interest in the property, which ends when the loan is paid off.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610439"/>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borrower has the right to have the mortgage discharged from the title once the debt is paid.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Security Instruments</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432</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073945"/>
            <a:ext cx="16230600" cy="1724896"/>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The lender (mortgagee) executes a release or satisfaction of mortgage.</a:t>
            </a:r>
          </a:p>
        </p:txBody>
      </p:sp>
      <p:sp>
        <p:nvSpPr>
          <p:cNvPr id="14" name="TextBox 9">
            <a:extLst>
              <a:ext uri="{FF2B5EF4-FFF2-40B4-BE49-F238E27FC236}">
                <a16:creationId xmlns:a16="http://schemas.microsoft.com/office/drawing/2014/main" id="{96380D92-7260-F713-C84E-E9C351FBCD65}"/>
              </a:ext>
            </a:extLst>
          </p:cNvPr>
          <p:cNvSpPr txBox="1"/>
          <p:nvPr/>
        </p:nvSpPr>
        <p:spPr>
          <a:xfrm>
            <a:off x="998220" y="7204529"/>
            <a:ext cx="16230600" cy="2609753"/>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The mortgagor should record this in the office of the county clerk and recorder in which the property is located.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385884"/>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When an indebtedness secured by a mortgage has been paid in full by the borrower without default, the mortgagee (lender) executes a release or satisfaction of mortgage.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Security Instruments</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432</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261830"/>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The borrower should record this in the office of the county clerk and recorder in which the property is situated.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247900"/>
            <a:ext cx="16230600" cy="3404760"/>
          </a:xfrm>
          <a:prstGeom prst="rect">
            <a:avLst/>
          </a:prstGeom>
        </p:spPr>
        <p:txBody>
          <a:bodyPr lIns="0" tIns="0" rIns="0" bIns="0" rtlCol="0" anchor="t">
            <a:spAutoFit/>
          </a:bodyPr>
          <a:lstStyle/>
          <a:p>
            <a:pPr marL="946986" lvl="1" indent="-473493">
              <a:lnSpc>
                <a:spcPts val="6579"/>
              </a:lnSpc>
              <a:buFont typeface="Arial"/>
              <a:buChar char="•"/>
            </a:pPr>
            <a:r>
              <a:rPr lang="en-US" sz="4386" dirty="0">
                <a:solidFill>
                  <a:srgbClr val="FFFFFF"/>
                </a:solidFill>
                <a:latin typeface="Agrandir Bold"/>
              </a:rPr>
              <a:t>When indebtedness secured by a Deed of Trust is paid, the beneficiary (lender) should deliver a request for Release of Deed of Trust together with the cancelled Note and the Deed of Trust itself to the Public Trustee.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Security Instruments</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432</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082140"/>
            <a:ext cx="16230600" cy="3404760"/>
          </a:xfrm>
          <a:prstGeom prst="rect">
            <a:avLst/>
          </a:prstGeom>
        </p:spPr>
        <p:txBody>
          <a:bodyPr lIns="0" tIns="0" rIns="0" bIns="0" rtlCol="0" anchor="t">
            <a:spAutoFit/>
          </a:bodyPr>
          <a:lstStyle/>
          <a:p>
            <a:pPr marL="946986" lvl="1" indent="-473493">
              <a:lnSpc>
                <a:spcPts val="6579"/>
              </a:lnSpc>
              <a:buFont typeface="Arial"/>
              <a:buChar char="•"/>
            </a:pPr>
            <a:r>
              <a:rPr lang="en-US" sz="4386" dirty="0">
                <a:solidFill>
                  <a:srgbClr val="FFFFFF"/>
                </a:solidFill>
                <a:latin typeface="Agrandir Bold"/>
              </a:rPr>
              <a:t>Upon payment of the administrative fee, the trustee will execute the Release of Deed of Trust, which should be recorded in the office of the county clerk and recorder.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733672"/>
            <a:ext cx="16230600" cy="918735"/>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FFF"/>
                </a:solidFill>
                <a:latin typeface="Agrandir Bold"/>
              </a:rPr>
              <a:t>The borrowers promise the lender that:</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Security Instruments</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433</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3205440"/>
            <a:ext cx="14183724" cy="949215"/>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They will pay the taxes on the property</a:t>
            </a:r>
          </a:p>
        </p:txBody>
      </p:sp>
      <p:sp>
        <p:nvSpPr>
          <p:cNvPr id="14" name="TextBox 14"/>
          <p:cNvSpPr txBox="1"/>
          <p:nvPr/>
        </p:nvSpPr>
        <p:spPr>
          <a:xfrm>
            <a:off x="3075576" y="4707689"/>
            <a:ext cx="14183724" cy="949215"/>
          </a:xfrm>
          <a:prstGeom prst="rect">
            <a:avLst/>
          </a:prstGeom>
        </p:spPr>
        <p:txBody>
          <a:bodyPr lIns="0" tIns="0" rIns="0" bIns="0" rtlCol="0" anchor="t">
            <a:spAutoFit/>
          </a:bodyPr>
          <a:lstStyle/>
          <a:p>
            <a:pPr>
              <a:lnSpc>
                <a:spcPts val="6879"/>
              </a:lnSpc>
            </a:pPr>
            <a:r>
              <a:rPr lang="en-US" sz="4586">
                <a:solidFill>
                  <a:srgbClr val="FFFFFF"/>
                </a:solidFill>
                <a:latin typeface="Agrandir Bold"/>
              </a:rPr>
              <a:t>- They will keep the property insured</a:t>
            </a:r>
          </a:p>
        </p:txBody>
      </p:sp>
      <p:sp>
        <p:nvSpPr>
          <p:cNvPr id="15" name="TextBox 15"/>
          <p:cNvSpPr txBox="1"/>
          <p:nvPr/>
        </p:nvSpPr>
        <p:spPr>
          <a:xfrm>
            <a:off x="3075576" y="6209937"/>
            <a:ext cx="14183724" cy="949215"/>
          </a:xfrm>
          <a:prstGeom prst="rect">
            <a:avLst/>
          </a:prstGeom>
        </p:spPr>
        <p:txBody>
          <a:bodyPr lIns="0" tIns="0" rIns="0" bIns="0" rtlCol="0" anchor="t">
            <a:spAutoFit/>
          </a:bodyPr>
          <a:lstStyle/>
          <a:p>
            <a:pPr>
              <a:lnSpc>
                <a:spcPts val="6879"/>
              </a:lnSpc>
            </a:pPr>
            <a:r>
              <a:rPr lang="en-US" sz="4586">
                <a:solidFill>
                  <a:srgbClr val="FFFFFF"/>
                </a:solidFill>
                <a:latin typeface="Agrandir Bold"/>
              </a:rPr>
              <a:t>- They will keep the property free of debris </a:t>
            </a:r>
          </a:p>
        </p:txBody>
      </p:sp>
      <p:sp>
        <p:nvSpPr>
          <p:cNvPr id="16" name="TextBox 16"/>
          <p:cNvSpPr txBox="1"/>
          <p:nvPr/>
        </p:nvSpPr>
        <p:spPr>
          <a:xfrm>
            <a:off x="3075576" y="7712185"/>
            <a:ext cx="14183724" cy="1815990"/>
          </a:xfrm>
          <a:prstGeom prst="rect">
            <a:avLst/>
          </a:prstGeom>
        </p:spPr>
        <p:txBody>
          <a:bodyPr lIns="0" tIns="0" rIns="0" bIns="0" rtlCol="0" anchor="t">
            <a:spAutoFit/>
          </a:bodyPr>
          <a:lstStyle/>
          <a:p>
            <a:pPr>
              <a:lnSpc>
                <a:spcPts val="6879"/>
              </a:lnSpc>
            </a:pPr>
            <a:r>
              <a:rPr lang="en-US" sz="4586">
                <a:solidFill>
                  <a:srgbClr val="FFFFFF"/>
                </a:solidFill>
                <a:latin typeface="Agrandir Bold"/>
              </a:rPr>
              <a:t>- They will not remove any improvements without the lender’s permission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733672"/>
            <a:ext cx="16230600" cy="918735"/>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FFF"/>
                </a:solidFill>
                <a:latin typeface="Agrandir Bold"/>
              </a:rPr>
              <a:t>The borrowers promise the lender that (cont.):</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Security Instruments</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433</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3205440"/>
            <a:ext cx="14183724" cy="2682765"/>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The lender can have reasonable access to the</a:t>
            </a:r>
            <a:br>
              <a:rPr lang="en-US" sz="4586" dirty="0">
                <a:solidFill>
                  <a:srgbClr val="FFFFFF"/>
                </a:solidFill>
                <a:latin typeface="Agrandir Bold"/>
              </a:rPr>
            </a:br>
            <a:r>
              <a:rPr lang="en-US" sz="4586" dirty="0">
                <a:solidFill>
                  <a:srgbClr val="FFFFFF"/>
                </a:solidFill>
                <a:latin typeface="Agrandir Bold"/>
              </a:rPr>
              <a:t>   property to verify the agreements are being</a:t>
            </a:r>
            <a:br>
              <a:rPr lang="en-US" sz="4586" dirty="0">
                <a:solidFill>
                  <a:srgbClr val="FFFFFF"/>
                </a:solidFill>
                <a:latin typeface="Agrandir Bold"/>
              </a:rPr>
            </a:br>
            <a:r>
              <a:rPr lang="en-US" sz="4586" dirty="0">
                <a:solidFill>
                  <a:srgbClr val="FFFFFF"/>
                </a:solidFill>
                <a:latin typeface="Agrandir Bold"/>
              </a:rPr>
              <a:t>   kept</a:t>
            </a:r>
          </a:p>
        </p:txBody>
      </p:sp>
      <p:sp>
        <p:nvSpPr>
          <p:cNvPr id="14" name="TextBox 14"/>
          <p:cNvSpPr txBox="1"/>
          <p:nvPr/>
        </p:nvSpPr>
        <p:spPr>
          <a:xfrm>
            <a:off x="3075576" y="6575535"/>
            <a:ext cx="14183724" cy="2682765"/>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They will not contain hazardous materials</a:t>
            </a:r>
            <a:br>
              <a:rPr lang="en-US" sz="4586" dirty="0">
                <a:solidFill>
                  <a:srgbClr val="FFFFFF"/>
                </a:solidFill>
                <a:latin typeface="Agrandir Bold"/>
              </a:rPr>
            </a:br>
            <a:r>
              <a:rPr lang="en-US" sz="4586" dirty="0">
                <a:solidFill>
                  <a:srgbClr val="FFFFFF"/>
                </a:solidFill>
                <a:latin typeface="Agrandir Bold"/>
              </a:rPr>
              <a:t>   (drugs, explosives, chemicals) etc. on the</a:t>
            </a:r>
            <a:br>
              <a:rPr lang="en-US" sz="4586" dirty="0">
                <a:solidFill>
                  <a:srgbClr val="FFFFFF"/>
                </a:solidFill>
                <a:latin typeface="Agrandir Bold"/>
              </a:rPr>
            </a:br>
            <a:r>
              <a:rPr lang="en-US" sz="4586" dirty="0">
                <a:solidFill>
                  <a:srgbClr val="FFFFFF"/>
                </a:solidFill>
                <a:latin typeface="Agrandir Bold"/>
              </a:rPr>
              <a:t>   property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370545"/>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A promissory note is the written promise of one person to pay a certain sum of money to another at a future specified time.</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Promissory Notes</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427</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387385"/>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An acceleration clause is a clause in a promissory note that gives the lender the right to call all sums due and payable in advance of the fixed payment date upon the occurrence of a specified event.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733672"/>
            <a:ext cx="16230600" cy="918735"/>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FFF"/>
                </a:solidFill>
                <a:latin typeface="Agrandir Bold"/>
              </a:rPr>
              <a:t>Clauses usually found in a Deed of Trust may be:</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Security Instruments</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433</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2767926"/>
            <a:ext cx="14183724" cy="949215"/>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Acceleration Clause</a:t>
            </a:r>
          </a:p>
        </p:txBody>
      </p:sp>
      <p:sp>
        <p:nvSpPr>
          <p:cNvPr id="14" name="TextBox 14"/>
          <p:cNvSpPr txBox="1"/>
          <p:nvPr/>
        </p:nvSpPr>
        <p:spPr>
          <a:xfrm>
            <a:off x="3075576" y="5962129"/>
            <a:ext cx="14183724" cy="949215"/>
          </a:xfrm>
          <a:prstGeom prst="rect">
            <a:avLst/>
          </a:prstGeom>
        </p:spPr>
        <p:txBody>
          <a:bodyPr lIns="0" tIns="0" rIns="0" bIns="0" rtlCol="0" anchor="t">
            <a:spAutoFit/>
          </a:bodyPr>
          <a:lstStyle/>
          <a:p>
            <a:pPr>
              <a:lnSpc>
                <a:spcPts val="6879"/>
              </a:lnSpc>
            </a:pPr>
            <a:r>
              <a:rPr lang="en-US" sz="4586">
                <a:solidFill>
                  <a:srgbClr val="FFFFFF"/>
                </a:solidFill>
                <a:latin typeface="Agrandir Bold"/>
              </a:rPr>
              <a:t>- Lock-in Clause</a:t>
            </a:r>
          </a:p>
        </p:txBody>
      </p:sp>
      <p:sp>
        <p:nvSpPr>
          <p:cNvPr id="15" name="TextBox 15"/>
          <p:cNvSpPr txBox="1"/>
          <p:nvPr/>
        </p:nvSpPr>
        <p:spPr>
          <a:xfrm>
            <a:off x="3075576" y="3832660"/>
            <a:ext cx="14183724" cy="949215"/>
          </a:xfrm>
          <a:prstGeom prst="rect">
            <a:avLst/>
          </a:prstGeom>
        </p:spPr>
        <p:txBody>
          <a:bodyPr lIns="0" tIns="0" rIns="0" bIns="0" rtlCol="0" anchor="t">
            <a:spAutoFit/>
          </a:bodyPr>
          <a:lstStyle/>
          <a:p>
            <a:pPr>
              <a:lnSpc>
                <a:spcPts val="6879"/>
              </a:lnSpc>
            </a:pPr>
            <a:r>
              <a:rPr lang="en-US" sz="4586">
                <a:solidFill>
                  <a:srgbClr val="FFFFFF"/>
                </a:solidFill>
                <a:latin typeface="Agrandir Bold"/>
              </a:rPr>
              <a:t>- Alienation Clause</a:t>
            </a:r>
          </a:p>
        </p:txBody>
      </p:sp>
      <p:sp>
        <p:nvSpPr>
          <p:cNvPr id="16" name="TextBox 16"/>
          <p:cNvSpPr txBox="1"/>
          <p:nvPr/>
        </p:nvSpPr>
        <p:spPr>
          <a:xfrm>
            <a:off x="3075576" y="4897395"/>
            <a:ext cx="14183724" cy="949215"/>
          </a:xfrm>
          <a:prstGeom prst="rect">
            <a:avLst/>
          </a:prstGeom>
        </p:spPr>
        <p:txBody>
          <a:bodyPr lIns="0" tIns="0" rIns="0" bIns="0" rtlCol="0" anchor="t">
            <a:spAutoFit/>
          </a:bodyPr>
          <a:lstStyle/>
          <a:p>
            <a:pPr>
              <a:lnSpc>
                <a:spcPts val="6879"/>
              </a:lnSpc>
            </a:pPr>
            <a:r>
              <a:rPr lang="en-US" sz="4586">
                <a:solidFill>
                  <a:srgbClr val="FFFFFF"/>
                </a:solidFill>
                <a:latin typeface="Agrandir Bold"/>
              </a:rPr>
              <a:t>- Prepayment Penalties</a:t>
            </a:r>
          </a:p>
        </p:txBody>
      </p:sp>
      <p:sp>
        <p:nvSpPr>
          <p:cNvPr id="17" name="TextBox 17"/>
          <p:cNvSpPr txBox="1"/>
          <p:nvPr/>
        </p:nvSpPr>
        <p:spPr>
          <a:xfrm>
            <a:off x="3075576" y="7026863"/>
            <a:ext cx="14183724" cy="949215"/>
          </a:xfrm>
          <a:prstGeom prst="rect">
            <a:avLst/>
          </a:prstGeom>
        </p:spPr>
        <p:txBody>
          <a:bodyPr lIns="0" tIns="0" rIns="0" bIns="0" rtlCol="0" anchor="t">
            <a:spAutoFit/>
          </a:bodyPr>
          <a:lstStyle/>
          <a:p>
            <a:pPr>
              <a:lnSpc>
                <a:spcPts val="6879"/>
              </a:lnSpc>
            </a:pPr>
            <a:r>
              <a:rPr lang="en-US" sz="4586">
                <a:solidFill>
                  <a:srgbClr val="FFFFFF"/>
                </a:solidFill>
                <a:latin typeface="Agrandir Bold"/>
              </a:rPr>
              <a:t>- Defeasance Clause</a:t>
            </a:r>
          </a:p>
        </p:txBody>
      </p:sp>
      <p:sp>
        <p:nvSpPr>
          <p:cNvPr id="18" name="TextBox 18"/>
          <p:cNvSpPr txBox="1"/>
          <p:nvPr/>
        </p:nvSpPr>
        <p:spPr>
          <a:xfrm>
            <a:off x="3075576" y="8091598"/>
            <a:ext cx="14183724" cy="1724896"/>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Riders (Second Home, One to Four Family, PUD,</a:t>
            </a:r>
            <a:br>
              <a:rPr lang="en-US" sz="4586" dirty="0">
                <a:solidFill>
                  <a:srgbClr val="FFFFFF"/>
                </a:solidFill>
                <a:latin typeface="Agrandir Bold"/>
              </a:rPr>
            </a:br>
            <a:r>
              <a:rPr lang="en-US" sz="4586" dirty="0">
                <a:solidFill>
                  <a:srgbClr val="FFFFFF"/>
                </a:solidFill>
                <a:latin typeface="Agrandir Bold"/>
              </a:rPr>
              <a:t>   Condominium, Adjustable 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415528"/>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There are three Real Estate Commission approved Deed of Trust forms.  If the broker is preparing the Deed of Trust one of these approved forms must be used.</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Deeds of Trust</a:t>
            </a:r>
          </a:p>
        </p:txBody>
      </p:sp>
      <p:sp>
        <p:nvSpPr>
          <p:cNvPr id="11" name="AutoShape 11"/>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2" name="TextBox 12"/>
          <p:cNvSpPr txBox="1"/>
          <p:nvPr/>
        </p:nvSpPr>
        <p:spPr>
          <a:xfrm>
            <a:off x="13479843" y="9290050"/>
            <a:ext cx="4808157"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435</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823205"/>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TD 72-8-10 contains a Strict Due on Transfer provision.  If any of the things which are defined as constituting a “transfer” of the property occur, the lender may immediately call the note due.</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Deeds of Trust</a:t>
            </a:r>
          </a:p>
        </p:txBody>
      </p:sp>
      <p:sp>
        <p:nvSpPr>
          <p:cNvPr id="11" name="AutoShape 11"/>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2" name="TextBox 12"/>
          <p:cNvSpPr txBox="1"/>
          <p:nvPr/>
        </p:nvSpPr>
        <p:spPr>
          <a:xfrm>
            <a:off x="13479843" y="9290050"/>
            <a:ext cx="4808157"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435</a:t>
            </a:r>
          </a:p>
        </p:txBody>
      </p:sp>
      <p:sp>
        <p:nvSpPr>
          <p:cNvPr id="13" name="TextBox 13"/>
          <p:cNvSpPr txBox="1"/>
          <p:nvPr/>
        </p:nvSpPr>
        <p:spPr>
          <a:xfrm>
            <a:off x="1028700" y="5824176"/>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TD 73-8-10 makes the loan assumable by a qualified new borrower.</a:t>
            </a:r>
          </a:p>
        </p:txBody>
      </p:sp>
      <p:sp>
        <p:nvSpPr>
          <p:cNvPr id="14" name="TextBox 14"/>
          <p:cNvSpPr txBox="1"/>
          <p:nvPr/>
        </p:nvSpPr>
        <p:spPr>
          <a:xfrm>
            <a:off x="1028700" y="8091598"/>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TD 74-8-10 makes the loan freely assumed without any restrictions.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pic>
        <p:nvPicPr>
          <p:cNvPr id="6" name="Picture 6"/>
          <p:cNvPicPr>
            <a:picLocks noChangeAspect="1"/>
          </p:cNvPicPr>
          <p:nvPr/>
        </p:nvPicPr>
        <p:blipFill>
          <a:blip r:embed="rId3"/>
          <a:srcRect/>
          <a:stretch>
            <a:fillRect/>
          </a:stretch>
        </p:blipFill>
        <p:spPr>
          <a:xfrm>
            <a:off x="5274312" y="0"/>
            <a:ext cx="7739375" cy="10287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pic>
        <p:nvPicPr>
          <p:cNvPr id="6" name="Picture 6"/>
          <p:cNvPicPr>
            <a:picLocks noChangeAspect="1"/>
          </p:cNvPicPr>
          <p:nvPr/>
        </p:nvPicPr>
        <p:blipFill>
          <a:blip r:embed="rId3"/>
          <a:srcRect/>
          <a:stretch>
            <a:fillRect/>
          </a:stretch>
        </p:blipFill>
        <p:spPr>
          <a:xfrm>
            <a:off x="5276707" y="0"/>
            <a:ext cx="7734586" cy="10287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pic>
        <p:nvPicPr>
          <p:cNvPr id="6" name="Picture 6"/>
          <p:cNvPicPr>
            <a:picLocks noChangeAspect="1"/>
          </p:cNvPicPr>
          <p:nvPr/>
        </p:nvPicPr>
        <p:blipFill>
          <a:blip r:embed="rId3"/>
          <a:srcRect/>
          <a:stretch>
            <a:fillRect/>
          </a:stretch>
        </p:blipFill>
        <p:spPr>
          <a:xfrm>
            <a:off x="5252663" y="0"/>
            <a:ext cx="7782674" cy="10287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pic>
        <p:nvPicPr>
          <p:cNvPr id="6" name="Picture 6"/>
          <p:cNvPicPr>
            <a:picLocks noChangeAspect="1"/>
          </p:cNvPicPr>
          <p:nvPr/>
        </p:nvPicPr>
        <p:blipFill>
          <a:blip r:embed="rId3"/>
          <a:srcRect/>
          <a:stretch>
            <a:fillRect/>
          </a:stretch>
        </p:blipFill>
        <p:spPr>
          <a:xfrm>
            <a:off x="5240364" y="0"/>
            <a:ext cx="7807271" cy="10287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pic>
        <p:nvPicPr>
          <p:cNvPr id="6" name="Picture 6"/>
          <p:cNvPicPr>
            <a:picLocks noChangeAspect="1"/>
          </p:cNvPicPr>
          <p:nvPr/>
        </p:nvPicPr>
        <p:blipFill>
          <a:blip r:embed="rId3"/>
          <a:srcRect/>
          <a:stretch>
            <a:fillRect/>
          </a:stretch>
        </p:blipFill>
        <p:spPr>
          <a:xfrm>
            <a:off x="5344384" y="0"/>
            <a:ext cx="7599231" cy="10287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859764"/>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Purpose of closing is to finalize the sales contract and provide the parties with a proper accounting of their transaction with each other.</a:t>
            </a:r>
          </a:p>
        </p:txBody>
      </p:sp>
      <p:sp>
        <p:nvSpPr>
          <p:cNvPr id="10" name="TextBox 10"/>
          <p:cNvSpPr txBox="1"/>
          <p:nvPr/>
        </p:nvSpPr>
        <p:spPr>
          <a:xfrm>
            <a:off x="0" y="555147"/>
            <a:ext cx="18288000" cy="1038746"/>
          </a:xfrm>
          <a:prstGeom prst="rect">
            <a:avLst/>
          </a:prstGeom>
        </p:spPr>
        <p:txBody>
          <a:bodyPr lIns="0" tIns="0" rIns="0" bIns="0" rtlCol="0" anchor="t">
            <a:spAutoFit/>
          </a:bodyPr>
          <a:lstStyle/>
          <a:p>
            <a:pPr algn="ctr">
              <a:lnSpc>
                <a:spcPts val="8399"/>
              </a:lnSpc>
              <a:spcBef>
                <a:spcPct val="0"/>
              </a:spcBef>
            </a:pPr>
            <a:r>
              <a:rPr lang="en-US" sz="5999" dirty="0">
                <a:solidFill>
                  <a:srgbClr val="FFFFFF"/>
                </a:solidFill>
                <a:latin typeface="Agrandir Bold"/>
              </a:rPr>
              <a:t>Closing and Closing Statements</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442</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261830"/>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The worksheet shows the complete settlement picture for all of the parties.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095806"/>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Listing Brokerage firm has the overall responsibility of the closing.</a:t>
            </a:r>
          </a:p>
        </p:txBody>
      </p:sp>
      <p:sp>
        <p:nvSpPr>
          <p:cNvPr id="10" name="TextBox 10"/>
          <p:cNvSpPr txBox="1"/>
          <p:nvPr/>
        </p:nvSpPr>
        <p:spPr>
          <a:xfrm>
            <a:off x="0" y="555147"/>
            <a:ext cx="18288000" cy="1038746"/>
          </a:xfrm>
          <a:prstGeom prst="rect">
            <a:avLst/>
          </a:prstGeom>
        </p:spPr>
        <p:txBody>
          <a:bodyPr lIns="0" tIns="0" rIns="0" bIns="0" rtlCol="0" anchor="t">
            <a:spAutoFit/>
          </a:bodyPr>
          <a:lstStyle/>
          <a:p>
            <a:pPr algn="ctr">
              <a:lnSpc>
                <a:spcPts val="8399"/>
              </a:lnSpc>
              <a:spcBef>
                <a:spcPct val="0"/>
              </a:spcBef>
            </a:pPr>
            <a:r>
              <a:rPr lang="en-US" sz="5999" dirty="0">
                <a:solidFill>
                  <a:srgbClr val="FFFFFF"/>
                </a:solidFill>
                <a:latin typeface="Agrandir Bold"/>
              </a:rPr>
              <a:t>Closing and Closing Statements</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442</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864296"/>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Each designated broker has responsibility for the closing statement of the party they represent.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119309"/>
            <a:ext cx="16230600" cy="441631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Due on sale or alienation clause.  This clause makes it possible for a lender to eliminate low interest rate loans should the property be sold during a period when interest rates are higher than the rate called for in the note.</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Promissory Notes</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427</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660997"/>
            <a:ext cx="16230600" cy="2609753"/>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Most of the money amounts and their distributions are a direct result of what the buyer and seller have agreed to in the Contract to Buy and Sell.</a:t>
            </a:r>
          </a:p>
        </p:txBody>
      </p:sp>
      <p:sp>
        <p:nvSpPr>
          <p:cNvPr id="10" name="TextBox 10"/>
          <p:cNvSpPr txBox="1"/>
          <p:nvPr/>
        </p:nvSpPr>
        <p:spPr>
          <a:xfrm>
            <a:off x="0" y="555147"/>
            <a:ext cx="18288000" cy="1038746"/>
          </a:xfrm>
          <a:prstGeom prst="rect">
            <a:avLst/>
          </a:prstGeom>
        </p:spPr>
        <p:txBody>
          <a:bodyPr lIns="0" tIns="0" rIns="0" bIns="0" rtlCol="0" anchor="t">
            <a:spAutoFit/>
          </a:bodyPr>
          <a:lstStyle/>
          <a:p>
            <a:pPr algn="ctr">
              <a:lnSpc>
                <a:spcPts val="8399"/>
              </a:lnSpc>
              <a:spcBef>
                <a:spcPct val="0"/>
              </a:spcBef>
            </a:pPr>
            <a:r>
              <a:rPr lang="en-US" sz="5999" dirty="0">
                <a:solidFill>
                  <a:srgbClr val="FFFFFF"/>
                </a:solidFill>
                <a:latin typeface="Agrandir Bold"/>
              </a:rPr>
              <a:t>Closing and Closing Statements</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442</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965999"/>
            <a:ext cx="16230600" cy="3494611"/>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Other items may depend upon state or federal law, requirements of a particular loan program (i.e. VA) or even consideration on who would benefit from an item.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693353"/>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660997"/>
            <a:ext cx="16230600" cy="1724896"/>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All changes to a contract must be codified on an Agreement to Amend/Extend.</a:t>
            </a:r>
          </a:p>
        </p:txBody>
      </p:sp>
      <p:sp>
        <p:nvSpPr>
          <p:cNvPr id="10" name="TextBox 10"/>
          <p:cNvSpPr txBox="1"/>
          <p:nvPr/>
        </p:nvSpPr>
        <p:spPr>
          <a:xfrm>
            <a:off x="0" y="555147"/>
            <a:ext cx="18288000" cy="1038746"/>
          </a:xfrm>
          <a:prstGeom prst="rect">
            <a:avLst/>
          </a:prstGeom>
        </p:spPr>
        <p:txBody>
          <a:bodyPr lIns="0" tIns="0" rIns="0" bIns="0" rtlCol="0" anchor="t">
            <a:spAutoFit/>
          </a:bodyPr>
          <a:lstStyle/>
          <a:p>
            <a:pPr algn="ctr">
              <a:lnSpc>
                <a:spcPts val="8399"/>
              </a:lnSpc>
              <a:spcBef>
                <a:spcPct val="0"/>
              </a:spcBef>
            </a:pPr>
            <a:r>
              <a:rPr lang="en-US" sz="5999" dirty="0">
                <a:solidFill>
                  <a:srgbClr val="FFFFFF"/>
                </a:solidFill>
                <a:latin typeface="Agrandir Bold"/>
              </a:rPr>
              <a:t>Closing and Closing Statements</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442</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698" y="4784238"/>
            <a:ext cx="16230600" cy="1724896"/>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Licensees cannot close when there is an oral agreement.  All terms must be in writing.</a:t>
            </a:r>
          </a:p>
        </p:txBody>
      </p:sp>
      <p:sp>
        <p:nvSpPr>
          <p:cNvPr id="14" name="TextBox 13">
            <a:extLst>
              <a:ext uri="{FF2B5EF4-FFF2-40B4-BE49-F238E27FC236}">
                <a16:creationId xmlns:a16="http://schemas.microsoft.com/office/drawing/2014/main" id="{B27BAB3F-67E2-CDD8-7264-722D7E86E1DC}"/>
              </a:ext>
            </a:extLst>
          </p:cNvPr>
          <p:cNvSpPr txBox="1"/>
          <p:nvPr/>
        </p:nvSpPr>
        <p:spPr>
          <a:xfrm>
            <a:off x="1028698" y="6958714"/>
            <a:ext cx="16230600" cy="2571858"/>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Buyers and Sellers will pay their respective closing costs as defined in the written agreements. </a:t>
            </a:r>
            <a:r>
              <a:rPr lang="en-US" sz="2800" dirty="0">
                <a:solidFill>
                  <a:srgbClr val="FFFFFF"/>
                </a:solidFill>
                <a:latin typeface="Agrandir Bold"/>
              </a:rPr>
              <a:t>(CBS, Amendments, Post Closing Occupancy, Closing Instructions, etc.)</a:t>
            </a:r>
            <a:endParaRPr lang="en-US" sz="4586" dirty="0">
              <a:solidFill>
                <a:srgbClr val="FFFFFF"/>
              </a:solidFill>
              <a:latin typeface="Agrandir Bold"/>
            </a:endParaRPr>
          </a:p>
        </p:txBody>
      </p:sp>
    </p:spTree>
    <p:extLst>
      <p:ext uri="{BB962C8B-B14F-4D97-AF65-F5344CB8AC3E}">
        <p14:creationId xmlns:p14="http://schemas.microsoft.com/office/powerpoint/2010/main" val="91554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693353"/>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660997"/>
            <a:ext cx="16230600" cy="2609753"/>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Using the CBS and other documents the closer produces a closing statement for the seller and buyer.</a:t>
            </a:r>
          </a:p>
        </p:txBody>
      </p:sp>
      <p:sp>
        <p:nvSpPr>
          <p:cNvPr id="10" name="TextBox 10"/>
          <p:cNvSpPr txBox="1"/>
          <p:nvPr/>
        </p:nvSpPr>
        <p:spPr>
          <a:xfrm>
            <a:off x="0" y="555147"/>
            <a:ext cx="18288000" cy="1038746"/>
          </a:xfrm>
          <a:prstGeom prst="rect">
            <a:avLst/>
          </a:prstGeom>
        </p:spPr>
        <p:txBody>
          <a:bodyPr lIns="0" tIns="0" rIns="0" bIns="0" rtlCol="0" anchor="t">
            <a:spAutoFit/>
          </a:bodyPr>
          <a:lstStyle/>
          <a:p>
            <a:pPr algn="ctr">
              <a:lnSpc>
                <a:spcPts val="8399"/>
              </a:lnSpc>
              <a:spcBef>
                <a:spcPct val="0"/>
              </a:spcBef>
            </a:pPr>
            <a:r>
              <a:rPr lang="en-US" sz="5999" dirty="0">
                <a:solidFill>
                  <a:srgbClr val="FFFFFF"/>
                </a:solidFill>
                <a:latin typeface="Agrandir Bold"/>
              </a:rPr>
              <a:t>Closing and Closing Statements</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442</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914400" y="5904616"/>
            <a:ext cx="16230600" cy="2609753"/>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This statement will show all the debits and credits of the party and the final balance of money the party is to receive or needs to bring to closing.</a:t>
            </a:r>
          </a:p>
        </p:txBody>
      </p:sp>
    </p:spTree>
    <p:extLst>
      <p:ext uri="{BB962C8B-B14F-4D97-AF65-F5344CB8AC3E}">
        <p14:creationId xmlns:p14="http://schemas.microsoft.com/office/powerpoint/2010/main" val="20635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733616"/>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Most brokers traditionally use title companies to actually calculate and carry out the closing.  The Broker retains all of the responsibility for the accuracy of the information.</a:t>
            </a:r>
          </a:p>
        </p:txBody>
      </p:sp>
      <p:sp>
        <p:nvSpPr>
          <p:cNvPr id="10" name="TextBox 10"/>
          <p:cNvSpPr txBox="1"/>
          <p:nvPr/>
        </p:nvSpPr>
        <p:spPr>
          <a:xfrm>
            <a:off x="0" y="555147"/>
            <a:ext cx="18288000" cy="1038746"/>
          </a:xfrm>
          <a:prstGeom prst="rect">
            <a:avLst/>
          </a:prstGeom>
        </p:spPr>
        <p:txBody>
          <a:bodyPr lIns="0" tIns="0" rIns="0" bIns="0" rtlCol="0" anchor="t">
            <a:spAutoFit/>
          </a:bodyPr>
          <a:lstStyle/>
          <a:p>
            <a:pPr algn="ctr">
              <a:lnSpc>
                <a:spcPts val="8399"/>
              </a:lnSpc>
              <a:spcBef>
                <a:spcPct val="0"/>
              </a:spcBef>
            </a:pPr>
            <a:r>
              <a:rPr lang="en-US" sz="5999" dirty="0">
                <a:solidFill>
                  <a:srgbClr val="FFFFFF"/>
                </a:solidFill>
                <a:latin typeface="Agrandir Bold"/>
              </a:rPr>
              <a:t>Closing and Closing Statements</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443</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482358"/>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Once completed the buyer and seller figures are transferred to  a separate two-column individualized settlement statement.  The 2-column settlement statement is a mandatory form.</a:t>
            </a:r>
          </a:p>
        </p:txBody>
      </p:sp>
      <p:sp>
        <p:nvSpPr>
          <p:cNvPr id="10" name="TextBox 10"/>
          <p:cNvSpPr txBox="1"/>
          <p:nvPr/>
        </p:nvSpPr>
        <p:spPr>
          <a:xfrm>
            <a:off x="0" y="555147"/>
            <a:ext cx="18288000" cy="1038746"/>
          </a:xfrm>
          <a:prstGeom prst="rect">
            <a:avLst/>
          </a:prstGeom>
        </p:spPr>
        <p:txBody>
          <a:bodyPr lIns="0" tIns="0" rIns="0" bIns="0" rtlCol="0" anchor="t">
            <a:spAutoFit/>
          </a:bodyPr>
          <a:lstStyle/>
          <a:p>
            <a:pPr algn="ctr">
              <a:lnSpc>
                <a:spcPts val="8399"/>
              </a:lnSpc>
              <a:spcBef>
                <a:spcPct val="0"/>
              </a:spcBef>
            </a:pPr>
            <a:r>
              <a:rPr lang="en-US" sz="5999" dirty="0">
                <a:solidFill>
                  <a:srgbClr val="FFFFFF"/>
                </a:solidFill>
                <a:latin typeface="Agrandir Bold"/>
              </a:rPr>
              <a:t>Closing and Closing Statements</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443</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373793"/>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Each broker is required to retain the information and documentation pertaining to the closing for at least four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pic>
        <p:nvPicPr>
          <p:cNvPr id="6" name="Picture 6"/>
          <p:cNvPicPr>
            <a:picLocks noChangeAspect="1"/>
          </p:cNvPicPr>
          <p:nvPr/>
        </p:nvPicPr>
        <p:blipFill>
          <a:blip r:embed="rId3"/>
          <a:srcRect/>
          <a:stretch>
            <a:fillRect/>
          </a:stretch>
        </p:blipFill>
        <p:spPr>
          <a:xfrm>
            <a:off x="1455127" y="0"/>
            <a:ext cx="15377746" cy="10287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pic>
        <p:nvPicPr>
          <p:cNvPr id="6" name="Picture 6"/>
          <p:cNvPicPr>
            <a:picLocks noChangeAspect="1"/>
          </p:cNvPicPr>
          <p:nvPr/>
        </p:nvPicPr>
        <p:blipFill>
          <a:blip r:embed="rId3"/>
          <a:srcRect/>
          <a:stretch>
            <a:fillRect/>
          </a:stretch>
        </p:blipFill>
        <p:spPr>
          <a:xfrm>
            <a:off x="5538247" y="0"/>
            <a:ext cx="7211505" cy="102870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623031"/>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A Deed of Conveyance is a legal document that serves as proof of the transference of deed (or title) from one owner to another.</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Deeds of Conveyance</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447</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947016"/>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The Real Estate Commission has approved forms for the Warranty Deed, Special Warranty Deed, Bargain and Sale Deed and Quit Claim Deed.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240142"/>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Though permitted to fill them out, it is highly recommended that brokers don’t do it and have title professionals or attorneys prepare deeds on their behalf.</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Deeds of Conveyance</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447</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962306"/>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A legal document prepared by the Seller and given to the Buyer conveying specific items of personal property.</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Bills of Sale</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448</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321346"/>
            <a:ext cx="16230600" cy="441631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Two bills of sale have been created in Colorado for the transfer of personal property.  Both Bills of Sale have language that directly mirrors the Contract to Buy and Sell Real Estate or the language in the Personal Property Agreement.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529373"/>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There are several Real Estate Commission approved promissory note forms for specific situations.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Promissory Notes</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428</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5033412"/>
            <a:ext cx="14183724" cy="3549540"/>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The Earnest Money Promissory Note is to be</a:t>
            </a:r>
            <a:br>
              <a:rPr lang="en-US" sz="4586" dirty="0">
                <a:solidFill>
                  <a:srgbClr val="FFFFFF"/>
                </a:solidFill>
                <a:latin typeface="Agrandir Bold"/>
              </a:rPr>
            </a:br>
            <a:r>
              <a:rPr lang="en-US" sz="4586" dirty="0">
                <a:solidFill>
                  <a:srgbClr val="FFFFFF"/>
                </a:solidFill>
                <a:latin typeface="Agrandir Bold"/>
              </a:rPr>
              <a:t>   used when the prospective purchaser is not</a:t>
            </a:r>
            <a:br>
              <a:rPr lang="en-US" sz="4586" dirty="0">
                <a:solidFill>
                  <a:srgbClr val="FFFFFF"/>
                </a:solidFill>
                <a:latin typeface="Agrandir Bold"/>
              </a:rPr>
            </a:br>
            <a:r>
              <a:rPr lang="en-US" sz="4586" dirty="0">
                <a:solidFill>
                  <a:srgbClr val="FFFFFF"/>
                </a:solidFill>
                <a:latin typeface="Agrandir Bold"/>
              </a:rPr>
              <a:t>   providing earnest money in cash, check or</a:t>
            </a:r>
            <a:br>
              <a:rPr lang="en-US" sz="4586" dirty="0">
                <a:solidFill>
                  <a:srgbClr val="FFFFFF"/>
                </a:solidFill>
                <a:latin typeface="Agrandir Bold"/>
              </a:rPr>
            </a:br>
            <a:r>
              <a:rPr lang="en-US" sz="4586" dirty="0">
                <a:solidFill>
                  <a:srgbClr val="FFFFFF"/>
                </a:solidFill>
                <a:latin typeface="Agrandir Bold"/>
              </a:rPr>
              <a:t>   property.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951911"/>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Most title companies will prepare Bills of Sale on behalf of the Broker for real estate transaction.</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Bills of Sale</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448</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pic>
        <p:nvPicPr>
          <p:cNvPr id="6" name="Picture 6"/>
          <p:cNvPicPr>
            <a:picLocks noChangeAspect="1"/>
          </p:cNvPicPr>
          <p:nvPr/>
        </p:nvPicPr>
        <p:blipFill>
          <a:blip r:embed="rId3"/>
          <a:srcRect/>
          <a:stretch>
            <a:fillRect/>
          </a:stretch>
        </p:blipFill>
        <p:spPr>
          <a:xfrm>
            <a:off x="1116106" y="0"/>
            <a:ext cx="16055788" cy="10287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053789"/>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Real Property Transfer Declaration provides essential information to the County Assessor to help insure fair and uniform assessments of all property for property tax purposes.</a:t>
            </a:r>
          </a:p>
        </p:txBody>
      </p:sp>
      <p:sp>
        <p:nvSpPr>
          <p:cNvPr id="10" name="TextBox 10"/>
          <p:cNvSpPr txBox="1"/>
          <p:nvPr/>
        </p:nvSpPr>
        <p:spPr>
          <a:xfrm>
            <a:off x="0" y="112217"/>
            <a:ext cx="18288000" cy="1131570"/>
          </a:xfrm>
          <a:prstGeom prst="rect">
            <a:avLst/>
          </a:prstGeom>
        </p:spPr>
        <p:txBody>
          <a:bodyPr lIns="0" tIns="0" rIns="0" bIns="0" rtlCol="0" anchor="t">
            <a:spAutoFit/>
          </a:bodyPr>
          <a:lstStyle/>
          <a:p>
            <a:pPr algn="ctr">
              <a:lnSpc>
                <a:spcPts val="7980"/>
              </a:lnSpc>
              <a:spcBef>
                <a:spcPct val="0"/>
              </a:spcBef>
            </a:pPr>
            <a:r>
              <a:rPr lang="en-US" sz="5700">
                <a:solidFill>
                  <a:srgbClr val="FFFFFF"/>
                </a:solidFill>
                <a:latin typeface="Agrandir Bold"/>
              </a:rPr>
              <a:t>Real Property Transfer Declaration (TD-1000)</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451</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161249"/>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All documents of conveyance (deeds) subject to the documentary fee submitted to the County Clerk and Recorder for recordation must be accompanied by a Real Property Transfer Declaration.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026147"/>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This declaration must be completed and signed by the grantor (seller) or grantee (buyer).</a:t>
            </a:r>
          </a:p>
        </p:txBody>
      </p:sp>
      <p:sp>
        <p:nvSpPr>
          <p:cNvPr id="10" name="TextBox 10"/>
          <p:cNvSpPr txBox="1"/>
          <p:nvPr/>
        </p:nvSpPr>
        <p:spPr>
          <a:xfrm>
            <a:off x="0" y="112217"/>
            <a:ext cx="18288000" cy="1131570"/>
          </a:xfrm>
          <a:prstGeom prst="rect">
            <a:avLst/>
          </a:prstGeom>
        </p:spPr>
        <p:txBody>
          <a:bodyPr lIns="0" tIns="0" rIns="0" bIns="0" rtlCol="0" anchor="t">
            <a:spAutoFit/>
          </a:bodyPr>
          <a:lstStyle/>
          <a:p>
            <a:pPr algn="ctr">
              <a:lnSpc>
                <a:spcPts val="7980"/>
              </a:lnSpc>
              <a:spcBef>
                <a:spcPct val="0"/>
              </a:spcBef>
            </a:pPr>
            <a:r>
              <a:rPr lang="en-US" sz="5700">
                <a:solidFill>
                  <a:srgbClr val="FFFFFF"/>
                </a:solidFill>
                <a:latin typeface="Agrandir Bold"/>
              </a:rPr>
              <a:t>Real Property Transfer Declaration (TD-1000)</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451</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4623187"/>
            <a:ext cx="16230600" cy="52830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Whenever a Real Property Transfer Declaration does not accompany the deed, the Clerk and Recorder notifies the county assessor who will send a notice to the buyer requesting that the declaration be returned within thirty days after the notice is mailed.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698" y="2047196"/>
            <a:ext cx="16230600" cy="3404760"/>
          </a:xfrm>
          <a:prstGeom prst="rect">
            <a:avLst/>
          </a:prstGeom>
        </p:spPr>
        <p:txBody>
          <a:bodyPr lIns="0" tIns="0" rIns="0" bIns="0" rtlCol="0" anchor="t">
            <a:spAutoFit/>
          </a:bodyPr>
          <a:lstStyle/>
          <a:p>
            <a:pPr marL="946986" lvl="1" indent="-473493">
              <a:lnSpc>
                <a:spcPts val="6579"/>
              </a:lnSpc>
              <a:buFont typeface="Arial"/>
              <a:buChar char="•"/>
            </a:pPr>
            <a:r>
              <a:rPr lang="en-US" sz="4386" dirty="0">
                <a:solidFill>
                  <a:srgbClr val="FFFFFF"/>
                </a:solidFill>
                <a:latin typeface="Agrandir Bold"/>
              </a:rPr>
              <a:t>If the completed Real Property Transfer Declaration is not returned to the County Assessor within the 30 days of notice, the assessor may impose a penalty of $25.00 or .025% of the sale price, whichever is greater.</a:t>
            </a:r>
          </a:p>
        </p:txBody>
      </p:sp>
      <p:sp>
        <p:nvSpPr>
          <p:cNvPr id="10" name="TextBox 10"/>
          <p:cNvSpPr txBox="1"/>
          <p:nvPr/>
        </p:nvSpPr>
        <p:spPr>
          <a:xfrm>
            <a:off x="0" y="112217"/>
            <a:ext cx="18288000" cy="1131570"/>
          </a:xfrm>
          <a:prstGeom prst="rect">
            <a:avLst/>
          </a:prstGeom>
        </p:spPr>
        <p:txBody>
          <a:bodyPr lIns="0" tIns="0" rIns="0" bIns="0" rtlCol="0" anchor="t">
            <a:spAutoFit/>
          </a:bodyPr>
          <a:lstStyle/>
          <a:p>
            <a:pPr algn="ctr">
              <a:lnSpc>
                <a:spcPts val="7980"/>
              </a:lnSpc>
              <a:spcBef>
                <a:spcPct val="0"/>
              </a:spcBef>
            </a:pPr>
            <a:r>
              <a:rPr lang="en-US" sz="5700">
                <a:solidFill>
                  <a:srgbClr val="FFFFFF"/>
                </a:solidFill>
                <a:latin typeface="Agrandir Bold"/>
              </a:rPr>
              <a:t>Real Property Transfer Declaration (TD-1000)</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a:t>
            </a:r>
            <a:r>
              <a:rPr lang="en-US" sz="5000">
                <a:solidFill>
                  <a:srgbClr val="FFFFFF"/>
                </a:solidFill>
                <a:latin typeface="Agrandir Bold"/>
              </a:rPr>
              <a:t>451</a:t>
            </a:r>
            <a:endParaRPr lang="en-US" sz="5000" dirty="0">
              <a:solidFill>
                <a:srgbClr val="FFFFFF"/>
              </a:solidFill>
              <a:latin typeface="Agrandir Bold"/>
            </a:endParaRP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619983"/>
            <a:ext cx="16230600" cy="3404760"/>
          </a:xfrm>
          <a:prstGeom prst="rect">
            <a:avLst/>
          </a:prstGeom>
        </p:spPr>
        <p:txBody>
          <a:bodyPr lIns="0" tIns="0" rIns="0" bIns="0" rtlCol="0" anchor="t">
            <a:spAutoFit/>
          </a:bodyPr>
          <a:lstStyle/>
          <a:p>
            <a:pPr marL="946986" lvl="1" indent="-473493">
              <a:lnSpc>
                <a:spcPts val="6579"/>
              </a:lnSpc>
              <a:buFont typeface="Arial"/>
              <a:buChar char="•"/>
            </a:pPr>
            <a:r>
              <a:rPr lang="en-US" sz="4386" dirty="0">
                <a:solidFill>
                  <a:srgbClr val="FFFFFF"/>
                </a:solidFill>
                <a:latin typeface="Agrandir Bold"/>
              </a:rPr>
              <a:t>In most cases the title company will handle the completion of the Real Property Transfer Declaration as part of their customary duties in assisting the Broker in closing the transaction.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pic>
        <p:nvPicPr>
          <p:cNvPr id="6" name="Picture 6"/>
          <p:cNvPicPr>
            <a:picLocks noChangeAspect="1"/>
          </p:cNvPicPr>
          <p:nvPr/>
        </p:nvPicPr>
        <p:blipFill>
          <a:blip r:embed="rId3"/>
          <a:srcRect/>
          <a:stretch>
            <a:fillRect/>
          </a:stretch>
        </p:blipFill>
        <p:spPr>
          <a:xfrm>
            <a:off x="1127373" y="0"/>
            <a:ext cx="16033254" cy="10287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807861"/>
            <a:ext cx="16230600" cy="1995427"/>
          </a:xfrm>
          <a:prstGeom prst="rect">
            <a:avLst/>
          </a:prstGeom>
        </p:spPr>
        <p:txBody>
          <a:bodyPr lIns="0" tIns="0" rIns="0" bIns="0" rtlCol="0" anchor="t">
            <a:spAutoFit/>
          </a:bodyPr>
          <a:lstStyle/>
          <a:p>
            <a:pPr>
              <a:lnSpc>
                <a:spcPts val="7671"/>
              </a:lnSpc>
            </a:pPr>
            <a:r>
              <a:rPr lang="en-US" sz="4486">
                <a:solidFill>
                  <a:srgbClr val="FFFFFF"/>
                </a:solidFill>
                <a:latin typeface="Agrandir Bold"/>
              </a:rPr>
              <a:t>A promissory note for earnest money should be made payable to the listing brokerage firm.   </a:t>
            </a:r>
          </a:p>
        </p:txBody>
      </p:sp>
      <p:sp>
        <p:nvSpPr>
          <p:cNvPr id="10" name="TextBox 10"/>
          <p:cNvSpPr txBox="1"/>
          <p:nvPr/>
        </p:nvSpPr>
        <p:spPr>
          <a:xfrm>
            <a:off x="2288686" y="4768965"/>
            <a:ext cx="14970614" cy="868681"/>
          </a:xfrm>
          <a:prstGeom prst="rect">
            <a:avLst/>
          </a:prstGeom>
        </p:spPr>
        <p:txBody>
          <a:bodyPr lIns="0" tIns="0" rIns="0" bIns="0" rtlCol="0" anchor="t">
            <a:spAutoFit/>
          </a:bodyPr>
          <a:lstStyle/>
          <a:p>
            <a:pPr>
              <a:lnSpc>
                <a:spcPts val="6194"/>
              </a:lnSpc>
            </a:pPr>
            <a:r>
              <a:rPr lang="en-US" sz="4424" dirty="0">
                <a:solidFill>
                  <a:srgbClr val="FFFFFF"/>
                </a:solidFill>
                <a:latin typeface="Agrandir Bold"/>
              </a:rPr>
              <a:t>1) True</a:t>
            </a:r>
          </a:p>
        </p:txBody>
      </p:sp>
      <p:sp>
        <p:nvSpPr>
          <p:cNvPr id="11" name="TextBox 11"/>
          <p:cNvSpPr txBox="1"/>
          <p:nvPr/>
        </p:nvSpPr>
        <p:spPr>
          <a:xfrm>
            <a:off x="2288686" y="650925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2) False</a:t>
            </a:r>
          </a:p>
        </p:txBody>
      </p:sp>
    </p:spTree>
  </p:cSld>
  <p:clrMapOvr>
    <a:masterClrMapping/>
  </p:clrMapOvr>
  <p:transition spd="slow">
    <p:cove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807861"/>
            <a:ext cx="16230600" cy="1995427"/>
          </a:xfrm>
          <a:prstGeom prst="rect">
            <a:avLst/>
          </a:prstGeom>
        </p:spPr>
        <p:txBody>
          <a:bodyPr lIns="0" tIns="0" rIns="0" bIns="0" rtlCol="0" anchor="t">
            <a:spAutoFit/>
          </a:bodyPr>
          <a:lstStyle/>
          <a:p>
            <a:pPr>
              <a:lnSpc>
                <a:spcPts val="7671"/>
              </a:lnSpc>
            </a:pPr>
            <a:r>
              <a:rPr lang="en-US" sz="4486">
                <a:solidFill>
                  <a:srgbClr val="FFFFFF"/>
                </a:solidFill>
                <a:latin typeface="Agrandir Bold"/>
              </a:rPr>
              <a:t>A promissory note for earnest money should be made payable to the listing brokerage firm.   </a:t>
            </a:r>
          </a:p>
        </p:txBody>
      </p:sp>
      <p:sp>
        <p:nvSpPr>
          <p:cNvPr id="10" name="TextBox 10"/>
          <p:cNvSpPr txBox="1"/>
          <p:nvPr/>
        </p:nvSpPr>
        <p:spPr>
          <a:xfrm>
            <a:off x="2288686" y="476896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1) True</a:t>
            </a:r>
          </a:p>
        </p:txBody>
      </p:sp>
      <p:sp>
        <p:nvSpPr>
          <p:cNvPr id="11" name="TextBox 11"/>
          <p:cNvSpPr txBox="1"/>
          <p:nvPr/>
        </p:nvSpPr>
        <p:spPr>
          <a:xfrm>
            <a:off x="2288686" y="6509255"/>
            <a:ext cx="14970614" cy="868681"/>
          </a:xfrm>
          <a:prstGeom prst="rect">
            <a:avLst/>
          </a:prstGeom>
        </p:spPr>
        <p:txBody>
          <a:bodyPr lIns="0" tIns="0" rIns="0" bIns="0" rtlCol="0" anchor="t">
            <a:spAutoFit/>
          </a:bodyPr>
          <a:lstStyle/>
          <a:p>
            <a:pPr>
              <a:lnSpc>
                <a:spcPts val="6194"/>
              </a:lnSpc>
            </a:pPr>
            <a:r>
              <a:rPr lang="en-US" sz="4424">
                <a:solidFill>
                  <a:srgbClr val="FFFFFF">
                    <a:alpha val="29804"/>
                  </a:srgbClr>
                </a:solidFill>
                <a:latin typeface="Agrandir Bold"/>
              </a:rPr>
              <a:t>2) False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94773"/>
            <a:ext cx="16230600" cy="1995427"/>
          </a:xfrm>
          <a:prstGeom prst="rect">
            <a:avLst/>
          </a:prstGeom>
        </p:spPr>
        <p:txBody>
          <a:bodyPr lIns="0" tIns="0" rIns="0" bIns="0" rtlCol="0" anchor="t">
            <a:spAutoFit/>
          </a:bodyPr>
          <a:lstStyle/>
          <a:p>
            <a:pPr>
              <a:lnSpc>
                <a:spcPts val="7671"/>
              </a:lnSpc>
            </a:pPr>
            <a:r>
              <a:rPr lang="en-US" sz="4486">
                <a:solidFill>
                  <a:srgbClr val="FFFFFF"/>
                </a:solidFill>
                <a:latin typeface="Agrandir Bold"/>
              </a:rPr>
              <a:t>What is the primary difference between the Commission-approved Deed of Trust forms?  </a:t>
            </a:r>
          </a:p>
        </p:txBody>
      </p:sp>
      <p:sp>
        <p:nvSpPr>
          <p:cNvPr id="10" name="TextBox 10"/>
          <p:cNvSpPr txBox="1"/>
          <p:nvPr/>
        </p:nvSpPr>
        <p:spPr>
          <a:xfrm>
            <a:off x="2164357" y="2438668"/>
            <a:ext cx="14970614" cy="1649731"/>
          </a:xfrm>
          <a:prstGeom prst="rect">
            <a:avLst/>
          </a:prstGeom>
        </p:spPr>
        <p:txBody>
          <a:bodyPr lIns="0" tIns="0" rIns="0" bIns="0" rtlCol="0" anchor="t">
            <a:spAutoFit/>
          </a:bodyPr>
          <a:lstStyle/>
          <a:p>
            <a:pPr>
              <a:lnSpc>
                <a:spcPts val="6194"/>
              </a:lnSpc>
            </a:pPr>
            <a:r>
              <a:rPr lang="en-US" sz="4424" dirty="0">
                <a:solidFill>
                  <a:srgbClr val="FFFFFF"/>
                </a:solidFill>
                <a:latin typeface="Agrandir Bold"/>
              </a:rPr>
              <a:t>1) Forms are specific for residential, agricultural, and investment loans.  </a:t>
            </a:r>
          </a:p>
        </p:txBody>
      </p:sp>
      <p:sp>
        <p:nvSpPr>
          <p:cNvPr id="11" name="TextBox 11"/>
          <p:cNvSpPr txBox="1"/>
          <p:nvPr/>
        </p:nvSpPr>
        <p:spPr>
          <a:xfrm>
            <a:off x="2164357" y="4336866"/>
            <a:ext cx="14970614" cy="1649731"/>
          </a:xfrm>
          <a:prstGeom prst="rect">
            <a:avLst/>
          </a:prstGeom>
        </p:spPr>
        <p:txBody>
          <a:bodyPr lIns="0" tIns="0" rIns="0" bIns="0" rtlCol="0" anchor="t">
            <a:spAutoFit/>
          </a:bodyPr>
          <a:lstStyle/>
          <a:p>
            <a:pPr>
              <a:lnSpc>
                <a:spcPts val="6194"/>
              </a:lnSpc>
            </a:pPr>
            <a:r>
              <a:rPr lang="en-US" sz="4424">
                <a:solidFill>
                  <a:srgbClr val="FFFFFF"/>
                </a:solidFill>
                <a:latin typeface="Agrandir Bold"/>
              </a:rPr>
              <a:t>2) Forms are specific for Public Trustee or private trustee loans.   </a:t>
            </a:r>
          </a:p>
        </p:txBody>
      </p:sp>
      <p:sp>
        <p:nvSpPr>
          <p:cNvPr id="12" name="TextBox 12"/>
          <p:cNvSpPr txBox="1"/>
          <p:nvPr/>
        </p:nvSpPr>
        <p:spPr>
          <a:xfrm>
            <a:off x="2164357" y="6235065"/>
            <a:ext cx="14970614" cy="1649731"/>
          </a:xfrm>
          <a:prstGeom prst="rect">
            <a:avLst/>
          </a:prstGeom>
        </p:spPr>
        <p:txBody>
          <a:bodyPr lIns="0" tIns="0" rIns="0" bIns="0" rtlCol="0" anchor="t">
            <a:spAutoFit/>
          </a:bodyPr>
          <a:lstStyle/>
          <a:p>
            <a:pPr>
              <a:lnSpc>
                <a:spcPts val="6194"/>
              </a:lnSpc>
            </a:pPr>
            <a:r>
              <a:rPr lang="en-US" sz="4424">
                <a:solidFill>
                  <a:srgbClr val="FFFFFF"/>
                </a:solidFill>
                <a:latin typeface="Agrandir Bold"/>
              </a:rPr>
              <a:t>3) Forms contain different provisions for assumption of the loan upon sale of the property.   </a:t>
            </a:r>
          </a:p>
        </p:txBody>
      </p:sp>
      <p:sp>
        <p:nvSpPr>
          <p:cNvPr id="13" name="TextBox 13"/>
          <p:cNvSpPr txBox="1"/>
          <p:nvPr/>
        </p:nvSpPr>
        <p:spPr>
          <a:xfrm>
            <a:off x="2164357" y="8133263"/>
            <a:ext cx="14970614" cy="1649731"/>
          </a:xfrm>
          <a:prstGeom prst="rect">
            <a:avLst/>
          </a:prstGeom>
        </p:spPr>
        <p:txBody>
          <a:bodyPr lIns="0" tIns="0" rIns="0" bIns="0" rtlCol="0" anchor="t">
            <a:spAutoFit/>
          </a:bodyPr>
          <a:lstStyle/>
          <a:p>
            <a:pPr>
              <a:lnSpc>
                <a:spcPts val="6194"/>
              </a:lnSpc>
            </a:pPr>
            <a:r>
              <a:rPr lang="en-US" sz="4424">
                <a:solidFill>
                  <a:srgbClr val="FFFFFF"/>
                </a:solidFill>
                <a:latin typeface="Agrandir Bold"/>
              </a:rPr>
              <a:t>4) Forms contain different provisions depending on the loan program to be used for funding the loan.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94773"/>
            <a:ext cx="16230600" cy="1995427"/>
          </a:xfrm>
          <a:prstGeom prst="rect">
            <a:avLst/>
          </a:prstGeom>
        </p:spPr>
        <p:txBody>
          <a:bodyPr lIns="0" tIns="0" rIns="0" bIns="0" rtlCol="0" anchor="t">
            <a:spAutoFit/>
          </a:bodyPr>
          <a:lstStyle/>
          <a:p>
            <a:pPr>
              <a:lnSpc>
                <a:spcPts val="7671"/>
              </a:lnSpc>
            </a:pPr>
            <a:r>
              <a:rPr lang="en-US" sz="4486">
                <a:solidFill>
                  <a:srgbClr val="FFFFFF"/>
                </a:solidFill>
                <a:latin typeface="Agrandir Bold"/>
              </a:rPr>
              <a:t>What is the primary difference between the Commission-approved Deed of Trust forms?  </a:t>
            </a:r>
          </a:p>
        </p:txBody>
      </p:sp>
      <p:sp>
        <p:nvSpPr>
          <p:cNvPr id="10" name="TextBox 10"/>
          <p:cNvSpPr txBox="1"/>
          <p:nvPr/>
        </p:nvSpPr>
        <p:spPr>
          <a:xfrm>
            <a:off x="2164357" y="2438668"/>
            <a:ext cx="14970614" cy="1649731"/>
          </a:xfrm>
          <a:prstGeom prst="rect">
            <a:avLst/>
          </a:prstGeom>
        </p:spPr>
        <p:txBody>
          <a:bodyPr lIns="0" tIns="0" rIns="0" bIns="0" rtlCol="0" anchor="t">
            <a:spAutoFit/>
          </a:bodyPr>
          <a:lstStyle/>
          <a:p>
            <a:pPr>
              <a:lnSpc>
                <a:spcPts val="6194"/>
              </a:lnSpc>
            </a:pPr>
            <a:r>
              <a:rPr lang="en-US" sz="4424">
                <a:solidFill>
                  <a:srgbClr val="FFFFFF">
                    <a:alpha val="29804"/>
                  </a:srgbClr>
                </a:solidFill>
                <a:latin typeface="Agrandir Bold"/>
              </a:rPr>
              <a:t>1) Forms are specific for residential, agricultural, and investment loans.  </a:t>
            </a:r>
          </a:p>
        </p:txBody>
      </p:sp>
      <p:sp>
        <p:nvSpPr>
          <p:cNvPr id="11" name="TextBox 11"/>
          <p:cNvSpPr txBox="1"/>
          <p:nvPr/>
        </p:nvSpPr>
        <p:spPr>
          <a:xfrm>
            <a:off x="2164357" y="4336866"/>
            <a:ext cx="14970614" cy="1649731"/>
          </a:xfrm>
          <a:prstGeom prst="rect">
            <a:avLst/>
          </a:prstGeom>
        </p:spPr>
        <p:txBody>
          <a:bodyPr lIns="0" tIns="0" rIns="0" bIns="0" rtlCol="0" anchor="t">
            <a:spAutoFit/>
          </a:bodyPr>
          <a:lstStyle/>
          <a:p>
            <a:pPr>
              <a:lnSpc>
                <a:spcPts val="6194"/>
              </a:lnSpc>
            </a:pPr>
            <a:r>
              <a:rPr lang="en-US" sz="4424">
                <a:solidFill>
                  <a:srgbClr val="FFFFFF">
                    <a:alpha val="29804"/>
                  </a:srgbClr>
                </a:solidFill>
                <a:latin typeface="Agrandir Bold"/>
              </a:rPr>
              <a:t>2) Forms are specific for Public Trustee or private trustee loans.   </a:t>
            </a:r>
          </a:p>
        </p:txBody>
      </p:sp>
      <p:sp>
        <p:nvSpPr>
          <p:cNvPr id="12" name="TextBox 12"/>
          <p:cNvSpPr txBox="1"/>
          <p:nvPr/>
        </p:nvSpPr>
        <p:spPr>
          <a:xfrm>
            <a:off x="2164357" y="6235065"/>
            <a:ext cx="14970614" cy="1649731"/>
          </a:xfrm>
          <a:prstGeom prst="rect">
            <a:avLst/>
          </a:prstGeom>
        </p:spPr>
        <p:txBody>
          <a:bodyPr lIns="0" tIns="0" rIns="0" bIns="0" rtlCol="0" anchor="t">
            <a:spAutoFit/>
          </a:bodyPr>
          <a:lstStyle/>
          <a:p>
            <a:pPr>
              <a:lnSpc>
                <a:spcPts val="6194"/>
              </a:lnSpc>
            </a:pPr>
            <a:r>
              <a:rPr lang="en-US" sz="4424">
                <a:solidFill>
                  <a:srgbClr val="FFFFFF"/>
                </a:solidFill>
                <a:latin typeface="Agrandir Bold"/>
              </a:rPr>
              <a:t>3) Forms contain different provisions for assumption of the loan upon sale of the property.   </a:t>
            </a:r>
          </a:p>
        </p:txBody>
      </p:sp>
      <p:sp>
        <p:nvSpPr>
          <p:cNvPr id="13" name="TextBox 13"/>
          <p:cNvSpPr txBox="1"/>
          <p:nvPr/>
        </p:nvSpPr>
        <p:spPr>
          <a:xfrm>
            <a:off x="2164357" y="8133263"/>
            <a:ext cx="14970614" cy="1649731"/>
          </a:xfrm>
          <a:prstGeom prst="rect">
            <a:avLst/>
          </a:prstGeom>
        </p:spPr>
        <p:txBody>
          <a:bodyPr lIns="0" tIns="0" rIns="0" bIns="0" rtlCol="0" anchor="t">
            <a:spAutoFit/>
          </a:bodyPr>
          <a:lstStyle/>
          <a:p>
            <a:pPr>
              <a:lnSpc>
                <a:spcPts val="6194"/>
              </a:lnSpc>
            </a:pPr>
            <a:r>
              <a:rPr lang="en-US" sz="4424">
                <a:solidFill>
                  <a:srgbClr val="FFFFFF">
                    <a:alpha val="29804"/>
                  </a:srgbClr>
                </a:solidFill>
                <a:latin typeface="Agrandir Bold"/>
              </a:rPr>
              <a:t>4) Forms contain different provisions depending on the loan program to be used for funding the loan.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954208"/>
            <a:ext cx="16434808"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There are several Real Estate Commission approved promissory note forms for specific situations. (cont.) </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Promissory Notes</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428</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97184" y="3770198"/>
            <a:ext cx="14183724" cy="6149184"/>
          </a:xfrm>
          <a:prstGeom prst="rect">
            <a:avLst/>
          </a:prstGeom>
        </p:spPr>
        <p:txBody>
          <a:bodyPr lIns="0" tIns="0" rIns="0" bIns="0" rtlCol="0" anchor="t">
            <a:spAutoFit/>
          </a:bodyPr>
          <a:lstStyle/>
          <a:p>
            <a:pPr>
              <a:lnSpc>
                <a:spcPts val="6879"/>
              </a:lnSpc>
            </a:pPr>
            <a:r>
              <a:rPr lang="en-US" sz="4000" dirty="0">
                <a:solidFill>
                  <a:srgbClr val="FFFFFF"/>
                </a:solidFill>
                <a:latin typeface="Agrandir Bold"/>
              </a:rPr>
              <a:t>- A signed earnest money promissory note should</a:t>
            </a:r>
            <a:br>
              <a:rPr lang="en-US" sz="4000" dirty="0">
                <a:solidFill>
                  <a:srgbClr val="FFFFFF"/>
                </a:solidFill>
                <a:latin typeface="Agrandir Bold"/>
              </a:rPr>
            </a:br>
            <a:r>
              <a:rPr lang="en-US" sz="4000" dirty="0">
                <a:solidFill>
                  <a:srgbClr val="FFFFFF"/>
                </a:solidFill>
                <a:latin typeface="Agrandir Bold"/>
              </a:rPr>
              <a:t>   be due prior to closing so the funds will be</a:t>
            </a:r>
            <a:br>
              <a:rPr lang="en-US" sz="4000" dirty="0">
                <a:solidFill>
                  <a:srgbClr val="FFFFFF"/>
                </a:solidFill>
                <a:latin typeface="Agrandir Bold"/>
              </a:rPr>
            </a:br>
            <a:r>
              <a:rPr lang="en-US" sz="4000" dirty="0">
                <a:solidFill>
                  <a:srgbClr val="FFFFFF"/>
                </a:solidFill>
                <a:latin typeface="Agrandir Bold"/>
              </a:rPr>
              <a:t>   available in the escrow account as “Good</a:t>
            </a:r>
            <a:br>
              <a:rPr lang="en-US" sz="4000" dirty="0">
                <a:solidFill>
                  <a:srgbClr val="FFFFFF"/>
                </a:solidFill>
                <a:latin typeface="Agrandir Bold"/>
              </a:rPr>
            </a:br>
            <a:r>
              <a:rPr lang="en-US" sz="4000" dirty="0">
                <a:solidFill>
                  <a:srgbClr val="FFFFFF"/>
                </a:solidFill>
                <a:latin typeface="Agrandir Bold"/>
              </a:rPr>
              <a:t>   Funds” to be disbursed at closing.  The note</a:t>
            </a:r>
            <a:br>
              <a:rPr lang="en-US" sz="4000" dirty="0">
                <a:solidFill>
                  <a:srgbClr val="FFFFFF"/>
                </a:solidFill>
                <a:latin typeface="Agrandir Bold"/>
              </a:rPr>
            </a:br>
            <a:r>
              <a:rPr lang="en-US" sz="4000" dirty="0">
                <a:solidFill>
                  <a:srgbClr val="FFFFFF"/>
                </a:solidFill>
                <a:latin typeface="Agrandir Bold"/>
              </a:rPr>
              <a:t>   would be payable to the listing broker for</a:t>
            </a:r>
            <a:br>
              <a:rPr lang="en-US" sz="4000" dirty="0">
                <a:solidFill>
                  <a:srgbClr val="FFFFFF"/>
                </a:solidFill>
                <a:latin typeface="Agrandir Bold"/>
              </a:rPr>
            </a:br>
            <a:r>
              <a:rPr lang="en-US" sz="4000" dirty="0">
                <a:solidFill>
                  <a:srgbClr val="FFFFFF"/>
                </a:solidFill>
                <a:latin typeface="Agrandir Bold"/>
              </a:rPr>
              <a:t>   collection and deposited into the listing broker’s</a:t>
            </a:r>
            <a:br>
              <a:rPr lang="en-US" sz="4000" dirty="0">
                <a:solidFill>
                  <a:srgbClr val="FFFFFF"/>
                </a:solidFill>
                <a:latin typeface="Agrandir Bold"/>
              </a:rPr>
            </a:br>
            <a:r>
              <a:rPr lang="en-US" sz="4000" dirty="0">
                <a:solidFill>
                  <a:srgbClr val="FFFFFF"/>
                </a:solidFill>
                <a:latin typeface="Agrandir Bold"/>
              </a:rPr>
              <a:t>   trust account.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199608"/>
            <a:ext cx="16230600" cy="2966977"/>
          </a:xfrm>
          <a:prstGeom prst="rect">
            <a:avLst/>
          </a:prstGeom>
        </p:spPr>
        <p:txBody>
          <a:bodyPr lIns="0" tIns="0" rIns="0" bIns="0" rtlCol="0" anchor="t">
            <a:spAutoFit/>
          </a:bodyPr>
          <a:lstStyle/>
          <a:p>
            <a:pPr>
              <a:lnSpc>
                <a:spcPts val="7671"/>
              </a:lnSpc>
            </a:pPr>
            <a:r>
              <a:rPr lang="en-US" sz="4486">
                <a:solidFill>
                  <a:srgbClr val="FFFFFF"/>
                </a:solidFill>
                <a:latin typeface="Agrandir Bold"/>
              </a:rPr>
              <a:t>The Commission-approved Deed of Trust form has options for fully assumable, strict due-on-sale, or assumable if creditworthy.   </a:t>
            </a:r>
          </a:p>
        </p:txBody>
      </p:sp>
      <p:sp>
        <p:nvSpPr>
          <p:cNvPr id="10" name="TextBox 10"/>
          <p:cNvSpPr txBox="1"/>
          <p:nvPr/>
        </p:nvSpPr>
        <p:spPr>
          <a:xfrm>
            <a:off x="2288686" y="476896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1) True</a:t>
            </a:r>
          </a:p>
        </p:txBody>
      </p:sp>
      <p:sp>
        <p:nvSpPr>
          <p:cNvPr id="11" name="TextBox 11"/>
          <p:cNvSpPr txBox="1"/>
          <p:nvPr/>
        </p:nvSpPr>
        <p:spPr>
          <a:xfrm>
            <a:off x="2288686" y="650925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2) False</a:t>
            </a:r>
          </a:p>
        </p:txBody>
      </p:sp>
    </p:spTree>
  </p:cSld>
  <p:clrMapOvr>
    <a:masterClrMapping/>
  </p:clrMapOvr>
  <p:transition spd="slow">
    <p:cove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199608"/>
            <a:ext cx="16230600" cy="2966977"/>
          </a:xfrm>
          <a:prstGeom prst="rect">
            <a:avLst/>
          </a:prstGeom>
        </p:spPr>
        <p:txBody>
          <a:bodyPr lIns="0" tIns="0" rIns="0" bIns="0" rtlCol="0" anchor="t">
            <a:spAutoFit/>
          </a:bodyPr>
          <a:lstStyle/>
          <a:p>
            <a:pPr>
              <a:lnSpc>
                <a:spcPts val="7671"/>
              </a:lnSpc>
            </a:pPr>
            <a:r>
              <a:rPr lang="en-US" sz="4486">
                <a:solidFill>
                  <a:srgbClr val="FFFFFF"/>
                </a:solidFill>
                <a:latin typeface="Agrandir Bold"/>
              </a:rPr>
              <a:t>The Commission-approved Deed of Trust form has options for fully assumable, strict due-on-sale, or assumable if creditworthy.   </a:t>
            </a:r>
          </a:p>
        </p:txBody>
      </p:sp>
      <p:sp>
        <p:nvSpPr>
          <p:cNvPr id="10" name="TextBox 10"/>
          <p:cNvSpPr txBox="1"/>
          <p:nvPr/>
        </p:nvSpPr>
        <p:spPr>
          <a:xfrm>
            <a:off x="2288686" y="476896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1) True</a:t>
            </a:r>
          </a:p>
        </p:txBody>
      </p:sp>
      <p:sp>
        <p:nvSpPr>
          <p:cNvPr id="11" name="TextBox 11"/>
          <p:cNvSpPr txBox="1"/>
          <p:nvPr/>
        </p:nvSpPr>
        <p:spPr>
          <a:xfrm>
            <a:off x="2288686" y="6509255"/>
            <a:ext cx="14970614" cy="868681"/>
          </a:xfrm>
          <a:prstGeom prst="rect">
            <a:avLst/>
          </a:prstGeom>
        </p:spPr>
        <p:txBody>
          <a:bodyPr lIns="0" tIns="0" rIns="0" bIns="0" rtlCol="0" anchor="t">
            <a:spAutoFit/>
          </a:bodyPr>
          <a:lstStyle/>
          <a:p>
            <a:pPr>
              <a:lnSpc>
                <a:spcPts val="6194"/>
              </a:lnSpc>
            </a:pPr>
            <a:r>
              <a:rPr lang="en-US" sz="4424">
                <a:solidFill>
                  <a:srgbClr val="FFFFFF">
                    <a:alpha val="29804"/>
                  </a:srgbClr>
                </a:solidFill>
                <a:latin typeface="Agrandir Bold"/>
              </a:rPr>
              <a:t>2) False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199608"/>
            <a:ext cx="16230600" cy="2966977"/>
          </a:xfrm>
          <a:prstGeom prst="rect">
            <a:avLst/>
          </a:prstGeom>
        </p:spPr>
        <p:txBody>
          <a:bodyPr lIns="0" tIns="0" rIns="0" bIns="0" rtlCol="0" anchor="t">
            <a:spAutoFit/>
          </a:bodyPr>
          <a:lstStyle/>
          <a:p>
            <a:pPr>
              <a:lnSpc>
                <a:spcPts val="7671"/>
              </a:lnSpc>
            </a:pPr>
            <a:r>
              <a:rPr lang="en-US" sz="4486">
                <a:solidFill>
                  <a:srgbClr val="FFFFFF"/>
                </a:solidFill>
                <a:latin typeface="Agrandir Bold"/>
              </a:rPr>
              <a:t>The Commission-approved Deed of Trust form has an option for an automatic 1 percent increase in the interest rate if the loan is assumed.   </a:t>
            </a:r>
          </a:p>
        </p:txBody>
      </p:sp>
      <p:sp>
        <p:nvSpPr>
          <p:cNvPr id="10" name="TextBox 10"/>
          <p:cNvSpPr txBox="1"/>
          <p:nvPr/>
        </p:nvSpPr>
        <p:spPr>
          <a:xfrm>
            <a:off x="2288686" y="476896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1) True</a:t>
            </a:r>
          </a:p>
        </p:txBody>
      </p:sp>
      <p:sp>
        <p:nvSpPr>
          <p:cNvPr id="11" name="TextBox 11"/>
          <p:cNvSpPr txBox="1"/>
          <p:nvPr/>
        </p:nvSpPr>
        <p:spPr>
          <a:xfrm>
            <a:off x="2288686" y="650925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2) False</a:t>
            </a:r>
          </a:p>
        </p:txBody>
      </p:sp>
    </p:spTree>
  </p:cSld>
  <p:clrMapOvr>
    <a:masterClrMapping/>
  </p:clrMapOvr>
  <p:transition spd="slow">
    <p:cove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199608"/>
            <a:ext cx="16230600" cy="2966977"/>
          </a:xfrm>
          <a:prstGeom prst="rect">
            <a:avLst/>
          </a:prstGeom>
        </p:spPr>
        <p:txBody>
          <a:bodyPr lIns="0" tIns="0" rIns="0" bIns="0" rtlCol="0" anchor="t">
            <a:spAutoFit/>
          </a:bodyPr>
          <a:lstStyle/>
          <a:p>
            <a:pPr>
              <a:lnSpc>
                <a:spcPts val="7671"/>
              </a:lnSpc>
            </a:pPr>
            <a:r>
              <a:rPr lang="en-US" sz="4486">
                <a:solidFill>
                  <a:srgbClr val="FFFFFF"/>
                </a:solidFill>
                <a:latin typeface="Agrandir Bold"/>
              </a:rPr>
              <a:t>The Commission-approved Deed of Trust form has an option for an automatic 1 percent increase in the interest rate if the loan is assumed.   </a:t>
            </a:r>
          </a:p>
        </p:txBody>
      </p:sp>
      <p:sp>
        <p:nvSpPr>
          <p:cNvPr id="10" name="TextBox 10"/>
          <p:cNvSpPr txBox="1"/>
          <p:nvPr/>
        </p:nvSpPr>
        <p:spPr>
          <a:xfrm>
            <a:off x="2288686" y="4768965"/>
            <a:ext cx="14970614" cy="868681"/>
          </a:xfrm>
          <a:prstGeom prst="rect">
            <a:avLst/>
          </a:prstGeom>
        </p:spPr>
        <p:txBody>
          <a:bodyPr lIns="0" tIns="0" rIns="0" bIns="0" rtlCol="0" anchor="t">
            <a:spAutoFit/>
          </a:bodyPr>
          <a:lstStyle/>
          <a:p>
            <a:pPr>
              <a:lnSpc>
                <a:spcPts val="6194"/>
              </a:lnSpc>
            </a:pPr>
            <a:r>
              <a:rPr lang="en-US" sz="4424">
                <a:solidFill>
                  <a:srgbClr val="FFFFFF">
                    <a:alpha val="29804"/>
                  </a:srgbClr>
                </a:solidFill>
                <a:latin typeface="Agrandir Bold"/>
              </a:rPr>
              <a:t>1) True</a:t>
            </a:r>
          </a:p>
        </p:txBody>
      </p:sp>
      <p:sp>
        <p:nvSpPr>
          <p:cNvPr id="11" name="TextBox 11"/>
          <p:cNvSpPr txBox="1"/>
          <p:nvPr/>
        </p:nvSpPr>
        <p:spPr>
          <a:xfrm>
            <a:off x="2288686" y="650925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2) False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685800"/>
            <a:ext cx="16230600" cy="1023877"/>
          </a:xfrm>
          <a:prstGeom prst="rect">
            <a:avLst/>
          </a:prstGeom>
        </p:spPr>
        <p:txBody>
          <a:bodyPr lIns="0" tIns="0" rIns="0" bIns="0" rtlCol="0" anchor="t">
            <a:spAutoFit/>
          </a:bodyPr>
          <a:lstStyle/>
          <a:p>
            <a:pPr>
              <a:lnSpc>
                <a:spcPts val="7671"/>
              </a:lnSpc>
            </a:pPr>
            <a:r>
              <a:rPr lang="en-US" sz="4486">
                <a:solidFill>
                  <a:srgbClr val="FFFFFF"/>
                </a:solidFill>
                <a:latin typeface="Agrandir Bold"/>
              </a:rPr>
              <a:t>The Earnest Money Promissory Note   </a:t>
            </a:r>
          </a:p>
        </p:txBody>
      </p:sp>
      <p:sp>
        <p:nvSpPr>
          <p:cNvPr id="10" name="TextBox 10"/>
          <p:cNvSpPr txBox="1"/>
          <p:nvPr/>
        </p:nvSpPr>
        <p:spPr>
          <a:xfrm>
            <a:off x="2164357" y="1966152"/>
            <a:ext cx="14970614" cy="1649731"/>
          </a:xfrm>
          <a:prstGeom prst="rect">
            <a:avLst/>
          </a:prstGeom>
        </p:spPr>
        <p:txBody>
          <a:bodyPr lIns="0" tIns="0" rIns="0" bIns="0" rtlCol="0" anchor="t">
            <a:spAutoFit/>
          </a:bodyPr>
          <a:lstStyle/>
          <a:p>
            <a:pPr>
              <a:lnSpc>
                <a:spcPts val="6194"/>
              </a:lnSpc>
            </a:pPr>
            <a:r>
              <a:rPr lang="en-US" sz="4424" dirty="0">
                <a:solidFill>
                  <a:srgbClr val="FFFFFF"/>
                </a:solidFill>
                <a:latin typeface="Agrandir Bold"/>
              </a:rPr>
              <a:t>1) should not be used because earnest money should be in good funds.   </a:t>
            </a:r>
          </a:p>
        </p:txBody>
      </p:sp>
      <p:sp>
        <p:nvSpPr>
          <p:cNvPr id="11" name="TextBox 11"/>
          <p:cNvSpPr txBox="1"/>
          <p:nvPr/>
        </p:nvSpPr>
        <p:spPr>
          <a:xfrm>
            <a:off x="2164357" y="3872359"/>
            <a:ext cx="14970614" cy="1649731"/>
          </a:xfrm>
          <a:prstGeom prst="rect">
            <a:avLst/>
          </a:prstGeom>
        </p:spPr>
        <p:txBody>
          <a:bodyPr lIns="0" tIns="0" rIns="0" bIns="0" rtlCol="0" anchor="t">
            <a:spAutoFit/>
          </a:bodyPr>
          <a:lstStyle/>
          <a:p>
            <a:pPr>
              <a:lnSpc>
                <a:spcPts val="6194"/>
              </a:lnSpc>
            </a:pPr>
            <a:r>
              <a:rPr lang="en-US" sz="4424">
                <a:solidFill>
                  <a:srgbClr val="FFFFFF"/>
                </a:solidFill>
                <a:latin typeface="Agrandir Bold"/>
              </a:rPr>
              <a:t>2) must be due early enough to ensure good funds for closing.   </a:t>
            </a:r>
          </a:p>
        </p:txBody>
      </p:sp>
      <p:sp>
        <p:nvSpPr>
          <p:cNvPr id="12" name="TextBox 12"/>
          <p:cNvSpPr txBox="1"/>
          <p:nvPr/>
        </p:nvSpPr>
        <p:spPr>
          <a:xfrm>
            <a:off x="2164357" y="5778565"/>
            <a:ext cx="14970614" cy="1649731"/>
          </a:xfrm>
          <a:prstGeom prst="rect">
            <a:avLst/>
          </a:prstGeom>
        </p:spPr>
        <p:txBody>
          <a:bodyPr lIns="0" tIns="0" rIns="0" bIns="0" rtlCol="0" anchor="t">
            <a:spAutoFit/>
          </a:bodyPr>
          <a:lstStyle/>
          <a:p>
            <a:pPr>
              <a:lnSpc>
                <a:spcPts val="6194"/>
              </a:lnSpc>
            </a:pPr>
            <a:r>
              <a:rPr lang="en-US" sz="4424">
                <a:solidFill>
                  <a:srgbClr val="FFFFFF"/>
                </a:solidFill>
                <a:latin typeface="Agrandir Bold"/>
              </a:rPr>
              <a:t>3) should be accompanied by any of the three Deed of Trust forms.   </a:t>
            </a:r>
          </a:p>
        </p:txBody>
      </p:sp>
      <p:sp>
        <p:nvSpPr>
          <p:cNvPr id="13" name="TextBox 13"/>
          <p:cNvSpPr txBox="1"/>
          <p:nvPr/>
        </p:nvSpPr>
        <p:spPr>
          <a:xfrm>
            <a:off x="2164357" y="7684771"/>
            <a:ext cx="14970614" cy="1649731"/>
          </a:xfrm>
          <a:prstGeom prst="rect">
            <a:avLst/>
          </a:prstGeom>
        </p:spPr>
        <p:txBody>
          <a:bodyPr lIns="0" tIns="0" rIns="0" bIns="0" rtlCol="0" anchor="t">
            <a:spAutoFit/>
          </a:bodyPr>
          <a:lstStyle/>
          <a:p>
            <a:pPr>
              <a:lnSpc>
                <a:spcPts val="6194"/>
              </a:lnSpc>
            </a:pPr>
            <a:r>
              <a:rPr lang="en-US" sz="4424">
                <a:solidFill>
                  <a:srgbClr val="FFFFFF"/>
                </a:solidFill>
                <a:latin typeface="Agrandir Bold"/>
              </a:rPr>
              <a:t>4) allows the Seller to sue for the earnest money in case the closing fails.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685800"/>
            <a:ext cx="16230600" cy="1023877"/>
          </a:xfrm>
          <a:prstGeom prst="rect">
            <a:avLst/>
          </a:prstGeom>
        </p:spPr>
        <p:txBody>
          <a:bodyPr lIns="0" tIns="0" rIns="0" bIns="0" rtlCol="0" anchor="t">
            <a:spAutoFit/>
          </a:bodyPr>
          <a:lstStyle/>
          <a:p>
            <a:pPr>
              <a:lnSpc>
                <a:spcPts val="7671"/>
              </a:lnSpc>
            </a:pPr>
            <a:r>
              <a:rPr lang="en-US" sz="4486">
                <a:solidFill>
                  <a:srgbClr val="FFFFFF"/>
                </a:solidFill>
                <a:latin typeface="Agrandir Bold"/>
              </a:rPr>
              <a:t>The Earnest Money Promissory Note   </a:t>
            </a:r>
          </a:p>
        </p:txBody>
      </p:sp>
      <p:sp>
        <p:nvSpPr>
          <p:cNvPr id="10" name="TextBox 10"/>
          <p:cNvSpPr txBox="1"/>
          <p:nvPr/>
        </p:nvSpPr>
        <p:spPr>
          <a:xfrm>
            <a:off x="2164357" y="1966152"/>
            <a:ext cx="14970614" cy="1649731"/>
          </a:xfrm>
          <a:prstGeom prst="rect">
            <a:avLst/>
          </a:prstGeom>
        </p:spPr>
        <p:txBody>
          <a:bodyPr lIns="0" tIns="0" rIns="0" bIns="0" rtlCol="0" anchor="t">
            <a:spAutoFit/>
          </a:bodyPr>
          <a:lstStyle/>
          <a:p>
            <a:pPr>
              <a:lnSpc>
                <a:spcPts val="6194"/>
              </a:lnSpc>
            </a:pPr>
            <a:r>
              <a:rPr lang="en-US" sz="4424">
                <a:solidFill>
                  <a:srgbClr val="FFFFFF">
                    <a:alpha val="29804"/>
                  </a:srgbClr>
                </a:solidFill>
                <a:latin typeface="Agrandir Bold"/>
              </a:rPr>
              <a:t>1) should not be used because earnest money should be in good funds.   </a:t>
            </a:r>
          </a:p>
        </p:txBody>
      </p:sp>
      <p:sp>
        <p:nvSpPr>
          <p:cNvPr id="11" name="TextBox 11"/>
          <p:cNvSpPr txBox="1"/>
          <p:nvPr/>
        </p:nvSpPr>
        <p:spPr>
          <a:xfrm>
            <a:off x="2164357" y="3872359"/>
            <a:ext cx="14970614" cy="1649731"/>
          </a:xfrm>
          <a:prstGeom prst="rect">
            <a:avLst/>
          </a:prstGeom>
        </p:spPr>
        <p:txBody>
          <a:bodyPr lIns="0" tIns="0" rIns="0" bIns="0" rtlCol="0" anchor="t">
            <a:spAutoFit/>
          </a:bodyPr>
          <a:lstStyle/>
          <a:p>
            <a:pPr>
              <a:lnSpc>
                <a:spcPts val="6194"/>
              </a:lnSpc>
            </a:pPr>
            <a:r>
              <a:rPr lang="en-US" sz="4424">
                <a:solidFill>
                  <a:srgbClr val="FFFFFF"/>
                </a:solidFill>
                <a:latin typeface="Agrandir Bold"/>
              </a:rPr>
              <a:t>2) must be due early enough to ensure good funds for closing.   </a:t>
            </a:r>
          </a:p>
        </p:txBody>
      </p:sp>
      <p:sp>
        <p:nvSpPr>
          <p:cNvPr id="12" name="TextBox 12"/>
          <p:cNvSpPr txBox="1"/>
          <p:nvPr/>
        </p:nvSpPr>
        <p:spPr>
          <a:xfrm>
            <a:off x="2164357" y="5778565"/>
            <a:ext cx="14970614" cy="1649731"/>
          </a:xfrm>
          <a:prstGeom prst="rect">
            <a:avLst/>
          </a:prstGeom>
        </p:spPr>
        <p:txBody>
          <a:bodyPr lIns="0" tIns="0" rIns="0" bIns="0" rtlCol="0" anchor="t">
            <a:spAutoFit/>
          </a:bodyPr>
          <a:lstStyle/>
          <a:p>
            <a:pPr>
              <a:lnSpc>
                <a:spcPts val="6194"/>
              </a:lnSpc>
            </a:pPr>
            <a:r>
              <a:rPr lang="en-US" sz="4424">
                <a:solidFill>
                  <a:srgbClr val="FFFFFF">
                    <a:alpha val="29804"/>
                  </a:srgbClr>
                </a:solidFill>
                <a:latin typeface="Agrandir Bold"/>
              </a:rPr>
              <a:t>3) should be accompanied by any of the three Deed of Trust forms.   </a:t>
            </a:r>
          </a:p>
        </p:txBody>
      </p:sp>
      <p:sp>
        <p:nvSpPr>
          <p:cNvPr id="13" name="TextBox 13"/>
          <p:cNvSpPr txBox="1"/>
          <p:nvPr/>
        </p:nvSpPr>
        <p:spPr>
          <a:xfrm>
            <a:off x="2164357" y="7684771"/>
            <a:ext cx="14970614" cy="1649731"/>
          </a:xfrm>
          <a:prstGeom prst="rect">
            <a:avLst/>
          </a:prstGeom>
        </p:spPr>
        <p:txBody>
          <a:bodyPr lIns="0" tIns="0" rIns="0" bIns="0" rtlCol="0" anchor="t">
            <a:spAutoFit/>
          </a:bodyPr>
          <a:lstStyle/>
          <a:p>
            <a:pPr>
              <a:lnSpc>
                <a:spcPts val="6194"/>
              </a:lnSpc>
            </a:pPr>
            <a:r>
              <a:rPr lang="en-US" sz="4424">
                <a:solidFill>
                  <a:srgbClr val="FFFFFF">
                    <a:alpha val="29804"/>
                  </a:srgbClr>
                </a:solidFill>
                <a:latin typeface="Agrandir Bold"/>
              </a:rPr>
              <a:t>4) allows the Seller to sue for the earnest money in case the closing fails.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897237"/>
            <a:ext cx="16230600" cy="1995427"/>
          </a:xfrm>
          <a:prstGeom prst="rect">
            <a:avLst/>
          </a:prstGeom>
        </p:spPr>
        <p:txBody>
          <a:bodyPr lIns="0" tIns="0" rIns="0" bIns="0" rtlCol="0" anchor="t">
            <a:spAutoFit/>
          </a:bodyPr>
          <a:lstStyle/>
          <a:p>
            <a:pPr>
              <a:lnSpc>
                <a:spcPts val="7671"/>
              </a:lnSpc>
            </a:pPr>
            <a:r>
              <a:rPr lang="en-US" sz="4486">
                <a:solidFill>
                  <a:srgbClr val="FFFFFF"/>
                </a:solidFill>
                <a:latin typeface="Agrandir Bold"/>
              </a:rPr>
              <a:t>If an Earnest Money Promissory Note is used, it must be described in the Contract to Buy and Sell.   </a:t>
            </a:r>
          </a:p>
        </p:txBody>
      </p:sp>
      <p:sp>
        <p:nvSpPr>
          <p:cNvPr id="10" name="TextBox 10"/>
          <p:cNvSpPr txBox="1"/>
          <p:nvPr/>
        </p:nvSpPr>
        <p:spPr>
          <a:xfrm>
            <a:off x="2288686" y="476896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1) True</a:t>
            </a:r>
          </a:p>
        </p:txBody>
      </p:sp>
      <p:sp>
        <p:nvSpPr>
          <p:cNvPr id="11" name="TextBox 11"/>
          <p:cNvSpPr txBox="1"/>
          <p:nvPr/>
        </p:nvSpPr>
        <p:spPr>
          <a:xfrm>
            <a:off x="2288686" y="650925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2) False</a:t>
            </a:r>
          </a:p>
        </p:txBody>
      </p:sp>
    </p:spTree>
  </p:cSld>
  <p:clrMapOvr>
    <a:masterClrMapping/>
  </p:clrMapOvr>
  <p:transition spd="slow">
    <p:cove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897237"/>
            <a:ext cx="16230600" cy="1995427"/>
          </a:xfrm>
          <a:prstGeom prst="rect">
            <a:avLst/>
          </a:prstGeom>
        </p:spPr>
        <p:txBody>
          <a:bodyPr lIns="0" tIns="0" rIns="0" bIns="0" rtlCol="0" anchor="t">
            <a:spAutoFit/>
          </a:bodyPr>
          <a:lstStyle/>
          <a:p>
            <a:pPr>
              <a:lnSpc>
                <a:spcPts val="7671"/>
              </a:lnSpc>
            </a:pPr>
            <a:r>
              <a:rPr lang="en-US" sz="4486">
                <a:solidFill>
                  <a:srgbClr val="FFFFFF"/>
                </a:solidFill>
                <a:latin typeface="Agrandir Bold"/>
              </a:rPr>
              <a:t>If an Earnest Money Promissory Note is used, it must be described in the Contract to Buy and Sell.   </a:t>
            </a:r>
          </a:p>
        </p:txBody>
      </p:sp>
      <p:sp>
        <p:nvSpPr>
          <p:cNvPr id="10" name="TextBox 10"/>
          <p:cNvSpPr txBox="1"/>
          <p:nvPr/>
        </p:nvSpPr>
        <p:spPr>
          <a:xfrm>
            <a:off x="2288686" y="476896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1) True</a:t>
            </a:r>
          </a:p>
        </p:txBody>
      </p:sp>
      <p:sp>
        <p:nvSpPr>
          <p:cNvPr id="11" name="TextBox 11"/>
          <p:cNvSpPr txBox="1"/>
          <p:nvPr/>
        </p:nvSpPr>
        <p:spPr>
          <a:xfrm>
            <a:off x="2288686" y="6509255"/>
            <a:ext cx="14970614" cy="868681"/>
          </a:xfrm>
          <a:prstGeom prst="rect">
            <a:avLst/>
          </a:prstGeom>
        </p:spPr>
        <p:txBody>
          <a:bodyPr lIns="0" tIns="0" rIns="0" bIns="0" rtlCol="0" anchor="t">
            <a:spAutoFit/>
          </a:bodyPr>
          <a:lstStyle/>
          <a:p>
            <a:pPr>
              <a:lnSpc>
                <a:spcPts val="6194"/>
              </a:lnSpc>
            </a:pPr>
            <a:r>
              <a:rPr lang="en-US" sz="4424">
                <a:solidFill>
                  <a:srgbClr val="FFFFFF">
                    <a:alpha val="29804"/>
                  </a:srgbClr>
                </a:solidFill>
                <a:latin typeface="Agrandir Bold"/>
              </a:rPr>
              <a:t>2) False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166782"/>
            <a:ext cx="16230600" cy="2966977"/>
          </a:xfrm>
          <a:prstGeom prst="rect">
            <a:avLst/>
          </a:prstGeom>
        </p:spPr>
        <p:txBody>
          <a:bodyPr lIns="0" tIns="0" rIns="0" bIns="0" rtlCol="0" anchor="t">
            <a:spAutoFit/>
          </a:bodyPr>
          <a:lstStyle/>
          <a:p>
            <a:pPr>
              <a:lnSpc>
                <a:spcPts val="7671"/>
              </a:lnSpc>
            </a:pPr>
            <a:r>
              <a:rPr lang="en-US" sz="4486">
                <a:solidFill>
                  <a:srgbClr val="FFFFFF"/>
                </a:solidFill>
                <a:latin typeface="Agrandir Bold"/>
              </a:rPr>
              <a:t>If the Buyer fails to redeem the Earnest Money Promissory Note, they will be liable for all reasonable costs of collections.   </a:t>
            </a:r>
          </a:p>
        </p:txBody>
      </p:sp>
      <p:sp>
        <p:nvSpPr>
          <p:cNvPr id="10" name="TextBox 10"/>
          <p:cNvSpPr txBox="1"/>
          <p:nvPr/>
        </p:nvSpPr>
        <p:spPr>
          <a:xfrm>
            <a:off x="2288686" y="476896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1) True</a:t>
            </a:r>
          </a:p>
        </p:txBody>
      </p:sp>
      <p:sp>
        <p:nvSpPr>
          <p:cNvPr id="11" name="TextBox 11"/>
          <p:cNvSpPr txBox="1"/>
          <p:nvPr/>
        </p:nvSpPr>
        <p:spPr>
          <a:xfrm>
            <a:off x="2288686" y="650925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2) False</a:t>
            </a:r>
          </a:p>
        </p:txBody>
      </p:sp>
    </p:spTree>
  </p:cSld>
  <p:clrMapOvr>
    <a:masterClrMapping/>
  </p:clrMapOvr>
  <p:transition spd="slow">
    <p:cove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166782"/>
            <a:ext cx="16230600" cy="2966977"/>
          </a:xfrm>
          <a:prstGeom prst="rect">
            <a:avLst/>
          </a:prstGeom>
        </p:spPr>
        <p:txBody>
          <a:bodyPr lIns="0" tIns="0" rIns="0" bIns="0" rtlCol="0" anchor="t">
            <a:spAutoFit/>
          </a:bodyPr>
          <a:lstStyle/>
          <a:p>
            <a:pPr>
              <a:lnSpc>
                <a:spcPts val="7671"/>
              </a:lnSpc>
            </a:pPr>
            <a:r>
              <a:rPr lang="en-US" sz="4486">
                <a:solidFill>
                  <a:srgbClr val="FFFFFF"/>
                </a:solidFill>
                <a:latin typeface="Agrandir Bold"/>
              </a:rPr>
              <a:t>If the Buyer fails to redeem the Earnest Money Promissory Note, they will be liable for all reasonable costs of collections.   </a:t>
            </a:r>
          </a:p>
        </p:txBody>
      </p:sp>
      <p:sp>
        <p:nvSpPr>
          <p:cNvPr id="10" name="TextBox 10"/>
          <p:cNvSpPr txBox="1"/>
          <p:nvPr/>
        </p:nvSpPr>
        <p:spPr>
          <a:xfrm>
            <a:off x="2288686" y="476896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1) True</a:t>
            </a:r>
          </a:p>
        </p:txBody>
      </p:sp>
      <p:sp>
        <p:nvSpPr>
          <p:cNvPr id="11" name="TextBox 11"/>
          <p:cNvSpPr txBox="1"/>
          <p:nvPr/>
        </p:nvSpPr>
        <p:spPr>
          <a:xfrm>
            <a:off x="2288686" y="6509255"/>
            <a:ext cx="14970614" cy="868681"/>
          </a:xfrm>
          <a:prstGeom prst="rect">
            <a:avLst/>
          </a:prstGeom>
        </p:spPr>
        <p:txBody>
          <a:bodyPr lIns="0" tIns="0" rIns="0" bIns="0" rtlCol="0" anchor="t">
            <a:spAutoFit/>
          </a:bodyPr>
          <a:lstStyle/>
          <a:p>
            <a:pPr>
              <a:lnSpc>
                <a:spcPts val="6194"/>
              </a:lnSpc>
            </a:pPr>
            <a:r>
              <a:rPr lang="en-US" sz="4424">
                <a:solidFill>
                  <a:srgbClr val="FFFFFF">
                    <a:alpha val="29804"/>
                  </a:srgbClr>
                </a:solidFill>
                <a:latin typeface="Agrandir Bold"/>
              </a:rPr>
              <a:t>2) False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pic>
        <p:nvPicPr>
          <p:cNvPr id="6" name="Picture 6"/>
          <p:cNvPicPr>
            <a:picLocks noChangeAspect="1"/>
          </p:cNvPicPr>
          <p:nvPr/>
        </p:nvPicPr>
        <p:blipFill>
          <a:blip r:embed="rId3"/>
          <a:srcRect/>
          <a:stretch>
            <a:fillRect/>
          </a:stretch>
        </p:blipFill>
        <p:spPr>
          <a:xfrm>
            <a:off x="4897959" y="0"/>
            <a:ext cx="8492083" cy="10287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40873"/>
            <a:ext cx="16230600" cy="2467325"/>
          </a:xfrm>
          <a:prstGeom prst="rect">
            <a:avLst/>
          </a:prstGeom>
        </p:spPr>
        <p:txBody>
          <a:bodyPr lIns="0" tIns="0" rIns="0" bIns="0" rtlCol="0" anchor="t">
            <a:spAutoFit/>
          </a:bodyPr>
          <a:lstStyle/>
          <a:p>
            <a:pPr>
              <a:lnSpc>
                <a:spcPts val="6280"/>
              </a:lnSpc>
            </a:pPr>
            <a:r>
              <a:rPr lang="en-US" sz="4486">
                <a:solidFill>
                  <a:srgbClr val="FFFFFF"/>
                </a:solidFill>
                <a:latin typeface="Agrandir Bold"/>
              </a:rPr>
              <a:t>When the Earnest Money Promissory Note is used to provide earnest money, another condition that must be met includes that the   </a:t>
            </a:r>
          </a:p>
        </p:txBody>
      </p:sp>
      <p:sp>
        <p:nvSpPr>
          <p:cNvPr id="10" name="TextBox 10"/>
          <p:cNvSpPr txBox="1"/>
          <p:nvPr/>
        </p:nvSpPr>
        <p:spPr>
          <a:xfrm>
            <a:off x="2164357" y="2877206"/>
            <a:ext cx="14970614" cy="1649731"/>
          </a:xfrm>
          <a:prstGeom prst="rect">
            <a:avLst/>
          </a:prstGeom>
        </p:spPr>
        <p:txBody>
          <a:bodyPr lIns="0" tIns="0" rIns="0" bIns="0" rtlCol="0" anchor="t">
            <a:spAutoFit/>
          </a:bodyPr>
          <a:lstStyle/>
          <a:p>
            <a:pPr>
              <a:lnSpc>
                <a:spcPts val="6194"/>
              </a:lnSpc>
            </a:pPr>
            <a:r>
              <a:rPr lang="en-US" sz="4424" dirty="0">
                <a:solidFill>
                  <a:srgbClr val="FFFFFF"/>
                </a:solidFill>
                <a:latin typeface="Agrandir Bold"/>
              </a:rPr>
              <a:t>1) Buyer must provide a financial statement to qualify for the note.   </a:t>
            </a:r>
          </a:p>
        </p:txBody>
      </p:sp>
      <p:sp>
        <p:nvSpPr>
          <p:cNvPr id="11" name="TextBox 11"/>
          <p:cNvSpPr txBox="1"/>
          <p:nvPr/>
        </p:nvSpPr>
        <p:spPr>
          <a:xfrm>
            <a:off x="2164357" y="4695945"/>
            <a:ext cx="14970614" cy="1649731"/>
          </a:xfrm>
          <a:prstGeom prst="rect">
            <a:avLst/>
          </a:prstGeom>
        </p:spPr>
        <p:txBody>
          <a:bodyPr lIns="0" tIns="0" rIns="0" bIns="0" rtlCol="0" anchor="t">
            <a:spAutoFit/>
          </a:bodyPr>
          <a:lstStyle/>
          <a:p>
            <a:pPr>
              <a:lnSpc>
                <a:spcPts val="6194"/>
              </a:lnSpc>
            </a:pPr>
            <a:r>
              <a:rPr lang="en-US" sz="4424">
                <a:solidFill>
                  <a:srgbClr val="FFFFFF"/>
                </a:solidFill>
                <a:latin typeface="Agrandir Bold"/>
              </a:rPr>
              <a:t>2) Note must be specifically mentioned in the contract.   </a:t>
            </a:r>
          </a:p>
        </p:txBody>
      </p:sp>
      <p:sp>
        <p:nvSpPr>
          <p:cNvPr id="12" name="TextBox 12"/>
          <p:cNvSpPr txBox="1"/>
          <p:nvPr/>
        </p:nvSpPr>
        <p:spPr>
          <a:xfrm>
            <a:off x="2164357" y="6514683"/>
            <a:ext cx="14970614" cy="1649731"/>
          </a:xfrm>
          <a:prstGeom prst="rect">
            <a:avLst/>
          </a:prstGeom>
        </p:spPr>
        <p:txBody>
          <a:bodyPr lIns="0" tIns="0" rIns="0" bIns="0" rtlCol="0" anchor="t">
            <a:spAutoFit/>
          </a:bodyPr>
          <a:lstStyle/>
          <a:p>
            <a:pPr>
              <a:lnSpc>
                <a:spcPts val="6194"/>
              </a:lnSpc>
            </a:pPr>
            <a:r>
              <a:rPr lang="en-US" sz="4424">
                <a:solidFill>
                  <a:srgbClr val="FFFFFF"/>
                </a:solidFill>
                <a:latin typeface="Agrandir Bold"/>
              </a:rPr>
              <a:t>3) Note must be held by the Buyer’s Broker until it is honored.   </a:t>
            </a:r>
          </a:p>
        </p:txBody>
      </p:sp>
      <p:sp>
        <p:nvSpPr>
          <p:cNvPr id="13" name="TextBox 13"/>
          <p:cNvSpPr txBox="1"/>
          <p:nvPr/>
        </p:nvSpPr>
        <p:spPr>
          <a:xfrm>
            <a:off x="2164357" y="8333422"/>
            <a:ext cx="14970614" cy="1649731"/>
          </a:xfrm>
          <a:prstGeom prst="rect">
            <a:avLst/>
          </a:prstGeom>
        </p:spPr>
        <p:txBody>
          <a:bodyPr lIns="0" tIns="0" rIns="0" bIns="0" rtlCol="0" anchor="t">
            <a:spAutoFit/>
          </a:bodyPr>
          <a:lstStyle/>
          <a:p>
            <a:pPr>
              <a:lnSpc>
                <a:spcPts val="6194"/>
              </a:lnSpc>
            </a:pPr>
            <a:r>
              <a:rPr lang="en-US" sz="4424">
                <a:solidFill>
                  <a:srgbClr val="FFFFFF"/>
                </a:solidFill>
                <a:latin typeface="Agrandir Bold"/>
              </a:rPr>
              <a:t>4) Listing broker will be responsible to sue the Buyer if the note is not honored.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40873"/>
            <a:ext cx="16230600" cy="2467325"/>
          </a:xfrm>
          <a:prstGeom prst="rect">
            <a:avLst/>
          </a:prstGeom>
        </p:spPr>
        <p:txBody>
          <a:bodyPr lIns="0" tIns="0" rIns="0" bIns="0" rtlCol="0" anchor="t">
            <a:spAutoFit/>
          </a:bodyPr>
          <a:lstStyle/>
          <a:p>
            <a:pPr>
              <a:lnSpc>
                <a:spcPts val="6280"/>
              </a:lnSpc>
            </a:pPr>
            <a:r>
              <a:rPr lang="en-US" sz="4486">
                <a:solidFill>
                  <a:srgbClr val="FFFFFF"/>
                </a:solidFill>
                <a:latin typeface="Agrandir Bold"/>
              </a:rPr>
              <a:t>When the Earnest Money Promissory Note is used to provide earnest money, another condition that must be met includes that the   </a:t>
            </a:r>
          </a:p>
        </p:txBody>
      </p:sp>
      <p:sp>
        <p:nvSpPr>
          <p:cNvPr id="10" name="TextBox 10"/>
          <p:cNvSpPr txBox="1"/>
          <p:nvPr/>
        </p:nvSpPr>
        <p:spPr>
          <a:xfrm>
            <a:off x="2164357" y="2877206"/>
            <a:ext cx="14970614" cy="1649731"/>
          </a:xfrm>
          <a:prstGeom prst="rect">
            <a:avLst/>
          </a:prstGeom>
        </p:spPr>
        <p:txBody>
          <a:bodyPr lIns="0" tIns="0" rIns="0" bIns="0" rtlCol="0" anchor="t">
            <a:spAutoFit/>
          </a:bodyPr>
          <a:lstStyle/>
          <a:p>
            <a:pPr>
              <a:lnSpc>
                <a:spcPts val="6194"/>
              </a:lnSpc>
            </a:pPr>
            <a:r>
              <a:rPr lang="en-US" sz="4424">
                <a:solidFill>
                  <a:srgbClr val="FFFFFF">
                    <a:alpha val="29804"/>
                  </a:srgbClr>
                </a:solidFill>
                <a:latin typeface="Agrandir Bold"/>
              </a:rPr>
              <a:t>1) Buyer must provide a financial statement to qualify for the note.   </a:t>
            </a:r>
          </a:p>
        </p:txBody>
      </p:sp>
      <p:sp>
        <p:nvSpPr>
          <p:cNvPr id="11" name="TextBox 11"/>
          <p:cNvSpPr txBox="1"/>
          <p:nvPr/>
        </p:nvSpPr>
        <p:spPr>
          <a:xfrm>
            <a:off x="2164357" y="4695945"/>
            <a:ext cx="14970614" cy="1649731"/>
          </a:xfrm>
          <a:prstGeom prst="rect">
            <a:avLst/>
          </a:prstGeom>
        </p:spPr>
        <p:txBody>
          <a:bodyPr lIns="0" tIns="0" rIns="0" bIns="0" rtlCol="0" anchor="t">
            <a:spAutoFit/>
          </a:bodyPr>
          <a:lstStyle/>
          <a:p>
            <a:pPr>
              <a:lnSpc>
                <a:spcPts val="6194"/>
              </a:lnSpc>
            </a:pPr>
            <a:r>
              <a:rPr lang="en-US" sz="4424">
                <a:solidFill>
                  <a:srgbClr val="FFFFFF"/>
                </a:solidFill>
                <a:latin typeface="Agrandir Bold"/>
              </a:rPr>
              <a:t>2) Note must be specifically mentioned in the contract.   </a:t>
            </a:r>
          </a:p>
        </p:txBody>
      </p:sp>
      <p:sp>
        <p:nvSpPr>
          <p:cNvPr id="12" name="TextBox 12"/>
          <p:cNvSpPr txBox="1"/>
          <p:nvPr/>
        </p:nvSpPr>
        <p:spPr>
          <a:xfrm>
            <a:off x="2164357" y="6514683"/>
            <a:ext cx="14970614" cy="1649731"/>
          </a:xfrm>
          <a:prstGeom prst="rect">
            <a:avLst/>
          </a:prstGeom>
        </p:spPr>
        <p:txBody>
          <a:bodyPr lIns="0" tIns="0" rIns="0" bIns="0" rtlCol="0" anchor="t">
            <a:spAutoFit/>
          </a:bodyPr>
          <a:lstStyle/>
          <a:p>
            <a:pPr>
              <a:lnSpc>
                <a:spcPts val="6194"/>
              </a:lnSpc>
            </a:pPr>
            <a:r>
              <a:rPr lang="en-US" sz="4424">
                <a:solidFill>
                  <a:srgbClr val="FFFFFF">
                    <a:alpha val="29804"/>
                  </a:srgbClr>
                </a:solidFill>
                <a:latin typeface="Agrandir Bold"/>
              </a:rPr>
              <a:t>3) Note must be held by the Buyer’s Broker until it is honored.   </a:t>
            </a:r>
          </a:p>
        </p:txBody>
      </p:sp>
      <p:sp>
        <p:nvSpPr>
          <p:cNvPr id="13" name="TextBox 13"/>
          <p:cNvSpPr txBox="1"/>
          <p:nvPr/>
        </p:nvSpPr>
        <p:spPr>
          <a:xfrm>
            <a:off x="2164357" y="8333422"/>
            <a:ext cx="14970614" cy="1649731"/>
          </a:xfrm>
          <a:prstGeom prst="rect">
            <a:avLst/>
          </a:prstGeom>
        </p:spPr>
        <p:txBody>
          <a:bodyPr lIns="0" tIns="0" rIns="0" bIns="0" rtlCol="0" anchor="t">
            <a:spAutoFit/>
          </a:bodyPr>
          <a:lstStyle/>
          <a:p>
            <a:pPr>
              <a:lnSpc>
                <a:spcPts val="6194"/>
              </a:lnSpc>
            </a:pPr>
            <a:r>
              <a:rPr lang="en-US" sz="4424">
                <a:solidFill>
                  <a:srgbClr val="FFFFFF">
                    <a:alpha val="29804"/>
                  </a:srgbClr>
                </a:solidFill>
                <a:latin typeface="Agrandir Bold"/>
              </a:rPr>
              <a:t>4) Listing broker will be responsible to sue the Buyer if the note is not honored.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897237"/>
            <a:ext cx="16230600" cy="1995427"/>
          </a:xfrm>
          <a:prstGeom prst="rect">
            <a:avLst/>
          </a:prstGeom>
        </p:spPr>
        <p:txBody>
          <a:bodyPr lIns="0" tIns="0" rIns="0" bIns="0" rtlCol="0" anchor="t">
            <a:spAutoFit/>
          </a:bodyPr>
          <a:lstStyle/>
          <a:p>
            <a:pPr>
              <a:lnSpc>
                <a:spcPts val="7671"/>
              </a:lnSpc>
            </a:pPr>
            <a:r>
              <a:rPr lang="en-US" sz="4486">
                <a:solidFill>
                  <a:srgbClr val="FFFFFF"/>
                </a:solidFill>
                <a:latin typeface="Agrandir Bold"/>
              </a:rPr>
              <a:t>An Earnest Money Promissory Note may be redeemed with the Buyer’s check at closing.   </a:t>
            </a:r>
          </a:p>
        </p:txBody>
      </p:sp>
      <p:sp>
        <p:nvSpPr>
          <p:cNvPr id="10" name="TextBox 10"/>
          <p:cNvSpPr txBox="1"/>
          <p:nvPr/>
        </p:nvSpPr>
        <p:spPr>
          <a:xfrm>
            <a:off x="2288686" y="476896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1) True</a:t>
            </a:r>
          </a:p>
        </p:txBody>
      </p:sp>
      <p:sp>
        <p:nvSpPr>
          <p:cNvPr id="11" name="TextBox 11"/>
          <p:cNvSpPr txBox="1"/>
          <p:nvPr/>
        </p:nvSpPr>
        <p:spPr>
          <a:xfrm>
            <a:off x="2288686" y="650925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2) False</a:t>
            </a:r>
          </a:p>
        </p:txBody>
      </p:sp>
    </p:spTree>
  </p:cSld>
  <p:clrMapOvr>
    <a:masterClrMapping/>
  </p:clrMapOvr>
  <p:transition spd="slow">
    <p:cove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897237"/>
            <a:ext cx="16230600" cy="1995427"/>
          </a:xfrm>
          <a:prstGeom prst="rect">
            <a:avLst/>
          </a:prstGeom>
        </p:spPr>
        <p:txBody>
          <a:bodyPr lIns="0" tIns="0" rIns="0" bIns="0" rtlCol="0" anchor="t">
            <a:spAutoFit/>
          </a:bodyPr>
          <a:lstStyle/>
          <a:p>
            <a:pPr>
              <a:lnSpc>
                <a:spcPts val="7671"/>
              </a:lnSpc>
            </a:pPr>
            <a:r>
              <a:rPr lang="en-US" sz="4486">
                <a:solidFill>
                  <a:srgbClr val="FFFFFF"/>
                </a:solidFill>
                <a:latin typeface="Agrandir Bold"/>
              </a:rPr>
              <a:t>An Earnest Money Promissory Note may be redeemed with the Buyer’s check at closing.   </a:t>
            </a:r>
          </a:p>
        </p:txBody>
      </p:sp>
      <p:sp>
        <p:nvSpPr>
          <p:cNvPr id="10" name="TextBox 10"/>
          <p:cNvSpPr txBox="1"/>
          <p:nvPr/>
        </p:nvSpPr>
        <p:spPr>
          <a:xfrm>
            <a:off x="2288686" y="4768965"/>
            <a:ext cx="14970614" cy="868681"/>
          </a:xfrm>
          <a:prstGeom prst="rect">
            <a:avLst/>
          </a:prstGeom>
        </p:spPr>
        <p:txBody>
          <a:bodyPr lIns="0" tIns="0" rIns="0" bIns="0" rtlCol="0" anchor="t">
            <a:spAutoFit/>
          </a:bodyPr>
          <a:lstStyle/>
          <a:p>
            <a:pPr>
              <a:lnSpc>
                <a:spcPts val="6194"/>
              </a:lnSpc>
            </a:pPr>
            <a:r>
              <a:rPr lang="en-US" sz="4424">
                <a:solidFill>
                  <a:srgbClr val="FFFFFF">
                    <a:alpha val="29804"/>
                  </a:srgbClr>
                </a:solidFill>
                <a:latin typeface="Agrandir Bold"/>
              </a:rPr>
              <a:t>1) True</a:t>
            </a:r>
          </a:p>
        </p:txBody>
      </p:sp>
      <p:sp>
        <p:nvSpPr>
          <p:cNvPr id="11" name="TextBox 11"/>
          <p:cNvSpPr txBox="1"/>
          <p:nvPr/>
        </p:nvSpPr>
        <p:spPr>
          <a:xfrm>
            <a:off x="2288686" y="650925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2) False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897237"/>
            <a:ext cx="16230600" cy="1995427"/>
          </a:xfrm>
          <a:prstGeom prst="rect">
            <a:avLst/>
          </a:prstGeom>
        </p:spPr>
        <p:txBody>
          <a:bodyPr lIns="0" tIns="0" rIns="0" bIns="0" rtlCol="0" anchor="t">
            <a:spAutoFit/>
          </a:bodyPr>
          <a:lstStyle/>
          <a:p>
            <a:pPr>
              <a:lnSpc>
                <a:spcPts val="7671"/>
              </a:lnSpc>
            </a:pPr>
            <a:r>
              <a:rPr lang="en-US" sz="4486">
                <a:solidFill>
                  <a:srgbClr val="FFFFFF"/>
                </a:solidFill>
                <a:latin typeface="Agrandir Bold"/>
              </a:rPr>
              <a:t>Commission-approved Deed of Trust forms all contain strict due-on-sale clauses.   </a:t>
            </a:r>
          </a:p>
        </p:txBody>
      </p:sp>
      <p:sp>
        <p:nvSpPr>
          <p:cNvPr id="10" name="TextBox 10"/>
          <p:cNvSpPr txBox="1"/>
          <p:nvPr/>
        </p:nvSpPr>
        <p:spPr>
          <a:xfrm>
            <a:off x="2288686" y="476896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1) True</a:t>
            </a:r>
          </a:p>
        </p:txBody>
      </p:sp>
      <p:sp>
        <p:nvSpPr>
          <p:cNvPr id="11" name="TextBox 11"/>
          <p:cNvSpPr txBox="1"/>
          <p:nvPr/>
        </p:nvSpPr>
        <p:spPr>
          <a:xfrm>
            <a:off x="2288686" y="650925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2) False</a:t>
            </a:r>
          </a:p>
        </p:txBody>
      </p:sp>
    </p:spTree>
  </p:cSld>
  <p:clrMapOvr>
    <a:masterClrMapping/>
  </p:clrMapOvr>
  <p:transition spd="slow">
    <p:cove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897237"/>
            <a:ext cx="16230600" cy="1995427"/>
          </a:xfrm>
          <a:prstGeom prst="rect">
            <a:avLst/>
          </a:prstGeom>
        </p:spPr>
        <p:txBody>
          <a:bodyPr lIns="0" tIns="0" rIns="0" bIns="0" rtlCol="0" anchor="t">
            <a:spAutoFit/>
          </a:bodyPr>
          <a:lstStyle/>
          <a:p>
            <a:pPr>
              <a:lnSpc>
                <a:spcPts val="7671"/>
              </a:lnSpc>
            </a:pPr>
            <a:r>
              <a:rPr lang="en-US" sz="4486">
                <a:solidFill>
                  <a:srgbClr val="FFFFFF"/>
                </a:solidFill>
                <a:latin typeface="Agrandir Bold"/>
              </a:rPr>
              <a:t>Commission-approved Deed of Trust forms all contain strict due-on-sale clauses.   </a:t>
            </a:r>
          </a:p>
        </p:txBody>
      </p:sp>
      <p:sp>
        <p:nvSpPr>
          <p:cNvPr id="10" name="TextBox 10"/>
          <p:cNvSpPr txBox="1"/>
          <p:nvPr/>
        </p:nvSpPr>
        <p:spPr>
          <a:xfrm>
            <a:off x="2288686" y="4768965"/>
            <a:ext cx="14970614" cy="868681"/>
          </a:xfrm>
          <a:prstGeom prst="rect">
            <a:avLst/>
          </a:prstGeom>
        </p:spPr>
        <p:txBody>
          <a:bodyPr lIns="0" tIns="0" rIns="0" bIns="0" rtlCol="0" anchor="t">
            <a:spAutoFit/>
          </a:bodyPr>
          <a:lstStyle/>
          <a:p>
            <a:pPr>
              <a:lnSpc>
                <a:spcPts val="6194"/>
              </a:lnSpc>
            </a:pPr>
            <a:r>
              <a:rPr lang="en-US" sz="4424">
                <a:solidFill>
                  <a:srgbClr val="FFFFFF">
                    <a:alpha val="29804"/>
                  </a:srgbClr>
                </a:solidFill>
                <a:latin typeface="Agrandir Bold"/>
              </a:rPr>
              <a:t>1) True</a:t>
            </a:r>
          </a:p>
        </p:txBody>
      </p:sp>
      <p:sp>
        <p:nvSpPr>
          <p:cNvPr id="11" name="TextBox 11"/>
          <p:cNvSpPr txBox="1"/>
          <p:nvPr/>
        </p:nvSpPr>
        <p:spPr>
          <a:xfrm>
            <a:off x="2288686" y="6509255"/>
            <a:ext cx="14970614" cy="868681"/>
          </a:xfrm>
          <a:prstGeom prst="rect">
            <a:avLst/>
          </a:prstGeom>
        </p:spPr>
        <p:txBody>
          <a:bodyPr lIns="0" tIns="0" rIns="0" bIns="0" rtlCol="0" anchor="t">
            <a:spAutoFit/>
          </a:bodyPr>
          <a:lstStyle/>
          <a:p>
            <a:pPr>
              <a:lnSpc>
                <a:spcPts val="6194"/>
              </a:lnSpc>
            </a:pPr>
            <a:r>
              <a:rPr lang="en-US" sz="4424">
                <a:solidFill>
                  <a:srgbClr val="FFFFFF"/>
                </a:solidFill>
                <a:latin typeface="Agrandir Bold"/>
              </a:rPr>
              <a:t>2) False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529833"/>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Colorado UCCC contains provisions for disclosure, the right of rescission, and advertising similar to Regulation Z of the Federal Truth-in-Lending Act (T.I.L.).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Uniform Commercial Credit Code (UCCC)</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430</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863434"/>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The fundamental purpose of the UCCC is to protect the consumer in consumer credit transactions.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063103"/>
            <a:ext cx="16230600" cy="441631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One of the major distinctions between Regulation Z and the UCCC is that the UCCC establishes finance charge limitations as they apply to consumer credit sales, consumer loans, supervised loans, consumer related sales, and consumer related loans.</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Uniform Commercial Credit Code (UCCC)</a:t>
            </a:r>
          </a:p>
        </p:txBody>
      </p:sp>
      <p:sp>
        <p:nvSpPr>
          <p:cNvPr id="11" name="TextBox 11"/>
          <p:cNvSpPr txBox="1"/>
          <p:nvPr/>
        </p:nvSpPr>
        <p:spPr>
          <a:xfrm>
            <a:off x="15000061" y="9290050"/>
            <a:ext cx="328793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430</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3278</Words>
  <Application>Microsoft Macintosh PowerPoint</Application>
  <PresentationFormat>Custom</PresentationFormat>
  <Paragraphs>245</Paragraphs>
  <Slides>75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Arial</vt:lpstr>
      <vt:lpstr>Agrandir Bold</vt:lpstr>
      <vt:lpstr>Agrandir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CCR Ch. 19</dc:title>
  <cp:lastModifiedBy>Ernestine Diem</cp:lastModifiedBy>
  <cp:revision>10</cp:revision>
  <dcterms:created xsi:type="dcterms:W3CDTF">2006-08-16T00:00:00Z</dcterms:created>
  <dcterms:modified xsi:type="dcterms:W3CDTF">2025-03-04T20:33:00Z</dcterms:modified>
  <dc:identifier>DAFjTTzXe1M</dc:identifier>
</cp:coreProperties>
</file>