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8288000" cy="10287000"/>
  <p:notesSz cx="6858000" cy="9144000"/>
  <p:embeddedFontLst>
    <p:embeddedFont>
      <p:font typeface="Agrandir" pitchFamily="2" charset="77"/>
      <p:regular r:id="rId38"/>
    </p:embeddedFont>
    <p:embeddedFont>
      <p:font typeface="Agrandir Bold" pitchFamily="2" charset="77"/>
      <p:regular r:id="rId39"/>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58" autoAdjust="0"/>
  </p:normalViewPr>
  <p:slideViewPr>
    <p:cSldViewPr>
      <p:cViewPr varScale="1">
        <p:scale>
          <a:sx n="68" d="100"/>
          <a:sy n="68" d="100"/>
        </p:scale>
        <p:origin x="1448"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3C4A"/>
        </a:solidFill>
        <a:effectLst/>
      </p:bgPr>
    </p:bg>
    <p:spTree>
      <p:nvGrpSpPr>
        <p:cNvPr id="1" name=""/>
        <p:cNvGrpSpPr/>
        <p:nvPr/>
      </p:nvGrpSpPr>
      <p:grpSpPr>
        <a:xfrm>
          <a:off x="0" y="0"/>
          <a:ext cx="0" cy="0"/>
          <a:chOff x="0" y="0"/>
          <a:chExt cx="0" cy="0"/>
        </a:xfrm>
      </p:grpSpPr>
      <p:sp>
        <p:nvSpPr>
          <p:cNvPr id="2" name="Freeform 2"/>
          <p:cNvSpPr/>
          <p:nvPr/>
        </p:nvSpPr>
        <p:spPr>
          <a:xfrm>
            <a:off x="4364076" y="363576"/>
            <a:ext cx="9559847" cy="9559847"/>
          </a:xfrm>
          <a:custGeom>
            <a:avLst/>
            <a:gdLst/>
            <a:ahLst/>
            <a:cxnLst/>
            <a:rect l="l" t="t" r="r" b="b"/>
            <a:pathLst>
              <a:path w="9559847" h="9559847">
                <a:moveTo>
                  <a:pt x="0" y="0"/>
                </a:moveTo>
                <a:lnTo>
                  <a:pt x="9559848" y="0"/>
                </a:lnTo>
                <a:lnTo>
                  <a:pt x="9559848" y="9559848"/>
                </a:lnTo>
                <a:lnTo>
                  <a:pt x="0" y="9559848"/>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806755"/>
            <a:ext cx="16230600" cy="441631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Count the days (remember to use actual number of days in each month) and label the sides (arrears and advance) appropriately.  Various different methods can be utilized to calculate the days accurately.  The “knuckle method” and the “song.”</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Prorating Real Property Taxes</a:t>
            </a:r>
          </a:p>
        </p:txBody>
      </p:sp>
      <p:sp>
        <p:nvSpPr>
          <p:cNvPr id="11" name="TextBox 11"/>
          <p:cNvSpPr txBox="1"/>
          <p:nvPr/>
        </p:nvSpPr>
        <p:spPr>
          <a:xfrm>
            <a:off x="14956925" y="9290050"/>
            <a:ext cx="3331075"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580 </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1203798"/>
            <a:ext cx="18288000" cy="7879404"/>
          </a:xfrm>
          <a:custGeom>
            <a:avLst/>
            <a:gdLst/>
            <a:ahLst/>
            <a:cxnLst/>
            <a:rect l="l" t="t" r="r" b="b"/>
            <a:pathLst>
              <a:path w="18288000" h="7879404">
                <a:moveTo>
                  <a:pt x="0" y="0"/>
                </a:moveTo>
                <a:lnTo>
                  <a:pt x="18288000" y="0"/>
                </a:lnTo>
                <a:lnTo>
                  <a:pt x="18288000" y="7879404"/>
                </a:lnTo>
                <a:lnTo>
                  <a:pt x="0" y="7879404"/>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791647"/>
            <a:ext cx="12226103" cy="8466653"/>
          </a:xfrm>
          <a:custGeom>
            <a:avLst/>
            <a:gdLst/>
            <a:ahLst/>
            <a:cxnLst/>
            <a:rect l="l" t="t" r="r" b="b"/>
            <a:pathLst>
              <a:path w="12226103" h="8466653">
                <a:moveTo>
                  <a:pt x="0" y="0"/>
                </a:moveTo>
                <a:lnTo>
                  <a:pt x="12226103" y="0"/>
                </a:lnTo>
                <a:lnTo>
                  <a:pt x="12226103" y="8466653"/>
                </a:lnTo>
                <a:lnTo>
                  <a:pt x="0" y="8466653"/>
                </a:lnTo>
                <a:lnTo>
                  <a:pt x="0" y="0"/>
                </a:lnTo>
                <a:close/>
              </a:path>
            </a:pathLst>
          </a:custGeom>
          <a:blipFill>
            <a:blip r:embed="rId3"/>
            <a:stretch>
              <a:fillRect l="-4041" r="-3175"/>
            </a:stretch>
          </a:blipFill>
        </p:spPr>
        <p:txBody>
          <a:bodyPr/>
          <a:lstStyle/>
          <a:p>
            <a:endParaRPr lang="en-US"/>
          </a:p>
        </p:txBody>
      </p:sp>
      <p:sp>
        <p:nvSpPr>
          <p:cNvPr id="7" name="TextBox 7"/>
          <p:cNvSpPr txBox="1"/>
          <p:nvPr/>
        </p:nvSpPr>
        <p:spPr>
          <a:xfrm>
            <a:off x="11907867" y="508110"/>
            <a:ext cx="6380133" cy="87501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Using the closing date of </a:t>
            </a:r>
            <a:r>
              <a:rPr lang="en-US" sz="4586">
                <a:solidFill>
                  <a:srgbClr val="FFFC00"/>
                </a:solidFill>
                <a:latin typeface="Agrandir Bold"/>
              </a:rPr>
              <a:t>July 1</a:t>
            </a:r>
            <a:r>
              <a:rPr lang="en-US" sz="4586">
                <a:solidFill>
                  <a:srgbClr val="FFFFFF"/>
                </a:solidFill>
                <a:latin typeface="Agrandir Bold"/>
              </a:rPr>
              <a:t> for this problem and annual real estate taxes of </a:t>
            </a:r>
            <a:r>
              <a:rPr lang="en-US" sz="4586">
                <a:solidFill>
                  <a:srgbClr val="FFFC00"/>
                </a:solidFill>
                <a:latin typeface="Agrandir Bold"/>
              </a:rPr>
              <a:t>$1,366.00</a:t>
            </a:r>
            <a:r>
              <a:rPr lang="en-US" sz="4586">
                <a:solidFill>
                  <a:srgbClr val="FFFFFF"/>
                </a:solidFill>
                <a:latin typeface="Agrandir Bold"/>
              </a:rPr>
              <a:t>, compute the dollar amount of tax adjustment to be made. </a:t>
            </a:r>
          </a:p>
        </p:txBody>
      </p:sp>
      <p:sp>
        <p:nvSpPr>
          <p:cNvPr id="8" name="TextBox 8"/>
          <p:cNvSpPr txBox="1"/>
          <p:nvPr/>
        </p:nvSpPr>
        <p:spPr>
          <a:xfrm>
            <a:off x="14956925" y="9290050"/>
            <a:ext cx="3331075"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580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970475"/>
            <a:ext cx="16230600" cy="949215"/>
          </a:xfrm>
          <a:prstGeom prst="rect">
            <a:avLst/>
          </a:prstGeom>
        </p:spPr>
        <p:txBody>
          <a:bodyPr lIns="0" tIns="0" rIns="0" bIns="0" rtlCol="0" anchor="t">
            <a:spAutoFit/>
          </a:bodyPr>
          <a:lstStyle/>
          <a:p>
            <a:pPr>
              <a:lnSpc>
                <a:spcPts val="6879"/>
              </a:lnSpc>
            </a:pPr>
            <a:r>
              <a:rPr lang="en-US" sz="4586">
                <a:solidFill>
                  <a:srgbClr val="FFFFFF"/>
                </a:solidFill>
                <a:latin typeface="Agrandir Bold"/>
              </a:rPr>
              <a:t>Step 6: Per Diem Method </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Prorating Real Property Taxes</a:t>
            </a:r>
          </a:p>
        </p:txBody>
      </p:sp>
      <p:sp>
        <p:nvSpPr>
          <p:cNvPr id="11" name="TextBox 11"/>
          <p:cNvSpPr txBox="1"/>
          <p:nvPr/>
        </p:nvSpPr>
        <p:spPr>
          <a:xfrm>
            <a:off x="14956925" y="9290050"/>
            <a:ext cx="3331075"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581 </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4254914"/>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To calculate the prorated amount owed by the Seller follow the following steps: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988157"/>
            <a:ext cx="16230600" cy="949215"/>
          </a:xfrm>
          <a:prstGeom prst="rect">
            <a:avLst/>
          </a:prstGeom>
        </p:spPr>
        <p:txBody>
          <a:bodyPr lIns="0" tIns="0" rIns="0" bIns="0" rtlCol="0" anchor="t">
            <a:spAutoFit/>
          </a:bodyPr>
          <a:lstStyle/>
          <a:p>
            <a:pPr>
              <a:lnSpc>
                <a:spcPts val="6879"/>
              </a:lnSpc>
            </a:pPr>
            <a:r>
              <a:rPr lang="en-US" sz="4586">
                <a:solidFill>
                  <a:srgbClr val="FFFFFF"/>
                </a:solidFill>
                <a:latin typeface="Agrandir Bold"/>
              </a:rPr>
              <a:t>Step 6: Per Diem Method </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Prorating Real Property Taxes</a:t>
            </a:r>
          </a:p>
        </p:txBody>
      </p:sp>
      <p:sp>
        <p:nvSpPr>
          <p:cNvPr id="11" name="TextBox 11"/>
          <p:cNvSpPr txBox="1"/>
          <p:nvPr/>
        </p:nvSpPr>
        <p:spPr>
          <a:xfrm>
            <a:off x="14956925" y="9290050"/>
            <a:ext cx="3331075"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581 </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3642222"/>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Divide the total dollar amount ($1,366.00) by the total number of days in the period (365 days).</a:t>
            </a:r>
          </a:p>
        </p:txBody>
      </p:sp>
      <p:sp>
        <p:nvSpPr>
          <p:cNvPr id="14" name="TextBox 14"/>
          <p:cNvSpPr txBox="1"/>
          <p:nvPr/>
        </p:nvSpPr>
        <p:spPr>
          <a:xfrm>
            <a:off x="630318" y="6404195"/>
            <a:ext cx="17027364" cy="1417847"/>
          </a:xfrm>
          <a:prstGeom prst="rect">
            <a:avLst/>
          </a:prstGeom>
        </p:spPr>
        <p:txBody>
          <a:bodyPr lIns="0" tIns="0" rIns="0" bIns="0" rtlCol="0" anchor="t">
            <a:spAutoFit/>
          </a:bodyPr>
          <a:lstStyle/>
          <a:p>
            <a:pPr algn="ctr">
              <a:lnSpc>
                <a:spcPts val="10179"/>
              </a:lnSpc>
            </a:pPr>
            <a:r>
              <a:rPr lang="en-US" sz="6786">
                <a:solidFill>
                  <a:srgbClr val="FFFFFF"/>
                </a:solidFill>
                <a:latin typeface="Agrandir Bold"/>
              </a:rPr>
              <a:t>$1,366 ÷ 365 = $3.74246575 (per diem)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988157"/>
            <a:ext cx="16230600" cy="949215"/>
          </a:xfrm>
          <a:prstGeom prst="rect">
            <a:avLst/>
          </a:prstGeom>
        </p:spPr>
        <p:txBody>
          <a:bodyPr lIns="0" tIns="0" rIns="0" bIns="0" rtlCol="0" anchor="t">
            <a:spAutoFit/>
          </a:bodyPr>
          <a:lstStyle/>
          <a:p>
            <a:pPr>
              <a:lnSpc>
                <a:spcPts val="6879"/>
              </a:lnSpc>
            </a:pPr>
            <a:r>
              <a:rPr lang="en-US" sz="4586">
                <a:solidFill>
                  <a:srgbClr val="FFFFFF"/>
                </a:solidFill>
                <a:latin typeface="Agrandir Bold"/>
              </a:rPr>
              <a:t>Step 6: Per Diem Method </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Prorating Real Property Taxes</a:t>
            </a:r>
          </a:p>
        </p:txBody>
      </p:sp>
      <p:sp>
        <p:nvSpPr>
          <p:cNvPr id="11" name="TextBox 11"/>
          <p:cNvSpPr txBox="1"/>
          <p:nvPr/>
        </p:nvSpPr>
        <p:spPr>
          <a:xfrm>
            <a:off x="14956925" y="9290050"/>
            <a:ext cx="3331075"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581 </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3642222"/>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Multiply the per diem amount ($3.74246575) by the   number of days the Seller is responsible for.</a:t>
            </a:r>
          </a:p>
        </p:txBody>
      </p:sp>
      <p:sp>
        <p:nvSpPr>
          <p:cNvPr id="14" name="TextBox 14"/>
          <p:cNvSpPr txBox="1"/>
          <p:nvPr/>
        </p:nvSpPr>
        <p:spPr>
          <a:xfrm>
            <a:off x="630318" y="6404195"/>
            <a:ext cx="17027364" cy="1417847"/>
          </a:xfrm>
          <a:prstGeom prst="rect">
            <a:avLst/>
          </a:prstGeom>
        </p:spPr>
        <p:txBody>
          <a:bodyPr lIns="0" tIns="0" rIns="0" bIns="0" rtlCol="0" anchor="t">
            <a:spAutoFit/>
          </a:bodyPr>
          <a:lstStyle/>
          <a:p>
            <a:pPr algn="ctr">
              <a:lnSpc>
                <a:spcPts val="10179"/>
              </a:lnSpc>
            </a:pPr>
            <a:r>
              <a:rPr lang="en-US" sz="6786">
                <a:solidFill>
                  <a:srgbClr val="FFFFFF"/>
                </a:solidFill>
                <a:latin typeface="Agrandir Bold"/>
              </a:rPr>
              <a:t>$3.74246575  x  181 = $677.386301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988157"/>
            <a:ext cx="16230600" cy="949215"/>
          </a:xfrm>
          <a:prstGeom prst="rect">
            <a:avLst/>
          </a:prstGeom>
        </p:spPr>
        <p:txBody>
          <a:bodyPr lIns="0" tIns="0" rIns="0" bIns="0" rtlCol="0" anchor="t">
            <a:spAutoFit/>
          </a:bodyPr>
          <a:lstStyle/>
          <a:p>
            <a:pPr>
              <a:lnSpc>
                <a:spcPts val="6879"/>
              </a:lnSpc>
            </a:pPr>
            <a:r>
              <a:rPr lang="en-US" sz="4586">
                <a:solidFill>
                  <a:srgbClr val="FFFFFF"/>
                </a:solidFill>
                <a:latin typeface="Agrandir Bold"/>
              </a:rPr>
              <a:t>Step 6: Per Diem Method </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Prorating Real Property Taxes</a:t>
            </a:r>
          </a:p>
        </p:txBody>
      </p:sp>
      <p:sp>
        <p:nvSpPr>
          <p:cNvPr id="11" name="TextBox 11"/>
          <p:cNvSpPr txBox="1"/>
          <p:nvPr/>
        </p:nvSpPr>
        <p:spPr>
          <a:xfrm>
            <a:off x="14956925" y="9290050"/>
            <a:ext cx="3331075"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581 </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630318" y="4056206"/>
            <a:ext cx="17027364" cy="3166646"/>
          </a:xfrm>
          <a:prstGeom prst="rect">
            <a:avLst/>
          </a:prstGeom>
        </p:spPr>
        <p:txBody>
          <a:bodyPr lIns="0" tIns="0" rIns="0" bIns="0" rtlCol="0" anchor="t">
            <a:spAutoFit/>
          </a:bodyPr>
          <a:lstStyle/>
          <a:p>
            <a:pPr algn="ctr">
              <a:lnSpc>
                <a:spcPts val="10179"/>
              </a:lnSpc>
            </a:pPr>
            <a:r>
              <a:rPr lang="en-US" sz="6786">
                <a:solidFill>
                  <a:srgbClr val="FFFFFF"/>
                </a:solidFill>
                <a:latin typeface="Agrandir Bold"/>
              </a:rPr>
              <a:t>$1,366.00 ÷ 365 = $3.74246575 x 181 =</a:t>
            </a:r>
          </a:p>
          <a:p>
            <a:pPr algn="ctr">
              <a:lnSpc>
                <a:spcPts val="14228"/>
              </a:lnSpc>
            </a:pPr>
            <a:r>
              <a:rPr lang="en-US" sz="9485">
                <a:solidFill>
                  <a:srgbClr val="FFFC00"/>
                </a:solidFill>
                <a:latin typeface="Agrandir Bold"/>
              </a:rPr>
              <a:t>$677.39 (rounded up)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1263636"/>
            <a:ext cx="18288000" cy="7759727"/>
          </a:xfrm>
          <a:custGeom>
            <a:avLst/>
            <a:gdLst/>
            <a:ahLst/>
            <a:cxnLst/>
            <a:rect l="l" t="t" r="r" b="b"/>
            <a:pathLst>
              <a:path w="18288000" h="7759727">
                <a:moveTo>
                  <a:pt x="0" y="0"/>
                </a:moveTo>
                <a:lnTo>
                  <a:pt x="18288000" y="0"/>
                </a:lnTo>
                <a:lnTo>
                  <a:pt x="18288000" y="7759728"/>
                </a:lnTo>
                <a:lnTo>
                  <a:pt x="0" y="7759728"/>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889217"/>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Hazard Insurance is seldom assumed because of problems with coverage and permission from the insurer.</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Prorating Insurance Premiums</a:t>
            </a:r>
          </a:p>
        </p:txBody>
      </p:sp>
      <p:sp>
        <p:nvSpPr>
          <p:cNvPr id="11" name="TextBox 11"/>
          <p:cNvSpPr txBox="1"/>
          <p:nvPr/>
        </p:nvSpPr>
        <p:spPr>
          <a:xfrm>
            <a:off x="14956925" y="9290050"/>
            <a:ext cx="3331075"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583</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4922319"/>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Hazard insurance is normally paid by the seller in </a:t>
            </a:r>
            <a:r>
              <a:rPr lang="en-US" sz="4586" dirty="0">
                <a:solidFill>
                  <a:srgbClr val="FFFC00"/>
                </a:solidFill>
                <a:latin typeface="Agrandir Bold"/>
              </a:rPr>
              <a:t>advance</a:t>
            </a:r>
            <a:r>
              <a:rPr lang="en-US" sz="4586" dirty="0">
                <a:solidFill>
                  <a:srgbClr val="FFFFFF"/>
                </a:solidFill>
                <a:latin typeface="Agrandir Bold"/>
              </a:rPr>
              <a:t> of the covered period.  </a:t>
            </a:r>
          </a:p>
        </p:txBody>
      </p:sp>
      <p:sp>
        <p:nvSpPr>
          <p:cNvPr id="14" name="TextBox 14"/>
          <p:cNvSpPr txBox="1"/>
          <p:nvPr/>
        </p:nvSpPr>
        <p:spPr>
          <a:xfrm>
            <a:off x="1028700" y="7088647"/>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Prorations are based on the effective date of the policy and not on the date the premium may have been paid.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177064"/>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For test purposes you will be given the first or last day of the policy:</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Prorating Insurance Premiums</a:t>
            </a:r>
          </a:p>
        </p:txBody>
      </p:sp>
      <p:sp>
        <p:nvSpPr>
          <p:cNvPr id="11" name="TextBox 11"/>
          <p:cNvSpPr txBox="1"/>
          <p:nvPr/>
        </p:nvSpPr>
        <p:spPr>
          <a:xfrm>
            <a:off x="14956925" y="9290050"/>
            <a:ext cx="3331075"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583</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4886325"/>
            <a:ext cx="14183724" cy="3549540"/>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If a policy is issued on February 1st, it will expire</a:t>
            </a:r>
            <a:br>
              <a:rPr lang="en-US" sz="4586" dirty="0">
                <a:solidFill>
                  <a:srgbClr val="FFFFFF"/>
                </a:solidFill>
                <a:latin typeface="Agrandir Bold"/>
              </a:rPr>
            </a:br>
            <a:r>
              <a:rPr lang="en-US" sz="4586" dirty="0">
                <a:solidFill>
                  <a:srgbClr val="FFFFFF"/>
                </a:solidFill>
                <a:latin typeface="Agrandir Bold"/>
              </a:rPr>
              <a:t>   midnight January 31st, one year later.  January</a:t>
            </a:r>
            <a:br>
              <a:rPr lang="en-US" sz="4586" dirty="0">
                <a:solidFill>
                  <a:srgbClr val="FFFFFF"/>
                </a:solidFill>
                <a:latin typeface="Agrandir Bold"/>
              </a:rPr>
            </a:br>
            <a:r>
              <a:rPr lang="en-US" sz="4586" dirty="0">
                <a:solidFill>
                  <a:srgbClr val="FFFFFF"/>
                </a:solidFill>
                <a:latin typeface="Agrandir Bold"/>
              </a:rPr>
              <a:t>   31st will be the last day for which a premium</a:t>
            </a:r>
            <a:br>
              <a:rPr lang="en-US" sz="4586" dirty="0">
                <a:solidFill>
                  <a:srgbClr val="FFFFFF"/>
                </a:solidFill>
                <a:latin typeface="Agrandir Bold"/>
              </a:rPr>
            </a:br>
            <a:r>
              <a:rPr lang="en-US" sz="4586" dirty="0">
                <a:solidFill>
                  <a:srgbClr val="FFFFFF"/>
                </a:solidFill>
                <a:latin typeface="Agrandir Bold"/>
              </a:rPr>
              <a:t>   will be charged.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2" r="10259" b="32840"/>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2240212"/>
            <a:ext cx="18288000" cy="5962254"/>
            <a:chOff x="0" y="0"/>
            <a:chExt cx="4816593" cy="1570306"/>
          </a:xfrm>
        </p:grpSpPr>
        <p:sp>
          <p:nvSpPr>
            <p:cNvPr id="7" name="Freeform 7"/>
            <p:cNvSpPr/>
            <p:nvPr/>
          </p:nvSpPr>
          <p:spPr>
            <a:xfrm>
              <a:off x="0" y="0"/>
              <a:ext cx="4816592" cy="1570306"/>
            </a:xfrm>
            <a:custGeom>
              <a:avLst/>
              <a:gdLst/>
              <a:ahLst/>
              <a:cxnLst/>
              <a:rect l="l" t="t" r="r" b="b"/>
              <a:pathLst>
                <a:path w="4816592" h="1570306">
                  <a:moveTo>
                    <a:pt x="0" y="0"/>
                  </a:moveTo>
                  <a:lnTo>
                    <a:pt x="4816592" y="0"/>
                  </a:lnTo>
                  <a:lnTo>
                    <a:pt x="4816592" y="1570306"/>
                  </a:lnTo>
                  <a:lnTo>
                    <a:pt x="0" y="1570306"/>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0" y="2451152"/>
            <a:ext cx="18288000" cy="5187950"/>
          </a:xfrm>
          <a:prstGeom prst="rect">
            <a:avLst/>
          </a:prstGeom>
        </p:spPr>
        <p:txBody>
          <a:bodyPr lIns="0" tIns="0" rIns="0" bIns="0" rtlCol="0" anchor="t">
            <a:spAutoFit/>
          </a:bodyPr>
          <a:lstStyle/>
          <a:p>
            <a:pPr algn="ctr">
              <a:lnSpc>
                <a:spcPts val="10499"/>
              </a:lnSpc>
            </a:pPr>
            <a:r>
              <a:rPr lang="en-US" sz="7499" dirty="0">
                <a:solidFill>
                  <a:srgbClr val="FFFFFF"/>
                </a:solidFill>
                <a:latin typeface="Agrandir Bold"/>
              </a:rPr>
              <a:t>Colorado Closings and Settlement</a:t>
            </a:r>
          </a:p>
          <a:p>
            <a:pPr algn="ctr">
              <a:lnSpc>
                <a:spcPts val="8960"/>
              </a:lnSpc>
            </a:pPr>
            <a:endParaRPr lang="en-US" sz="7499" dirty="0">
              <a:solidFill>
                <a:srgbClr val="FFFFFF"/>
              </a:solidFill>
              <a:latin typeface="Agrandir Bold"/>
            </a:endParaRPr>
          </a:p>
          <a:p>
            <a:pPr algn="ctr">
              <a:lnSpc>
                <a:spcPts val="10499"/>
              </a:lnSpc>
            </a:pPr>
            <a:r>
              <a:rPr lang="en-US" sz="7499" dirty="0">
                <a:solidFill>
                  <a:srgbClr val="FFFFFF"/>
                </a:solidFill>
                <a:latin typeface="Agrandir Bold"/>
              </a:rPr>
              <a:t>Chapter 22 </a:t>
            </a:r>
          </a:p>
          <a:p>
            <a:pPr algn="ctr">
              <a:lnSpc>
                <a:spcPts val="9799"/>
              </a:lnSpc>
              <a:spcBef>
                <a:spcPct val="0"/>
              </a:spcBef>
            </a:pPr>
            <a:r>
              <a:rPr lang="en-US" sz="6999" dirty="0">
                <a:solidFill>
                  <a:srgbClr val="FFFFFF"/>
                </a:solidFill>
                <a:latin typeface="Agrandir"/>
              </a:rPr>
              <a:t>Prorations</a:t>
            </a:r>
          </a:p>
        </p:txBody>
      </p:sp>
      <p:sp>
        <p:nvSpPr>
          <p:cNvPr id="10" name="AutoShape 10"/>
          <p:cNvSpPr/>
          <p:nvPr/>
        </p:nvSpPr>
        <p:spPr>
          <a:xfrm>
            <a:off x="5897880" y="4575662"/>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773733"/>
            <a:ext cx="16230600" cy="1747410"/>
          </a:xfrm>
          <a:prstGeom prst="rect">
            <a:avLst/>
          </a:prstGeom>
        </p:spPr>
        <p:txBody>
          <a:bodyPr lIns="0" tIns="0" rIns="0" bIns="0" rtlCol="0" anchor="t">
            <a:spAutoFit/>
          </a:bodyPr>
          <a:lstStyle/>
          <a:p>
            <a:pPr marL="946986" lvl="1" indent="-473493">
              <a:lnSpc>
                <a:spcPts val="6579"/>
              </a:lnSpc>
              <a:buFont typeface="Arial"/>
              <a:buChar char="•"/>
            </a:pPr>
            <a:r>
              <a:rPr lang="en-US" sz="4386">
                <a:solidFill>
                  <a:srgbClr val="FFFFFF"/>
                </a:solidFill>
                <a:latin typeface="Agrandir Bold"/>
              </a:rPr>
              <a:t>For test purposes you will be given the first or last day of the policy (cont.):</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Prorating Insurance Premiums</a:t>
            </a:r>
          </a:p>
        </p:txBody>
      </p:sp>
      <p:sp>
        <p:nvSpPr>
          <p:cNvPr id="11" name="TextBox 11"/>
          <p:cNvSpPr txBox="1"/>
          <p:nvPr/>
        </p:nvSpPr>
        <p:spPr>
          <a:xfrm>
            <a:off x="14956925" y="9290050"/>
            <a:ext cx="3331075"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583</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3971466"/>
            <a:ext cx="14183724" cy="2576085"/>
          </a:xfrm>
          <a:prstGeom prst="rect">
            <a:avLst/>
          </a:prstGeom>
        </p:spPr>
        <p:txBody>
          <a:bodyPr lIns="0" tIns="0" rIns="0" bIns="0" rtlCol="0" anchor="t">
            <a:spAutoFit/>
          </a:bodyPr>
          <a:lstStyle/>
          <a:p>
            <a:pPr>
              <a:lnSpc>
                <a:spcPts val="6579"/>
              </a:lnSpc>
            </a:pPr>
            <a:r>
              <a:rPr lang="en-US" sz="4386" dirty="0">
                <a:solidFill>
                  <a:srgbClr val="FFFFFF"/>
                </a:solidFill>
                <a:latin typeface="Agrandir Bold"/>
              </a:rPr>
              <a:t>- If you are told the policy expires at 12:01 a.m.,</a:t>
            </a:r>
            <a:br>
              <a:rPr lang="en-US" sz="4386" dirty="0">
                <a:solidFill>
                  <a:srgbClr val="FFFFFF"/>
                </a:solidFill>
                <a:latin typeface="Agrandir Bold"/>
              </a:rPr>
            </a:br>
            <a:r>
              <a:rPr lang="en-US" sz="4386" dirty="0">
                <a:solidFill>
                  <a:srgbClr val="FFFFFF"/>
                </a:solidFill>
                <a:latin typeface="Agrandir Bold"/>
              </a:rPr>
              <a:t>   February 1, again January 31</a:t>
            </a:r>
            <a:r>
              <a:rPr lang="en-US" sz="4386" baseline="30000" dirty="0">
                <a:solidFill>
                  <a:srgbClr val="FFFFFF"/>
                </a:solidFill>
                <a:latin typeface="Agrandir Bold"/>
              </a:rPr>
              <a:t>st</a:t>
            </a:r>
            <a:r>
              <a:rPr lang="en-US" sz="4386" dirty="0">
                <a:solidFill>
                  <a:srgbClr val="FFFFFF"/>
                </a:solidFill>
                <a:latin typeface="Agrandir Bold"/>
              </a:rPr>
              <a:t> is the last full day</a:t>
            </a:r>
            <a:br>
              <a:rPr lang="en-US" sz="4386" dirty="0">
                <a:solidFill>
                  <a:srgbClr val="FFFFFF"/>
                </a:solidFill>
                <a:latin typeface="Agrandir Bold"/>
              </a:rPr>
            </a:br>
            <a:r>
              <a:rPr lang="en-US" sz="4386" dirty="0">
                <a:solidFill>
                  <a:srgbClr val="FFFFFF"/>
                </a:solidFill>
                <a:latin typeface="Agrandir Bold"/>
              </a:rPr>
              <a:t>   of insurance coverage.</a:t>
            </a:r>
          </a:p>
        </p:txBody>
      </p:sp>
      <p:sp>
        <p:nvSpPr>
          <p:cNvPr id="14" name="TextBox 14"/>
          <p:cNvSpPr txBox="1"/>
          <p:nvPr/>
        </p:nvSpPr>
        <p:spPr>
          <a:xfrm>
            <a:off x="3075576" y="6997874"/>
            <a:ext cx="14183724" cy="2576085"/>
          </a:xfrm>
          <a:prstGeom prst="rect">
            <a:avLst/>
          </a:prstGeom>
        </p:spPr>
        <p:txBody>
          <a:bodyPr lIns="0" tIns="0" rIns="0" bIns="0" rtlCol="0" anchor="t">
            <a:spAutoFit/>
          </a:bodyPr>
          <a:lstStyle/>
          <a:p>
            <a:pPr>
              <a:lnSpc>
                <a:spcPts val="6579"/>
              </a:lnSpc>
            </a:pPr>
            <a:r>
              <a:rPr lang="en-US" sz="4386" dirty="0">
                <a:solidFill>
                  <a:srgbClr val="FFFFFF"/>
                </a:solidFill>
                <a:latin typeface="Agrandir Bold"/>
              </a:rPr>
              <a:t>- If you are told only that the policy expires</a:t>
            </a:r>
            <a:br>
              <a:rPr lang="en-US" sz="4386" dirty="0">
                <a:solidFill>
                  <a:srgbClr val="FFFFFF"/>
                </a:solidFill>
                <a:latin typeface="Agrandir Bold"/>
              </a:rPr>
            </a:br>
            <a:r>
              <a:rPr lang="en-US" sz="4386" dirty="0">
                <a:solidFill>
                  <a:srgbClr val="FFFFFF"/>
                </a:solidFill>
                <a:latin typeface="Agrandir Bold"/>
              </a:rPr>
              <a:t>   February 1</a:t>
            </a:r>
            <a:r>
              <a:rPr lang="en-US" sz="4386" baseline="30000" dirty="0">
                <a:solidFill>
                  <a:srgbClr val="FFFFFF"/>
                </a:solidFill>
                <a:latin typeface="Agrandir Bold"/>
              </a:rPr>
              <a:t>st</a:t>
            </a:r>
            <a:r>
              <a:rPr lang="en-US" sz="4386" dirty="0">
                <a:solidFill>
                  <a:srgbClr val="FFFFFF"/>
                </a:solidFill>
                <a:latin typeface="Agrandir Bold"/>
              </a:rPr>
              <a:t> and nothing more, you must consider</a:t>
            </a:r>
            <a:br>
              <a:rPr lang="en-US" sz="4386" dirty="0">
                <a:solidFill>
                  <a:srgbClr val="FFFFFF"/>
                </a:solidFill>
                <a:latin typeface="Agrandir Bold"/>
              </a:rPr>
            </a:br>
            <a:r>
              <a:rPr lang="en-US" sz="4386" dirty="0">
                <a:solidFill>
                  <a:srgbClr val="FFFFFF"/>
                </a:solidFill>
                <a:latin typeface="Agrandir Bold"/>
              </a:rPr>
              <a:t>   February 1</a:t>
            </a:r>
            <a:r>
              <a:rPr lang="en-US" sz="4386" baseline="30000" dirty="0">
                <a:solidFill>
                  <a:srgbClr val="FFFFFF"/>
                </a:solidFill>
                <a:latin typeface="Agrandir Bold"/>
              </a:rPr>
              <a:t>st</a:t>
            </a:r>
            <a:r>
              <a:rPr lang="en-US" sz="4386" dirty="0">
                <a:solidFill>
                  <a:srgbClr val="FFFFFF"/>
                </a:solidFill>
                <a:latin typeface="Agrandir Bold"/>
              </a:rPr>
              <a:t> as the last premium 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460735"/>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An insurance policy was issued on February 1st of this year and the last day of insurance will be January 31st of next year.</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Prorating Insurance Premiums</a:t>
            </a:r>
          </a:p>
        </p:txBody>
      </p:sp>
      <p:sp>
        <p:nvSpPr>
          <p:cNvPr id="11" name="TextBox 11"/>
          <p:cNvSpPr txBox="1"/>
          <p:nvPr/>
        </p:nvSpPr>
        <p:spPr>
          <a:xfrm>
            <a:off x="14956925" y="9290050"/>
            <a:ext cx="3331075"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583</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441662"/>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Insurance premiums are paid in advance, so the seller has already paid this bill of $480.00.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718690"/>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number of days remaining of prepaid insurance needs to be calculated and the buyer needs to be charged accordingly at closing.</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Prorating Insurance Premiums</a:t>
            </a:r>
          </a:p>
        </p:txBody>
      </p:sp>
      <p:sp>
        <p:nvSpPr>
          <p:cNvPr id="11" name="TextBox 11"/>
          <p:cNvSpPr txBox="1"/>
          <p:nvPr/>
        </p:nvSpPr>
        <p:spPr>
          <a:xfrm>
            <a:off x="14956925" y="9290050"/>
            <a:ext cx="3331075"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583</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441662"/>
            <a:ext cx="16230600" cy="94921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Date of closing is July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292302"/>
            <a:ext cx="18288000" cy="9994698"/>
          </a:xfrm>
          <a:custGeom>
            <a:avLst/>
            <a:gdLst/>
            <a:ahLst/>
            <a:cxnLst/>
            <a:rect l="l" t="t" r="r" b="b"/>
            <a:pathLst>
              <a:path w="18288000" h="9994698">
                <a:moveTo>
                  <a:pt x="0" y="0"/>
                </a:moveTo>
                <a:lnTo>
                  <a:pt x="18288000" y="0"/>
                </a:lnTo>
                <a:lnTo>
                  <a:pt x="18288000" y="9994698"/>
                </a:lnTo>
                <a:lnTo>
                  <a:pt x="0" y="9994698"/>
                </a:lnTo>
                <a:lnTo>
                  <a:pt x="0" y="0"/>
                </a:lnTo>
                <a:close/>
              </a:path>
            </a:pathLst>
          </a:custGeom>
          <a:blipFill>
            <a:blip r:embed="rId3"/>
            <a:stretch>
              <a:fillRect l="-2331" r="-1823"/>
            </a:stretch>
          </a:blipFill>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091098"/>
            <a:ext cx="16230600" cy="1747410"/>
          </a:xfrm>
          <a:prstGeom prst="rect">
            <a:avLst/>
          </a:prstGeom>
        </p:spPr>
        <p:txBody>
          <a:bodyPr lIns="0" tIns="0" rIns="0" bIns="0" rtlCol="0" anchor="t">
            <a:spAutoFit/>
          </a:bodyPr>
          <a:lstStyle/>
          <a:p>
            <a:pPr marL="946986" lvl="1" indent="-473493">
              <a:lnSpc>
                <a:spcPts val="6579"/>
              </a:lnSpc>
              <a:buFont typeface="Arial"/>
              <a:buChar char="•"/>
            </a:pPr>
            <a:r>
              <a:rPr lang="en-US" sz="4386">
                <a:solidFill>
                  <a:srgbClr val="FFFFFF"/>
                </a:solidFill>
                <a:latin typeface="Agrandir Bold"/>
              </a:rPr>
              <a:t>Unmetered water and sewer charges are sometimes billed and paid in advance and sometimes in arrears.</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Prorating Water/Sewer/Utility Bills</a:t>
            </a:r>
          </a:p>
        </p:txBody>
      </p:sp>
      <p:sp>
        <p:nvSpPr>
          <p:cNvPr id="11" name="TextBox 11"/>
          <p:cNvSpPr txBox="1"/>
          <p:nvPr/>
        </p:nvSpPr>
        <p:spPr>
          <a:xfrm>
            <a:off x="14956925" y="9290050"/>
            <a:ext cx="3331075"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584</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4296963"/>
            <a:ext cx="16230600" cy="1747410"/>
          </a:xfrm>
          <a:prstGeom prst="rect">
            <a:avLst/>
          </a:prstGeom>
        </p:spPr>
        <p:txBody>
          <a:bodyPr lIns="0" tIns="0" rIns="0" bIns="0" rtlCol="0" anchor="t">
            <a:spAutoFit/>
          </a:bodyPr>
          <a:lstStyle/>
          <a:p>
            <a:pPr marL="946986" lvl="1" indent="-473493">
              <a:lnSpc>
                <a:spcPts val="6579"/>
              </a:lnSpc>
              <a:buFont typeface="Arial"/>
              <a:buChar char="•"/>
            </a:pPr>
            <a:r>
              <a:rPr lang="en-US" sz="4386" dirty="0">
                <a:solidFill>
                  <a:srgbClr val="FFFFFF"/>
                </a:solidFill>
                <a:latin typeface="Agrandir Bold"/>
              </a:rPr>
              <a:t>If the bill is paid in advance by the seller, the buyer will owe the seller the prorated share.</a:t>
            </a:r>
          </a:p>
        </p:txBody>
      </p:sp>
      <p:sp>
        <p:nvSpPr>
          <p:cNvPr id="14" name="TextBox 14"/>
          <p:cNvSpPr txBox="1"/>
          <p:nvPr/>
        </p:nvSpPr>
        <p:spPr>
          <a:xfrm>
            <a:off x="1028700" y="6502828"/>
            <a:ext cx="16230600" cy="3404760"/>
          </a:xfrm>
          <a:prstGeom prst="rect">
            <a:avLst/>
          </a:prstGeom>
        </p:spPr>
        <p:txBody>
          <a:bodyPr lIns="0" tIns="0" rIns="0" bIns="0" rtlCol="0" anchor="t">
            <a:spAutoFit/>
          </a:bodyPr>
          <a:lstStyle/>
          <a:p>
            <a:pPr marL="946986" lvl="1" indent="-473493">
              <a:lnSpc>
                <a:spcPts val="6579"/>
              </a:lnSpc>
              <a:buFont typeface="Arial"/>
              <a:buChar char="•"/>
            </a:pPr>
            <a:r>
              <a:rPr lang="en-US" sz="4386" dirty="0">
                <a:solidFill>
                  <a:srgbClr val="FFFFFF"/>
                </a:solidFill>
                <a:latin typeface="Agrandir Bold"/>
              </a:rPr>
              <a:t>If the water bill is paid in arrears (i.e. to be paid by the buyer) the seller will owe the buyer his pro rata share beginning on the first day of the billing cycle to the date of closing.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773733"/>
            <a:ext cx="16230600" cy="1747410"/>
          </a:xfrm>
          <a:prstGeom prst="rect">
            <a:avLst/>
          </a:prstGeom>
        </p:spPr>
        <p:txBody>
          <a:bodyPr lIns="0" tIns="0" rIns="0" bIns="0" rtlCol="0" anchor="t">
            <a:spAutoFit/>
          </a:bodyPr>
          <a:lstStyle/>
          <a:p>
            <a:pPr marL="946986" lvl="1" indent="-473493">
              <a:lnSpc>
                <a:spcPts val="6579"/>
              </a:lnSpc>
              <a:buFont typeface="Arial"/>
              <a:buChar char="•"/>
            </a:pPr>
            <a:r>
              <a:rPr lang="en-US" sz="4386">
                <a:solidFill>
                  <a:srgbClr val="FFFFFF"/>
                </a:solidFill>
                <a:latin typeface="Agrandir Bold"/>
              </a:rPr>
              <a:t>Generally, all utility adjustments are between the seller and buyer and do not involve the broker except:</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Prorating Water/Sewer/Utility Bills</a:t>
            </a:r>
          </a:p>
        </p:txBody>
      </p:sp>
      <p:sp>
        <p:nvSpPr>
          <p:cNvPr id="11" name="TextBox 11"/>
          <p:cNvSpPr txBox="1"/>
          <p:nvPr/>
        </p:nvSpPr>
        <p:spPr>
          <a:xfrm>
            <a:off x="14956925" y="9290050"/>
            <a:ext cx="3331075"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584 </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3725333"/>
            <a:ext cx="14183724" cy="2576085"/>
          </a:xfrm>
          <a:prstGeom prst="rect">
            <a:avLst/>
          </a:prstGeom>
        </p:spPr>
        <p:txBody>
          <a:bodyPr lIns="0" tIns="0" rIns="0" bIns="0" rtlCol="0" anchor="t">
            <a:spAutoFit/>
          </a:bodyPr>
          <a:lstStyle/>
          <a:p>
            <a:pPr>
              <a:lnSpc>
                <a:spcPts val="6579"/>
              </a:lnSpc>
            </a:pPr>
            <a:r>
              <a:rPr lang="en-US" sz="4386" dirty="0">
                <a:solidFill>
                  <a:srgbClr val="FFFFFF"/>
                </a:solidFill>
                <a:latin typeface="Agrandir Bold"/>
              </a:rPr>
              <a:t>- If the utility is delinquent, the entirety of the delinquent amount will need to be collected from the seller.</a:t>
            </a:r>
          </a:p>
        </p:txBody>
      </p:sp>
      <p:sp>
        <p:nvSpPr>
          <p:cNvPr id="14" name="TextBox 14"/>
          <p:cNvSpPr txBox="1"/>
          <p:nvPr/>
        </p:nvSpPr>
        <p:spPr>
          <a:xfrm>
            <a:off x="3075576" y="6505609"/>
            <a:ext cx="14183724" cy="3404760"/>
          </a:xfrm>
          <a:prstGeom prst="rect">
            <a:avLst/>
          </a:prstGeom>
        </p:spPr>
        <p:txBody>
          <a:bodyPr lIns="0" tIns="0" rIns="0" bIns="0" rtlCol="0" anchor="t">
            <a:spAutoFit/>
          </a:bodyPr>
          <a:lstStyle/>
          <a:p>
            <a:pPr>
              <a:lnSpc>
                <a:spcPts val="6579"/>
              </a:lnSpc>
            </a:pPr>
            <a:r>
              <a:rPr lang="en-US" sz="4386" dirty="0">
                <a:solidFill>
                  <a:srgbClr val="FFFFFF"/>
                </a:solidFill>
                <a:latin typeface="Agrandir Bold"/>
              </a:rPr>
              <a:t>- If the utility bill is due but unpaid, the parties may agree to each pay their respective shares and have the broker pay the bill  (Debit Buyer / Debit Seller / Credit Broker)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892484"/>
            <a:ext cx="16230600" cy="1747410"/>
          </a:xfrm>
          <a:prstGeom prst="rect">
            <a:avLst/>
          </a:prstGeom>
        </p:spPr>
        <p:txBody>
          <a:bodyPr lIns="0" tIns="0" rIns="0" bIns="0" rtlCol="0" anchor="t">
            <a:spAutoFit/>
          </a:bodyPr>
          <a:lstStyle/>
          <a:p>
            <a:pPr marL="946986" lvl="1" indent="-473493">
              <a:lnSpc>
                <a:spcPts val="6579"/>
              </a:lnSpc>
              <a:buFont typeface="Arial"/>
              <a:buChar char="•"/>
            </a:pPr>
            <a:r>
              <a:rPr lang="en-US" sz="4386">
                <a:solidFill>
                  <a:srgbClr val="FFFFFF"/>
                </a:solidFill>
                <a:latin typeface="Agrandir Bold"/>
              </a:rPr>
              <a:t>A seller has already paid a water bill in the amount of $23.00 for June 1 through August 31.</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Prorating Water/Sewer/Utility Bills</a:t>
            </a:r>
          </a:p>
        </p:txBody>
      </p:sp>
      <p:sp>
        <p:nvSpPr>
          <p:cNvPr id="11" name="TextBox 11"/>
          <p:cNvSpPr txBox="1"/>
          <p:nvPr/>
        </p:nvSpPr>
        <p:spPr>
          <a:xfrm>
            <a:off x="14956925" y="9290050"/>
            <a:ext cx="3331075"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585 </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255100"/>
            <a:ext cx="16230600" cy="918735"/>
          </a:xfrm>
          <a:prstGeom prst="rect">
            <a:avLst/>
          </a:prstGeom>
        </p:spPr>
        <p:txBody>
          <a:bodyPr lIns="0" tIns="0" rIns="0" bIns="0" rtlCol="0" anchor="t">
            <a:spAutoFit/>
          </a:bodyPr>
          <a:lstStyle/>
          <a:p>
            <a:pPr marL="946986" lvl="1" indent="-473493">
              <a:lnSpc>
                <a:spcPts val="6579"/>
              </a:lnSpc>
              <a:buFont typeface="Arial"/>
              <a:buChar char="•"/>
            </a:pPr>
            <a:r>
              <a:rPr lang="en-US" sz="4386" dirty="0">
                <a:solidFill>
                  <a:srgbClr val="FFFFFF"/>
                </a:solidFill>
                <a:latin typeface="Agrandir Bold"/>
              </a:rPr>
              <a:t>Date of closing is July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44483"/>
            <a:ext cx="18288000" cy="10331483"/>
          </a:xfrm>
          <a:custGeom>
            <a:avLst/>
            <a:gdLst/>
            <a:ahLst/>
            <a:cxnLst/>
            <a:rect l="l" t="t" r="r" b="b"/>
            <a:pathLst>
              <a:path w="18288000" h="10331483">
                <a:moveTo>
                  <a:pt x="0" y="0"/>
                </a:moveTo>
                <a:lnTo>
                  <a:pt x="18288000" y="0"/>
                </a:lnTo>
                <a:lnTo>
                  <a:pt x="18288000" y="10331483"/>
                </a:lnTo>
                <a:lnTo>
                  <a:pt x="0" y="10331483"/>
                </a:lnTo>
                <a:lnTo>
                  <a:pt x="0" y="0"/>
                </a:lnTo>
                <a:close/>
              </a:path>
            </a:pathLst>
          </a:custGeom>
          <a:blipFill>
            <a:blip r:embed="rId3"/>
            <a:stretch>
              <a:fillRect l="-3874"/>
            </a:stretch>
          </a:blipFill>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821358"/>
            <a:ext cx="16230600" cy="3404760"/>
          </a:xfrm>
          <a:prstGeom prst="rect">
            <a:avLst/>
          </a:prstGeom>
        </p:spPr>
        <p:txBody>
          <a:bodyPr lIns="0" tIns="0" rIns="0" bIns="0" rtlCol="0" anchor="t">
            <a:spAutoFit/>
          </a:bodyPr>
          <a:lstStyle/>
          <a:p>
            <a:pPr marL="946986" lvl="1" indent="-473493">
              <a:lnSpc>
                <a:spcPts val="6579"/>
              </a:lnSpc>
              <a:buFont typeface="Arial"/>
              <a:buChar char="•"/>
            </a:pPr>
            <a:r>
              <a:rPr lang="en-US" sz="4386">
                <a:solidFill>
                  <a:srgbClr val="FFFFFF"/>
                </a:solidFill>
                <a:latin typeface="Agrandir Bold"/>
              </a:rPr>
              <a:t>Mortgage interest is paid in arrears, the seller will owe the buyer for interest </a:t>
            </a:r>
            <a:r>
              <a:rPr lang="en-US" sz="4386" u="sng">
                <a:solidFill>
                  <a:srgbClr val="FFFC00"/>
                </a:solidFill>
                <a:latin typeface="Agrandir Bold"/>
              </a:rPr>
              <a:t>to</a:t>
            </a:r>
            <a:r>
              <a:rPr lang="en-US" sz="4386">
                <a:solidFill>
                  <a:srgbClr val="FFFFFF"/>
                </a:solidFill>
                <a:latin typeface="Agrandir Bold"/>
              </a:rPr>
              <a:t> the closing date, as the buyer will be paying that interest on the next payment after closing.</a:t>
            </a:r>
          </a:p>
        </p:txBody>
      </p:sp>
      <p:sp>
        <p:nvSpPr>
          <p:cNvPr id="10" name="TextBox 10"/>
          <p:cNvSpPr txBox="1"/>
          <p:nvPr/>
        </p:nvSpPr>
        <p:spPr>
          <a:xfrm>
            <a:off x="0" y="112217"/>
            <a:ext cx="18288000" cy="1131570"/>
          </a:xfrm>
          <a:prstGeom prst="rect">
            <a:avLst/>
          </a:prstGeom>
        </p:spPr>
        <p:txBody>
          <a:bodyPr lIns="0" tIns="0" rIns="0" bIns="0" rtlCol="0" anchor="t">
            <a:spAutoFit/>
          </a:bodyPr>
          <a:lstStyle/>
          <a:p>
            <a:pPr algn="ctr">
              <a:lnSpc>
                <a:spcPts val="7980"/>
              </a:lnSpc>
              <a:spcBef>
                <a:spcPct val="0"/>
              </a:spcBef>
            </a:pPr>
            <a:r>
              <a:rPr lang="en-US" sz="5700">
                <a:solidFill>
                  <a:srgbClr val="FFFFFF"/>
                </a:solidFill>
                <a:latin typeface="Agrandir Bold"/>
              </a:rPr>
              <a:t>Prorating Interest on Existing (Assumed) Loans</a:t>
            </a:r>
          </a:p>
        </p:txBody>
      </p:sp>
      <p:sp>
        <p:nvSpPr>
          <p:cNvPr id="11" name="TextBox 11"/>
          <p:cNvSpPr txBox="1"/>
          <p:nvPr/>
        </p:nvSpPr>
        <p:spPr>
          <a:xfrm>
            <a:off x="14956925" y="9290050"/>
            <a:ext cx="3331075"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586</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674153"/>
            <a:ext cx="16230600" cy="4233435"/>
          </a:xfrm>
          <a:prstGeom prst="rect">
            <a:avLst/>
          </a:prstGeom>
        </p:spPr>
        <p:txBody>
          <a:bodyPr lIns="0" tIns="0" rIns="0" bIns="0" rtlCol="0" anchor="t">
            <a:spAutoFit/>
          </a:bodyPr>
          <a:lstStyle/>
          <a:p>
            <a:pPr marL="946986" lvl="1" indent="-473493">
              <a:lnSpc>
                <a:spcPts val="6579"/>
              </a:lnSpc>
              <a:buFont typeface="Arial"/>
              <a:buChar char="•"/>
            </a:pPr>
            <a:r>
              <a:rPr lang="en-US" sz="4386" dirty="0">
                <a:solidFill>
                  <a:srgbClr val="FFFFFF"/>
                </a:solidFill>
                <a:latin typeface="Agrandir Bold"/>
              </a:rPr>
              <a:t>When a sale is made with a loan that will be assumed by the buyer, when the interest is charged in arrears, then interest due on the loan from the due date of the last payment to the date of settlement will be a seller debit and a buyer credit.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821358"/>
            <a:ext cx="16230600" cy="94921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Three steps in calculating the proration:</a:t>
            </a:r>
          </a:p>
        </p:txBody>
      </p:sp>
      <p:sp>
        <p:nvSpPr>
          <p:cNvPr id="10" name="TextBox 10"/>
          <p:cNvSpPr txBox="1"/>
          <p:nvPr/>
        </p:nvSpPr>
        <p:spPr>
          <a:xfrm>
            <a:off x="0" y="112217"/>
            <a:ext cx="18288000" cy="1131570"/>
          </a:xfrm>
          <a:prstGeom prst="rect">
            <a:avLst/>
          </a:prstGeom>
        </p:spPr>
        <p:txBody>
          <a:bodyPr lIns="0" tIns="0" rIns="0" bIns="0" rtlCol="0" anchor="t">
            <a:spAutoFit/>
          </a:bodyPr>
          <a:lstStyle/>
          <a:p>
            <a:pPr algn="ctr">
              <a:lnSpc>
                <a:spcPts val="7980"/>
              </a:lnSpc>
              <a:spcBef>
                <a:spcPct val="0"/>
              </a:spcBef>
            </a:pPr>
            <a:r>
              <a:rPr lang="en-US" sz="5700">
                <a:solidFill>
                  <a:srgbClr val="FFFFFF"/>
                </a:solidFill>
                <a:latin typeface="Agrandir Bold"/>
              </a:rPr>
              <a:t>Prorating Interest on Existing (Assumed) Loans</a:t>
            </a:r>
          </a:p>
        </p:txBody>
      </p:sp>
      <p:sp>
        <p:nvSpPr>
          <p:cNvPr id="11" name="TextBox 11"/>
          <p:cNvSpPr txBox="1"/>
          <p:nvPr/>
        </p:nvSpPr>
        <p:spPr>
          <a:xfrm>
            <a:off x="14956925" y="9290050"/>
            <a:ext cx="3331075"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586</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3033532"/>
            <a:ext cx="14183724" cy="1724896"/>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Calculate the days of interest the seller owes</a:t>
            </a:r>
            <a:br>
              <a:rPr lang="en-US" sz="4586" dirty="0">
                <a:solidFill>
                  <a:srgbClr val="FFFFFF"/>
                </a:solidFill>
                <a:latin typeface="Agrandir Bold"/>
              </a:rPr>
            </a:br>
            <a:r>
              <a:rPr lang="en-US" sz="4586" dirty="0">
                <a:solidFill>
                  <a:srgbClr val="FFFFFF"/>
                </a:solidFill>
                <a:latin typeface="Agrandir Bold"/>
              </a:rPr>
              <a:t>   the buyer.</a:t>
            </a:r>
          </a:p>
        </p:txBody>
      </p:sp>
      <p:sp>
        <p:nvSpPr>
          <p:cNvPr id="14" name="TextBox 14"/>
          <p:cNvSpPr txBox="1"/>
          <p:nvPr/>
        </p:nvSpPr>
        <p:spPr>
          <a:xfrm>
            <a:off x="3075576" y="5112481"/>
            <a:ext cx="14183724" cy="2682765"/>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Determine the amount of per diem (per day)</a:t>
            </a:r>
            <a:br>
              <a:rPr lang="en-US" sz="4586" dirty="0">
                <a:solidFill>
                  <a:srgbClr val="FFFFFF"/>
                </a:solidFill>
                <a:latin typeface="Agrandir Bold"/>
              </a:rPr>
            </a:br>
            <a:r>
              <a:rPr lang="en-US" sz="4586" dirty="0">
                <a:solidFill>
                  <a:srgbClr val="FFFFFF"/>
                </a:solidFill>
                <a:latin typeface="Agrandir Bold"/>
              </a:rPr>
              <a:t>   interest specific to the month that interest is</a:t>
            </a:r>
            <a:br>
              <a:rPr lang="en-US" sz="4586" dirty="0">
                <a:solidFill>
                  <a:srgbClr val="FFFFFF"/>
                </a:solidFill>
                <a:latin typeface="Agrandir Bold"/>
              </a:rPr>
            </a:br>
            <a:r>
              <a:rPr lang="en-US" sz="4586" dirty="0">
                <a:solidFill>
                  <a:srgbClr val="FFFFFF"/>
                </a:solidFill>
                <a:latin typeface="Agrandir Bold"/>
              </a:rPr>
              <a:t>   owed for.</a:t>
            </a:r>
          </a:p>
        </p:txBody>
      </p:sp>
      <p:sp>
        <p:nvSpPr>
          <p:cNvPr id="15" name="TextBox 15"/>
          <p:cNvSpPr txBox="1"/>
          <p:nvPr/>
        </p:nvSpPr>
        <p:spPr>
          <a:xfrm>
            <a:off x="3075576" y="8058205"/>
            <a:ext cx="14183724" cy="1724896"/>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Multiply the number of days by the per diem</a:t>
            </a:r>
            <a:br>
              <a:rPr lang="en-US" sz="4586" dirty="0">
                <a:solidFill>
                  <a:srgbClr val="FFFFFF"/>
                </a:solidFill>
                <a:latin typeface="Agrandir Bold"/>
              </a:rPr>
            </a:br>
            <a:r>
              <a:rPr lang="en-US" sz="4586" dirty="0">
                <a:solidFill>
                  <a:srgbClr val="FFFFFF"/>
                </a:solidFill>
                <a:latin typeface="Agrandir Bold"/>
              </a:rPr>
              <a:t>   amount for the total proration.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666764"/>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In Colorado, we use a 365 day year (366 days for a leap year) for prorating.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How to Calculate Prorations</a:t>
            </a:r>
          </a:p>
        </p:txBody>
      </p:sp>
      <p:sp>
        <p:nvSpPr>
          <p:cNvPr id="11" name="TextBox 11"/>
          <p:cNvSpPr txBox="1"/>
          <p:nvPr/>
        </p:nvSpPr>
        <p:spPr>
          <a:xfrm>
            <a:off x="14956925" y="9290050"/>
            <a:ext cx="3331075"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577</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406679"/>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Every separate month must be calculated according to the exact number of days in that particular month.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291547"/>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buyer is assuming the sellers loan which has an unpaid principal balance of $200,000 at 7.5% interest, paid in arrears.</a:t>
            </a:r>
          </a:p>
        </p:txBody>
      </p:sp>
      <p:sp>
        <p:nvSpPr>
          <p:cNvPr id="10" name="TextBox 10"/>
          <p:cNvSpPr txBox="1"/>
          <p:nvPr/>
        </p:nvSpPr>
        <p:spPr>
          <a:xfrm>
            <a:off x="0" y="112217"/>
            <a:ext cx="18288000" cy="1131570"/>
          </a:xfrm>
          <a:prstGeom prst="rect">
            <a:avLst/>
          </a:prstGeom>
        </p:spPr>
        <p:txBody>
          <a:bodyPr lIns="0" tIns="0" rIns="0" bIns="0" rtlCol="0" anchor="t">
            <a:spAutoFit/>
          </a:bodyPr>
          <a:lstStyle/>
          <a:p>
            <a:pPr algn="ctr">
              <a:lnSpc>
                <a:spcPts val="7980"/>
              </a:lnSpc>
              <a:spcBef>
                <a:spcPct val="0"/>
              </a:spcBef>
            </a:pPr>
            <a:r>
              <a:rPr lang="en-US" sz="5700">
                <a:solidFill>
                  <a:srgbClr val="FFFFFF"/>
                </a:solidFill>
                <a:latin typeface="Agrandir Bold"/>
              </a:rPr>
              <a:t>Prorating Interest on Existing (Assumed) Loans</a:t>
            </a:r>
          </a:p>
        </p:txBody>
      </p:sp>
      <p:sp>
        <p:nvSpPr>
          <p:cNvPr id="11" name="TextBox 11"/>
          <p:cNvSpPr txBox="1"/>
          <p:nvPr/>
        </p:nvSpPr>
        <p:spPr>
          <a:xfrm>
            <a:off x="14956925" y="9290050"/>
            <a:ext cx="3331075"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586</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671369"/>
            <a:ext cx="16230600" cy="94921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The closing will be on May 10th.</a:t>
            </a:r>
          </a:p>
        </p:txBody>
      </p:sp>
      <p:sp>
        <p:nvSpPr>
          <p:cNvPr id="14" name="TextBox 14"/>
          <p:cNvSpPr txBox="1"/>
          <p:nvPr/>
        </p:nvSpPr>
        <p:spPr>
          <a:xfrm>
            <a:off x="1028700" y="7317641"/>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Seller will owe for 9 days of interest (May 1 – 9) – Buyer owns the day of closing.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991394"/>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$200,000 x 7.5% = $15,000 (annual interest) ÷ 12 = $1,250 interest per month.</a:t>
            </a:r>
          </a:p>
        </p:txBody>
      </p:sp>
      <p:sp>
        <p:nvSpPr>
          <p:cNvPr id="10" name="TextBox 10"/>
          <p:cNvSpPr txBox="1"/>
          <p:nvPr/>
        </p:nvSpPr>
        <p:spPr>
          <a:xfrm>
            <a:off x="0" y="112217"/>
            <a:ext cx="18288000" cy="1131570"/>
          </a:xfrm>
          <a:prstGeom prst="rect">
            <a:avLst/>
          </a:prstGeom>
        </p:spPr>
        <p:txBody>
          <a:bodyPr lIns="0" tIns="0" rIns="0" bIns="0" rtlCol="0" anchor="t">
            <a:spAutoFit/>
          </a:bodyPr>
          <a:lstStyle/>
          <a:p>
            <a:pPr algn="ctr">
              <a:lnSpc>
                <a:spcPts val="7980"/>
              </a:lnSpc>
              <a:spcBef>
                <a:spcPct val="0"/>
              </a:spcBef>
            </a:pPr>
            <a:r>
              <a:rPr lang="en-US" sz="5700">
                <a:solidFill>
                  <a:srgbClr val="FFFFFF"/>
                </a:solidFill>
                <a:latin typeface="Agrandir Bold"/>
              </a:rPr>
              <a:t>Prorating Interest on Existing (Assumed) Loans</a:t>
            </a:r>
          </a:p>
        </p:txBody>
      </p:sp>
      <p:sp>
        <p:nvSpPr>
          <p:cNvPr id="11" name="TextBox 11"/>
          <p:cNvSpPr txBox="1"/>
          <p:nvPr/>
        </p:nvSpPr>
        <p:spPr>
          <a:xfrm>
            <a:off x="14956925" y="9290050"/>
            <a:ext cx="3331075"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586</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4349399"/>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$1,250 ÷ 31 days (total days in May) = $40.3226 per day</a:t>
            </a:r>
          </a:p>
        </p:txBody>
      </p:sp>
      <p:sp>
        <p:nvSpPr>
          <p:cNvPr id="14" name="TextBox 14"/>
          <p:cNvSpPr txBox="1"/>
          <p:nvPr/>
        </p:nvSpPr>
        <p:spPr>
          <a:xfrm>
            <a:off x="1028700" y="6908339"/>
            <a:ext cx="16230600" cy="2549415"/>
          </a:xfrm>
          <a:prstGeom prst="rect">
            <a:avLst/>
          </a:prstGeom>
        </p:spPr>
        <p:txBody>
          <a:bodyPr lIns="0" tIns="0" rIns="0" bIns="0" rtlCol="0" anchor="t">
            <a:spAutoFit/>
          </a:bodyPr>
          <a:lstStyle/>
          <a:p>
            <a:pPr algn="ctr">
              <a:lnSpc>
                <a:spcPts val="6879"/>
              </a:lnSpc>
            </a:pPr>
            <a:r>
              <a:rPr lang="en-US" sz="4586">
                <a:solidFill>
                  <a:srgbClr val="FFFFFF"/>
                </a:solidFill>
                <a:latin typeface="Agrandir Bold"/>
              </a:rPr>
              <a:t>9 days (May 1 - 9 … Seller owned) x $40.3226 =</a:t>
            </a:r>
          </a:p>
          <a:p>
            <a:pPr algn="ctr">
              <a:lnSpc>
                <a:spcPts val="4479"/>
              </a:lnSpc>
            </a:pPr>
            <a:r>
              <a:rPr lang="en-US" sz="2986">
                <a:solidFill>
                  <a:srgbClr val="FFFFFF"/>
                </a:solidFill>
                <a:latin typeface="Agrandir Bold"/>
              </a:rPr>
              <a:t> </a:t>
            </a:r>
          </a:p>
          <a:p>
            <a:pPr algn="ctr">
              <a:lnSpc>
                <a:spcPts val="8379"/>
              </a:lnSpc>
            </a:pPr>
            <a:r>
              <a:rPr lang="en-US" sz="5586">
                <a:solidFill>
                  <a:srgbClr val="FFFC00"/>
                </a:solidFill>
                <a:latin typeface="Agrandir Bold"/>
              </a:rPr>
              <a:t>$362.90   (Debit Seller / Credit Buyer)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431268"/>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Mortgage interest is paid in arrears, when a payment is made on July 1st it pays the interest for the month of June.</a:t>
            </a:r>
          </a:p>
        </p:txBody>
      </p:sp>
      <p:sp>
        <p:nvSpPr>
          <p:cNvPr id="10" name="TextBox 10"/>
          <p:cNvSpPr txBox="1"/>
          <p:nvPr/>
        </p:nvSpPr>
        <p:spPr>
          <a:xfrm>
            <a:off x="0" y="112217"/>
            <a:ext cx="18288000" cy="1131570"/>
          </a:xfrm>
          <a:prstGeom prst="rect">
            <a:avLst/>
          </a:prstGeom>
        </p:spPr>
        <p:txBody>
          <a:bodyPr lIns="0" tIns="0" rIns="0" bIns="0" rtlCol="0" anchor="t">
            <a:spAutoFit/>
          </a:bodyPr>
          <a:lstStyle/>
          <a:p>
            <a:pPr algn="ctr">
              <a:lnSpc>
                <a:spcPts val="7980"/>
              </a:lnSpc>
              <a:spcBef>
                <a:spcPct val="0"/>
              </a:spcBef>
            </a:pPr>
            <a:r>
              <a:rPr lang="en-US" sz="5700">
                <a:solidFill>
                  <a:srgbClr val="FFFFFF"/>
                </a:solidFill>
                <a:latin typeface="Agrandir Bold"/>
              </a:rPr>
              <a:t>Prorating Interest on New Loans</a:t>
            </a:r>
          </a:p>
        </p:txBody>
      </p:sp>
      <p:sp>
        <p:nvSpPr>
          <p:cNvPr id="11" name="TextBox 11"/>
          <p:cNvSpPr txBox="1"/>
          <p:nvPr/>
        </p:nvSpPr>
        <p:spPr>
          <a:xfrm>
            <a:off x="14956925" y="9290050"/>
            <a:ext cx="3331075"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587</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0" y="112217"/>
            <a:ext cx="18288000" cy="1131570"/>
          </a:xfrm>
          <a:prstGeom prst="rect">
            <a:avLst/>
          </a:prstGeom>
        </p:spPr>
        <p:txBody>
          <a:bodyPr lIns="0" tIns="0" rIns="0" bIns="0" rtlCol="0" anchor="t">
            <a:spAutoFit/>
          </a:bodyPr>
          <a:lstStyle/>
          <a:p>
            <a:pPr algn="ctr">
              <a:lnSpc>
                <a:spcPts val="7980"/>
              </a:lnSpc>
              <a:spcBef>
                <a:spcPct val="0"/>
              </a:spcBef>
            </a:pPr>
            <a:r>
              <a:rPr lang="en-US" sz="5700">
                <a:solidFill>
                  <a:srgbClr val="FFFFFF"/>
                </a:solidFill>
                <a:latin typeface="Agrandir Bold"/>
              </a:rPr>
              <a:t>Prorating Interest on New Loans</a:t>
            </a:r>
          </a:p>
        </p:txBody>
      </p:sp>
      <p:sp>
        <p:nvSpPr>
          <p:cNvPr id="10" name="TextBox 10"/>
          <p:cNvSpPr txBox="1"/>
          <p:nvPr/>
        </p:nvSpPr>
        <p:spPr>
          <a:xfrm>
            <a:off x="14956925" y="9290050"/>
            <a:ext cx="3331075"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587</a:t>
            </a:r>
          </a:p>
        </p:txBody>
      </p:sp>
      <p:sp>
        <p:nvSpPr>
          <p:cNvPr id="11" name="AutoShape 11"/>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2" name="TextBox 12"/>
          <p:cNvSpPr txBox="1"/>
          <p:nvPr/>
        </p:nvSpPr>
        <p:spPr>
          <a:xfrm>
            <a:off x="1028700" y="2241660"/>
            <a:ext cx="16230600" cy="701664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On new loans, lenders want to collect interest up to 30 days before the first payment of the new loan is due.  If the closing is on May 10th and the first mortgage payment is due on July 1st, the July payment will pay for the interest accrued in June.  It does not pay for the interest accrued from May 10 – 31.  That interest would have to be collected from the Buyer at the time of closing.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094224"/>
            <a:ext cx="16230600" cy="94921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Three steps in calculating the proration:</a:t>
            </a:r>
          </a:p>
        </p:txBody>
      </p:sp>
      <p:sp>
        <p:nvSpPr>
          <p:cNvPr id="10" name="TextBox 10"/>
          <p:cNvSpPr txBox="1"/>
          <p:nvPr/>
        </p:nvSpPr>
        <p:spPr>
          <a:xfrm>
            <a:off x="0" y="112217"/>
            <a:ext cx="18288000" cy="1131570"/>
          </a:xfrm>
          <a:prstGeom prst="rect">
            <a:avLst/>
          </a:prstGeom>
        </p:spPr>
        <p:txBody>
          <a:bodyPr lIns="0" tIns="0" rIns="0" bIns="0" rtlCol="0" anchor="t">
            <a:spAutoFit/>
          </a:bodyPr>
          <a:lstStyle/>
          <a:p>
            <a:pPr algn="ctr">
              <a:lnSpc>
                <a:spcPts val="7980"/>
              </a:lnSpc>
              <a:spcBef>
                <a:spcPct val="0"/>
              </a:spcBef>
            </a:pPr>
            <a:r>
              <a:rPr lang="en-US" sz="5700">
                <a:solidFill>
                  <a:srgbClr val="FFFFFF"/>
                </a:solidFill>
                <a:latin typeface="Agrandir Bold"/>
              </a:rPr>
              <a:t>Prorating Interest on New Loans</a:t>
            </a:r>
          </a:p>
        </p:txBody>
      </p:sp>
      <p:sp>
        <p:nvSpPr>
          <p:cNvPr id="11" name="TextBox 11"/>
          <p:cNvSpPr txBox="1"/>
          <p:nvPr/>
        </p:nvSpPr>
        <p:spPr>
          <a:xfrm>
            <a:off x="14956925" y="9290050"/>
            <a:ext cx="3331075"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587</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3389028"/>
            <a:ext cx="14183724" cy="1724896"/>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Calculate the days of interest the buyer owes</a:t>
            </a:r>
            <a:br>
              <a:rPr lang="en-US" sz="4586" dirty="0">
                <a:solidFill>
                  <a:srgbClr val="FFFFFF"/>
                </a:solidFill>
                <a:latin typeface="Agrandir Bold"/>
              </a:rPr>
            </a:br>
            <a:r>
              <a:rPr lang="en-US" sz="4586" dirty="0">
                <a:solidFill>
                  <a:srgbClr val="FFFFFF"/>
                </a:solidFill>
                <a:latin typeface="Agrandir Bold"/>
              </a:rPr>
              <a:t>   the lender.</a:t>
            </a:r>
          </a:p>
        </p:txBody>
      </p:sp>
      <p:sp>
        <p:nvSpPr>
          <p:cNvPr id="14" name="TextBox 14"/>
          <p:cNvSpPr txBox="1"/>
          <p:nvPr/>
        </p:nvSpPr>
        <p:spPr>
          <a:xfrm>
            <a:off x="3075576" y="5550607"/>
            <a:ext cx="14183724" cy="1724896"/>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Determine the amount of per diem (per day)</a:t>
            </a:r>
            <a:br>
              <a:rPr lang="en-US" sz="4586" dirty="0">
                <a:solidFill>
                  <a:srgbClr val="FFFFFF"/>
                </a:solidFill>
                <a:latin typeface="Agrandir Bold"/>
              </a:rPr>
            </a:br>
            <a:r>
              <a:rPr lang="en-US" sz="4586" dirty="0">
                <a:solidFill>
                  <a:srgbClr val="FFFFFF"/>
                </a:solidFill>
                <a:latin typeface="Agrandir Bold"/>
              </a:rPr>
              <a:t>   interest.</a:t>
            </a:r>
          </a:p>
        </p:txBody>
      </p:sp>
      <p:sp>
        <p:nvSpPr>
          <p:cNvPr id="15" name="TextBox 15"/>
          <p:cNvSpPr txBox="1"/>
          <p:nvPr/>
        </p:nvSpPr>
        <p:spPr>
          <a:xfrm>
            <a:off x="3075576" y="7712185"/>
            <a:ext cx="14183724" cy="1724896"/>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Multiply the number of days by the per diem</a:t>
            </a:r>
            <a:br>
              <a:rPr lang="en-US" sz="4586" dirty="0">
                <a:solidFill>
                  <a:srgbClr val="FFFFFF"/>
                </a:solidFill>
                <a:latin typeface="Agrandir Bold"/>
              </a:rPr>
            </a:br>
            <a:r>
              <a:rPr lang="en-US" sz="4586" dirty="0">
                <a:solidFill>
                  <a:srgbClr val="FFFFFF"/>
                </a:solidFill>
                <a:latin typeface="Agrandir Bold"/>
              </a:rPr>
              <a:t>   amount for the total proration.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997272"/>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buyer is obtaining a new loan of $200,000 at 7.5%.</a:t>
            </a:r>
          </a:p>
        </p:txBody>
      </p:sp>
      <p:sp>
        <p:nvSpPr>
          <p:cNvPr id="10" name="TextBox 10"/>
          <p:cNvSpPr txBox="1"/>
          <p:nvPr/>
        </p:nvSpPr>
        <p:spPr>
          <a:xfrm>
            <a:off x="0" y="112217"/>
            <a:ext cx="18288000" cy="1131570"/>
          </a:xfrm>
          <a:prstGeom prst="rect">
            <a:avLst/>
          </a:prstGeom>
        </p:spPr>
        <p:txBody>
          <a:bodyPr lIns="0" tIns="0" rIns="0" bIns="0" rtlCol="0" anchor="t">
            <a:spAutoFit/>
          </a:bodyPr>
          <a:lstStyle/>
          <a:p>
            <a:pPr algn="ctr">
              <a:lnSpc>
                <a:spcPts val="7980"/>
              </a:lnSpc>
              <a:spcBef>
                <a:spcPct val="0"/>
              </a:spcBef>
            </a:pPr>
            <a:r>
              <a:rPr lang="en-US" sz="5700" dirty="0">
                <a:solidFill>
                  <a:srgbClr val="FFFFFF"/>
                </a:solidFill>
                <a:latin typeface="Agrandir Bold"/>
              </a:rPr>
              <a:t>Prorating Interest on New Loans</a:t>
            </a:r>
          </a:p>
        </p:txBody>
      </p:sp>
      <p:sp>
        <p:nvSpPr>
          <p:cNvPr id="11" name="TextBox 11"/>
          <p:cNvSpPr txBox="1"/>
          <p:nvPr/>
        </p:nvSpPr>
        <p:spPr>
          <a:xfrm>
            <a:off x="14956925" y="9290050"/>
            <a:ext cx="3331075"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587</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4177660"/>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The closing will be on May 10th.  Buyer’s first new loan payment is July 1st.</a:t>
            </a:r>
          </a:p>
        </p:txBody>
      </p:sp>
      <p:sp>
        <p:nvSpPr>
          <p:cNvPr id="14" name="TextBox 14"/>
          <p:cNvSpPr txBox="1"/>
          <p:nvPr/>
        </p:nvSpPr>
        <p:spPr>
          <a:xfrm>
            <a:off x="1028700" y="6358048"/>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Buyer will owe for 22 days of interest (May 10 – 31). Interest only needs to be collected for the month of May as June interest will be reflected in the loan payment of July 1st.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321985"/>
            <a:ext cx="16230600" cy="94921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$200,000 x 7.5% = $15,000 (annual interest)</a:t>
            </a:r>
          </a:p>
        </p:txBody>
      </p:sp>
      <p:sp>
        <p:nvSpPr>
          <p:cNvPr id="11" name="TextBox 11"/>
          <p:cNvSpPr txBox="1"/>
          <p:nvPr/>
        </p:nvSpPr>
        <p:spPr>
          <a:xfrm>
            <a:off x="14956925" y="9290050"/>
            <a:ext cx="3331075"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a:t>
            </a:r>
            <a:r>
              <a:rPr lang="en-US" sz="5000">
                <a:solidFill>
                  <a:srgbClr val="FFFFFF"/>
                </a:solidFill>
                <a:latin typeface="Agrandir Bold"/>
              </a:rPr>
              <a:t>587</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4082047"/>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$15,000 ÷ 365 days (total days in the year) = $41.0959 per day</a:t>
            </a:r>
          </a:p>
        </p:txBody>
      </p:sp>
      <p:sp>
        <p:nvSpPr>
          <p:cNvPr id="14" name="TextBox 14"/>
          <p:cNvSpPr txBox="1"/>
          <p:nvPr/>
        </p:nvSpPr>
        <p:spPr>
          <a:xfrm>
            <a:off x="605757" y="6545737"/>
            <a:ext cx="17076485" cy="2549415"/>
          </a:xfrm>
          <a:prstGeom prst="rect">
            <a:avLst/>
          </a:prstGeom>
        </p:spPr>
        <p:txBody>
          <a:bodyPr lIns="0" tIns="0" rIns="0" bIns="0" rtlCol="0" anchor="t">
            <a:spAutoFit/>
          </a:bodyPr>
          <a:lstStyle/>
          <a:p>
            <a:pPr algn="ctr">
              <a:lnSpc>
                <a:spcPts val="6879"/>
              </a:lnSpc>
            </a:pPr>
            <a:r>
              <a:rPr lang="en-US" sz="4586">
                <a:solidFill>
                  <a:srgbClr val="FFFFFF"/>
                </a:solidFill>
                <a:latin typeface="Agrandir Bold"/>
              </a:rPr>
              <a:t>22 days (May 10 - 31) x $41.0959 = </a:t>
            </a:r>
          </a:p>
          <a:p>
            <a:pPr algn="ctr">
              <a:lnSpc>
                <a:spcPts val="4479"/>
              </a:lnSpc>
            </a:pPr>
            <a:r>
              <a:rPr lang="en-US" sz="2986">
                <a:solidFill>
                  <a:srgbClr val="FFFFFF"/>
                </a:solidFill>
                <a:latin typeface="Agrandir Bold"/>
              </a:rPr>
              <a:t> </a:t>
            </a:r>
          </a:p>
          <a:p>
            <a:pPr algn="ctr">
              <a:lnSpc>
                <a:spcPts val="8379"/>
              </a:lnSpc>
            </a:pPr>
            <a:r>
              <a:rPr lang="en-US" sz="5586">
                <a:solidFill>
                  <a:srgbClr val="FFFC00"/>
                </a:solidFill>
                <a:latin typeface="Agrandir Bold"/>
              </a:rPr>
              <a:t>$904.11   (Debit Buyer / Credit Broker-Closer)</a:t>
            </a:r>
          </a:p>
        </p:txBody>
      </p:sp>
      <p:sp>
        <p:nvSpPr>
          <p:cNvPr id="15" name="TextBox 10">
            <a:extLst>
              <a:ext uri="{FF2B5EF4-FFF2-40B4-BE49-F238E27FC236}">
                <a16:creationId xmlns:a16="http://schemas.microsoft.com/office/drawing/2014/main" id="{C4C70441-2648-19E6-A65A-39C890E11DE8}"/>
              </a:ext>
            </a:extLst>
          </p:cNvPr>
          <p:cNvSpPr txBox="1"/>
          <p:nvPr/>
        </p:nvSpPr>
        <p:spPr>
          <a:xfrm>
            <a:off x="0" y="112217"/>
            <a:ext cx="18288000" cy="1131570"/>
          </a:xfrm>
          <a:prstGeom prst="rect">
            <a:avLst/>
          </a:prstGeom>
        </p:spPr>
        <p:txBody>
          <a:bodyPr lIns="0" tIns="0" rIns="0" bIns="0" rtlCol="0" anchor="t">
            <a:spAutoFit/>
          </a:bodyPr>
          <a:lstStyle/>
          <a:p>
            <a:pPr algn="ctr">
              <a:lnSpc>
                <a:spcPts val="7980"/>
              </a:lnSpc>
              <a:spcBef>
                <a:spcPct val="0"/>
              </a:spcBef>
            </a:pPr>
            <a:r>
              <a:rPr lang="en-US" sz="5700" dirty="0">
                <a:solidFill>
                  <a:srgbClr val="FFFFFF"/>
                </a:solidFill>
                <a:latin typeface="Agrandir Bold"/>
              </a:rPr>
              <a:t>Prorating Interest on New Loans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518523"/>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In Colorado, the buyer is considered to own the property all day on the day of closing.  Day of closing belongs to the </a:t>
            </a:r>
            <a:r>
              <a:rPr lang="en-US" sz="4586" u="sng">
                <a:solidFill>
                  <a:srgbClr val="FFFC00"/>
                </a:solidFill>
                <a:latin typeface="Agrandir Bold"/>
              </a:rPr>
              <a:t>BUYER</a:t>
            </a:r>
            <a:r>
              <a:rPr lang="en-US" sz="4586">
                <a:solidFill>
                  <a:srgbClr val="FFFFFF"/>
                </a:solidFill>
                <a:latin typeface="Agrandir Bold"/>
              </a:rPr>
              <a:t>.</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How to Calculate Prorations</a:t>
            </a:r>
          </a:p>
        </p:txBody>
      </p:sp>
      <p:sp>
        <p:nvSpPr>
          <p:cNvPr id="11" name="TextBox 11"/>
          <p:cNvSpPr txBox="1"/>
          <p:nvPr/>
        </p:nvSpPr>
        <p:spPr>
          <a:xfrm>
            <a:off x="14956925" y="9290050"/>
            <a:ext cx="3331075"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577</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630799"/>
            <a:ext cx="16230600" cy="614986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NEVER PRORATE:</a:t>
            </a:r>
          </a:p>
          <a:p>
            <a:pPr marL="1980330" lvl="2" indent="-660110">
              <a:lnSpc>
                <a:spcPts val="6879"/>
              </a:lnSpc>
              <a:buFont typeface="Arial"/>
              <a:buChar char="⚬"/>
            </a:pPr>
            <a:r>
              <a:rPr lang="en-US" sz="4586" dirty="0">
                <a:solidFill>
                  <a:srgbClr val="FFFFFF"/>
                </a:solidFill>
                <a:latin typeface="Agrandir Bold"/>
              </a:rPr>
              <a:t>  Tax Reserve</a:t>
            </a:r>
          </a:p>
          <a:p>
            <a:pPr marL="1980330" lvl="2" indent="-660110">
              <a:lnSpc>
                <a:spcPts val="6879"/>
              </a:lnSpc>
              <a:buFont typeface="Arial"/>
              <a:buChar char="⚬"/>
            </a:pPr>
            <a:r>
              <a:rPr lang="en-US" sz="4586" dirty="0">
                <a:solidFill>
                  <a:srgbClr val="FFFFFF"/>
                </a:solidFill>
                <a:latin typeface="Agrandir Bold"/>
              </a:rPr>
              <a:t>  Hazard Insurance Reserve</a:t>
            </a:r>
          </a:p>
          <a:p>
            <a:pPr marL="1980330" lvl="2" indent="-660110">
              <a:lnSpc>
                <a:spcPts val="6879"/>
              </a:lnSpc>
              <a:buFont typeface="Arial"/>
              <a:buChar char="⚬"/>
            </a:pPr>
            <a:r>
              <a:rPr lang="en-US" sz="4586" dirty="0">
                <a:solidFill>
                  <a:srgbClr val="FFFFFF"/>
                </a:solidFill>
                <a:latin typeface="Agrandir Bold"/>
              </a:rPr>
              <a:t>  FHA Insurance Reserve</a:t>
            </a:r>
          </a:p>
          <a:p>
            <a:pPr marL="1980330" lvl="2" indent="-660110">
              <a:lnSpc>
                <a:spcPts val="6879"/>
              </a:lnSpc>
              <a:buFont typeface="Arial"/>
              <a:buChar char="⚬"/>
            </a:pPr>
            <a:r>
              <a:rPr lang="en-US" sz="4586" dirty="0">
                <a:solidFill>
                  <a:srgbClr val="FFFFFF"/>
                </a:solidFill>
                <a:latin typeface="Agrandir Bold"/>
              </a:rPr>
              <a:t>  Security Deposits</a:t>
            </a:r>
          </a:p>
          <a:p>
            <a:pPr marL="1980330" lvl="2" indent="-660110">
              <a:lnSpc>
                <a:spcPts val="6879"/>
              </a:lnSpc>
              <a:buFont typeface="Arial"/>
              <a:buChar char="⚬"/>
            </a:pPr>
            <a:r>
              <a:rPr lang="en-US" sz="4586" dirty="0">
                <a:solidFill>
                  <a:srgbClr val="FFFFFF"/>
                </a:solidFill>
                <a:latin typeface="Agrandir Bold"/>
              </a:rPr>
              <a:t>  Mortgage Payment</a:t>
            </a:r>
          </a:p>
          <a:p>
            <a:pPr marL="1980330" lvl="2" indent="-660110">
              <a:lnSpc>
                <a:spcPts val="6879"/>
              </a:lnSpc>
              <a:buFont typeface="Arial"/>
              <a:buChar char="⚬"/>
            </a:pPr>
            <a:r>
              <a:rPr lang="en-US" sz="4586" dirty="0">
                <a:solidFill>
                  <a:srgbClr val="FFFFFF"/>
                </a:solidFill>
                <a:latin typeface="Agrandir Bold"/>
              </a:rPr>
              <a:t>  Special Taxes (assessments)</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How to Calculate Prorations</a:t>
            </a:r>
          </a:p>
        </p:txBody>
      </p:sp>
      <p:sp>
        <p:nvSpPr>
          <p:cNvPr id="11" name="TextBox 11"/>
          <p:cNvSpPr txBox="1"/>
          <p:nvPr/>
        </p:nvSpPr>
        <p:spPr>
          <a:xfrm>
            <a:off x="14956925" y="9290050"/>
            <a:ext cx="3331075"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577</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086562"/>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Using the closing date of July 1 for this problem and annual real estate taxes of $1,366.00, compute the dollar amount of tax adjustment to be made. </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Prorating Real Property Taxes</a:t>
            </a:r>
          </a:p>
        </p:txBody>
      </p:sp>
      <p:sp>
        <p:nvSpPr>
          <p:cNvPr id="11" name="TextBox 11"/>
          <p:cNvSpPr txBox="1"/>
          <p:nvPr/>
        </p:nvSpPr>
        <p:spPr>
          <a:xfrm>
            <a:off x="14956925" y="9290050"/>
            <a:ext cx="3331075"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578</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177407"/>
            <a:ext cx="16230600" cy="441631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Remember in Colorado, real estate taxes become a lien on real property on January 1 of the current year and are due and payable on January 1 of the next year.  </a:t>
            </a:r>
            <a:r>
              <a:rPr lang="en-US" sz="4586" dirty="0">
                <a:solidFill>
                  <a:srgbClr val="FFFC00"/>
                </a:solidFill>
                <a:latin typeface="Agrandir Bold"/>
              </a:rPr>
              <a:t>Therefore, real estate taxes are paid in arrears.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3556532"/>
            <a:chOff x="0" y="0"/>
            <a:chExt cx="4816593" cy="936700"/>
          </a:xfrm>
        </p:grpSpPr>
        <p:sp>
          <p:nvSpPr>
            <p:cNvPr id="7" name="Freeform 7"/>
            <p:cNvSpPr/>
            <p:nvPr/>
          </p:nvSpPr>
          <p:spPr>
            <a:xfrm>
              <a:off x="0" y="0"/>
              <a:ext cx="4816592" cy="936700"/>
            </a:xfrm>
            <a:custGeom>
              <a:avLst/>
              <a:gdLst/>
              <a:ahLst/>
              <a:cxnLst/>
              <a:rect l="l" t="t" r="r" b="b"/>
              <a:pathLst>
                <a:path w="4816592" h="936700">
                  <a:moveTo>
                    <a:pt x="0" y="0"/>
                  </a:moveTo>
                  <a:lnTo>
                    <a:pt x="4816592" y="0"/>
                  </a:lnTo>
                  <a:lnTo>
                    <a:pt x="4816592" y="936700"/>
                  </a:lnTo>
                  <a:lnTo>
                    <a:pt x="0" y="93670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0" y="3019716"/>
            <a:ext cx="18288000" cy="7267284"/>
          </a:xfrm>
          <a:custGeom>
            <a:avLst/>
            <a:gdLst/>
            <a:ahLst/>
            <a:cxnLst/>
            <a:rect l="l" t="t" r="r" b="b"/>
            <a:pathLst>
              <a:path w="18288000" h="7267284">
                <a:moveTo>
                  <a:pt x="0" y="0"/>
                </a:moveTo>
                <a:lnTo>
                  <a:pt x="18288000" y="0"/>
                </a:lnTo>
                <a:lnTo>
                  <a:pt x="18288000" y="7267284"/>
                </a:lnTo>
                <a:lnTo>
                  <a:pt x="0" y="7267284"/>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028700" y="476652"/>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On a July 1 closing, how many days has the seller owned the property?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3607904"/>
            <a:ext cx="18288000" cy="6679096"/>
          </a:xfrm>
          <a:custGeom>
            <a:avLst/>
            <a:gdLst/>
            <a:ahLst/>
            <a:cxnLst/>
            <a:rect l="l" t="t" r="r" b="b"/>
            <a:pathLst>
              <a:path w="18288000" h="6679096">
                <a:moveTo>
                  <a:pt x="0" y="0"/>
                </a:moveTo>
                <a:lnTo>
                  <a:pt x="18288000" y="0"/>
                </a:lnTo>
                <a:lnTo>
                  <a:pt x="18288000" y="6679096"/>
                </a:lnTo>
                <a:lnTo>
                  <a:pt x="0" y="6679096"/>
                </a:lnTo>
                <a:lnTo>
                  <a:pt x="0" y="0"/>
                </a:lnTo>
                <a:close/>
              </a:path>
            </a:pathLst>
          </a:custGeom>
          <a:blipFill>
            <a:blip r:embed="rId3"/>
            <a:stretch>
              <a:fillRect/>
            </a:stretch>
          </a:blipFill>
        </p:spPr>
        <p:txBody>
          <a:bodyPr/>
          <a:lstStyle/>
          <a:p>
            <a:endParaRPr lang="en-US"/>
          </a:p>
        </p:txBody>
      </p:sp>
      <p:grpSp>
        <p:nvGrpSpPr>
          <p:cNvPr id="7" name="Group 7"/>
          <p:cNvGrpSpPr/>
          <p:nvPr/>
        </p:nvGrpSpPr>
        <p:grpSpPr>
          <a:xfrm>
            <a:off x="0" y="0"/>
            <a:ext cx="18288000" cy="3556532"/>
            <a:chOff x="0" y="0"/>
            <a:chExt cx="4816593" cy="936700"/>
          </a:xfrm>
        </p:grpSpPr>
        <p:sp>
          <p:nvSpPr>
            <p:cNvPr id="8" name="Freeform 8"/>
            <p:cNvSpPr/>
            <p:nvPr/>
          </p:nvSpPr>
          <p:spPr>
            <a:xfrm>
              <a:off x="0" y="0"/>
              <a:ext cx="4816592" cy="936700"/>
            </a:xfrm>
            <a:custGeom>
              <a:avLst/>
              <a:gdLst/>
              <a:ahLst/>
              <a:cxnLst/>
              <a:rect l="l" t="t" r="r" b="b"/>
              <a:pathLst>
                <a:path w="4816592" h="936700">
                  <a:moveTo>
                    <a:pt x="0" y="0"/>
                  </a:moveTo>
                  <a:lnTo>
                    <a:pt x="4816592" y="0"/>
                  </a:lnTo>
                  <a:lnTo>
                    <a:pt x="4816592" y="936700"/>
                  </a:lnTo>
                  <a:lnTo>
                    <a:pt x="0" y="936700"/>
                  </a:lnTo>
                  <a:close/>
                </a:path>
              </a:pathLst>
            </a:custGeom>
            <a:solidFill>
              <a:srgbClr val="043C4A">
                <a:alpha val="80000"/>
              </a:srgbClr>
            </a:solidFill>
          </p:spPr>
          <p:txBody>
            <a:bodyPr/>
            <a:lstStyle/>
            <a:p>
              <a:endParaRPr lang="en-US"/>
            </a:p>
          </p:txBody>
        </p:sp>
        <p:sp>
          <p:nvSpPr>
            <p:cNvPr id="9" name="TextBox 9"/>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028700" y="476652"/>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Using the closing date of July 1 for this problem and annual real estate taxes of $1,366.00, compute the dollar amount of tax adjustment to be made.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222904"/>
            <a:ext cx="11766940" cy="9841192"/>
          </a:xfrm>
          <a:custGeom>
            <a:avLst/>
            <a:gdLst/>
            <a:ahLst/>
            <a:cxnLst/>
            <a:rect l="l" t="t" r="r" b="b"/>
            <a:pathLst>
              <a:path w="11766940" h="9841192">
                <a:moveTo>
                  <a:pt x="0" y="0"/>
                </a:moveTo>
                <a:lnTo>
                  <a:pt x="11766940" y="0"/>
                </a:lnTo>
                <a:lnTo>
                  <a:pt x="11766940" y="9841192"/>
                </a:lnTo>
                <a:lnTo>
                  <a:pt x="0" y="9841192"/>
                </a:lnTo>
                <a:lnTo>
                  <a:pt x="0" y="0"/>
                </a:lnTo>
                <a:close/>
              </a:path>
            </a:pathLst>
          </a:custGeom>
          <a:blipFill>
            <a:blip r:embed="rId3"/>
            <a:stretch>
              <a:fillRect l="-3157" r="-4372"/>
            </a:stretch>
          </a:blipFill>
        </p:spPr>
        <p:txBody>
          <a:bodyPr/>
          <a:lstStyle/>
          <a:p>
            <a:endParaRPr lang="en-US"/>
          </a:p>
        </p:txBody>
      </p:sp>
      <p:sp>
        <p:nvSpPr>
          <p:cNvPr id="7" name="TextBox 7"/>
          <p:cNvSpPr txBox="1"/>
          <p:nvPr/>
        </p:nvSpPr>
        <p:spPr>
          <a:xfrm>
            <a:off x="11588619" y="508110"/>
            <a:ext cx="6380133" cy="87501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Using the closing date of </a:t>
            </a:r>
            <a:r>
              <a:rPr lang="en-US" sz="4586">
                <a:solidFill>
                  <a:srgbClr val="FFFC00"/>
                </a:solidFill>
                <a:latin typeface="Agrandir Bold"/>
              </a:rPr>
              <a:t>July 1</a:t>
            </a:r>
            <a:r>
              <a:rPr lang="en-US" sz="4586">
                <a:solidFill>
                  <a:srgbClr val="FFFFFF"/>
                </a:solidFill>
                <a:latin typeface="Agrandir Bold"/>
              </a:rPr>
              <a:t> for this problem and annual real estate taxes of </a:t>
            </a:r>
            <a:r>
              <a:rPr lang="en-US" sz="4586">
                <a:solidFill>
                  <a:srgbClr val="FFFC00"/>
                </a:solidFill>
                <a:latin typeface="Agrandir Bold"/>
              </a:rPr>
              <a:t>$1,366.00</a:t>
            </a:r>
            <a:r>
              <a:rPr lang="en-US" sz="4586">
                <a:solidFill>
                  <a:srgbClr val="FFFFFF"/>
                </a:solidFill>
                <a:latin typeface="Agrandir Bold"/>
              </a:rPr>
              <a:t>, compute the dollar amount of tax adjustment to be made. </a:t>
            </a:r>
          </a:p>
        </p:txBody>
      </p:sp>
      <p:sp>
        <p:nvSpPr>
          <p:cNvPr id="8" name="TextBox 8"/>
          <p:cNvSpPr txBox="1"/>
          <p:nvPr/>
        </p:nvSpPr>
        <p:spPr>
          <a:xfrm>
            <a:off x="14956925" y="9290050"/>
            <a:ext cx="3331075"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579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1659</Words>
  <Application>Microsoft Macintosh PowerPoint</Application>
  <PresentationFormat>Custom</PresentationFormat>
  <Paragraphs>134</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Agrandir Bold</vt:lpstr>
      <vt:lpstr>Agrandir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 Ch. 3</dc:title>
  <cp:lastModifiedBy>Ernestine Diem</cp:lastModifiedBy>
  <cp:revision>7</cp:revision>
  <cp:lastPrinted>2023-06-07T22:09:37Z</cp:lastPrinted>
  <dcterms:created xsi:type="dcterms:W3CDTF">2006-08-16T00:00:00Z</dcterms:created>
  <dcterms:modified xsi:type="dcterms:W3CDTF">2025-03-04T21:32:03Z</dcterms:modified>
  <dc:identifier>DAFkneJQ4sc</dc:identifier>
</cp:coreProperties>
</file>