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6" r:id="rId39"/>
    <p:sldId id="297" r:id="rId40"/>
    <p:sldId id="378" r:id="rId41"/>
    <p:sldId id="379" r:id="rId42"/>
    <p:sldId id="380" r:id="rId43"/>
    <p:sldId id="381" r:id="rId44"/>
    <p:sldId id="382" r:id="rId45"/>
    <p:sldId id="293" r:id="rId46"/>
    <p:sldId id="383" r:id="rId47"/>
    <p:sldId id="384" r:id="rId48"/>
    <p:sldId id="375" r:id="rId49"/>
    <p:sldId id="385" r:id="rId50"/>
    <p:sldId id="294" r:id="rId51"/>
    <p:sldId id="295" r:id="rId52"/>
    <p:sldId id="307" r:id="rId53"/>
    <p:sldId id="308" r:id="rId54"/>
    <p:sldId id="386"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4" r:id="rId80"/>
    <p:sldId id="333"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Lst>
  <p:sldSz cx="18288000" cy="10287000"/>
  <p:notesSz cx="6858000" cy="9144000"/>
  <p:embeddedFontLst>
    <p:embeddedFont>
      <p:font typeface="Agrandir" pitchFamily="2" charset="77"/>
      <p:regular r:id="rId122"/>
    </p:embeddedFont>
    <p:embeddedFont>
      <p:font typeface="Agrandir Bold" pitchFamily="2" charset="77"/>
      <p:regular r:id="rId123"/>
      <p:bold r:id="rId124"/>
    </p:embeddedFont>
    <p:embeddedFont>
      <p:font typeface="Agrandir Bold Italics" pitchFamily="2" charset="77"/>
      <p:regular r:id="rId125"/>
      <p:bold r:id="rId126"/>
      <p:italic r:id="rId127"/>
      <p:boldItalic r:id="rId128"/>
    </p:embeddedFont>
    <p:embeddedFont>
      <p:font typeface="Archivo Black" panose="020B0A03020202020B04" pitchFamily="34" charset="77"/>
      <p:regular r:id="rId1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72" autoAdjust="0"/>
    <p:restoredTop sz="94658" autoAdjust="0"/>
  </p:normalViewPr>
  <p:slideViewPr>
    <p:cSldViewPr>
      <p:cViewPr varScale="1">
        <p:scale>
          <a:sx n="68" d="100"/>
          <a:sy n="68" d="100"/>
        </p:scale>
        <p:origin x="976" y="50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2.fntdata"/><Relationship Id="rId128" Type="http://schemas.openxmlformats.org/officeDocument/2006/relationships/font" Target="fonts/font7.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3.fntdata"/><Relationship Id="rId129" Type="http://schemas.openxmlformats.org/officeDocument/2006/relationships/font" Target="fonts/font8.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92057-0238-47DB-8AB9-95BB52C1DCCF}" type="datetimeFigureOut">
              <a:rPr lang="en-US" smtClean="0"/>
              <a:t>3/4/25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ED7A4-4853-4554-B77B-177051224C7B}" type="slidenum">
              <a:rPr lang="en-US" smtClean="0"/>
              <a:t>‹#›</a:t>
            </a:fld>
            <a:endParaRPr lang="en-US"/>
          </a:p>
        </p:txBody>
      </p:sp>
    </p:spTree>
    <p:extLst>
      <p:ext uri="{BB962C8B-B14F-4D97-AF65-F5344CB8AC3E}">
        <p14:creationId xmlns:p14="http://schemas.microsoft.com/office/powerpoint/2010/main" val="46459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6ED7A4-4853-4554-B77B-177051224C7B}" type="slidenum">
              <a:rPr lang="en-US" smtClean="0"/>
              <a:t>2</a:t>
            </a:fld>
            <a:endParaRPr lang="en-US"/>
          </a:p>
        </p:txBody>
      </p:sp>
    </p:spTree>
    <p:extLst>
      <p:ext uri="{BB962C8B-B14F-4D97-AF65-F5344CB8AC3E}">
        <p14:creationId xmlns:p14="http://schemas.microsoft.com/office/powerpoint/2010/main" val="64684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C4A"/>
        </a:solidFill>
        <a:effectLst/>
      </p:bgPr>
    </p:bg>
    <p:spTree>
      <p:nvGrpSpPr>
        <p:cNvPr id="1" name=""/>
        <p:cNvGrpSpPr/>
        <p:nvPr/>
      </p:nvGrpSpPr>
      <p:grpSpPr>
        <a:xfrm>
          <a:off x="0" y="0"/>
          <a:ext cx="0" cy="0"/>
          <a:chOff x="0" y="0"/>
          <a:chExt cx="0" cy="0"/>
        </a:xfrm>
      </p:grpSpPr>
      <p:sp>
        <p:nvSpPr>
          <p:cNvPr id="2" name="Freeform 2"/>
          <p:cNvSpPr/>
          <p:nvPr/>
        </p:nvSpPr>
        <p:spPr>
          <a:xfrm>
            <a:off x="4364076" y="363576"/>
            <a:ext cx="9559847" cy="9559847"/>
          </a:xfrm>
          <a:custGeom>
            <a:avLst/>
            <a:gdLst/>
            <a:ahLst/>
            <a:cxnLst/>
            <a:rect l="l" t="t" r="r" b="b"/>
            <a:pathLst>
              <a:path w="9559847" h="9559847">
                <a:moveTo>
                  <a:pt x="0" y="0"/>
                </a:moveTo>
                <a:lnTo>
                  <a:pt x="9559848" y="0"/>
                </a:lnTo>
                <a:lnTo>
                  <a:pt x="9559848" y="9559848"/>
                </a:lnTo>
                <a:lnTo>
                  <a:pt x="0" y="9559848"/>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657786"/>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C00"/>
                </a:solidFill>
                <a:latin typeface="Agrandir Bold"/>
              </a:rPr>
              <a:t>Advance Rental Trust Account</a:t>
            </a:r>
            <a:r>
              <a:rPr lang="en-US" sz="4586">
                <a:solidFill>
                  <a:srgbClr val="FFFFFF"/>
                </a:solidFill>
                <a:latin typeface="Agrandir Bold"/>
              </a:rPr>
              <a:t> – For rental money collected in advance.  Found in resort and vacation rentals. (Beneficiary – Lessee until earned then Lessor)</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How Many Accounts Does a Broker Need?</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460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721676"/>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C00"/>
                </a:solidFill>
                <a:latin typeface="Agrandir Bold"/>
              </a:rPr>
              <a:t>Security Deposit Trust Account</a:t>
            </a:r>
            <a:r>
              <a:rPr lang="en-US" sz="4586" dirty="0">
                <a:solidFill>
                  <a:srgbClr val="FFFFFF"/>
                </a:solidFill>
                <a:latin typeface="Agrandir Bold"/>
              </a:rPr>
              <a:t> – For refundable security deposits (Beneficiary – Lessee)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460735"/>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Security deposits are one of the most common causes for complaints regarding property management firms.</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Security Deposits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499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565036"/>
            <a:ext cx="16230600" cy="94921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Funds belong to the tenants.</a:t>
            </a:r>
          </a:p>
        </p:txBody>
      </p:sp>
      <p:sp>
        <p:nvSpPr>
          <p:cNvPr id="14" name="TextBox 14"/>
          <p:cNvSpPr txBox="1"/>
          <p:nvPr/>
        </p:nvSpPr>
        <p:spPr>
          <a:xfrm>
            <a:off x="1028700" y="6935788"/>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Must be held in a separate trust account set aside for security deposits.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460735"/>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A Broker cannot give the security deposit to an owner without the tenant’s written authorization in a lease or unless written notice has been given to the tenant by first class mail.</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Security Deposits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500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6724650"/>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The tenant needs to know who to go to for</a:t>
            </a:r>
            <a:br>
              <a:rPr lang="en-US" sz="4586" dirty="0">
                <a:solidFill>
                  <a:srgbClr val="FFFFFF"/>
                </a:solidFill>
                <a:latin typeface="Agrandir Bold"/>
              </a:rPr>
            </a:br>
            <a:r>
              <a:rPr lang="en-US" sz="4586" dirty="0">
                <a:solidFill>
                  <a:srgbClr val="FFFFFF"/>
                </a:solidFill>
                <a:latin typeface="Agrandir Bold"/>
              </a:rPr>
              <a:t>   return of the funds. (Rule 5.8.A)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661783"/>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When funds are transferred to a new property manager the tenant must be notified in writing within 30 days of the change.</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Security Deposits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500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966392"/>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The previous property manager must account fully for the funds to both the owner and the new property management firm.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240142"/>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Failure to provide notice of transfer of the security deposits to the owner or to a new manager could leave the previous management firm liable for return of the funds to tenants.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Security Deposits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500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696112"/>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Deposits must be returned within one month after the termination of the lease or surrender and acceptance of the premises.</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Security Deposits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501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331377"/>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The lease may specify a longer period, but no more than 60 days.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857928"/>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If any funds are retained the landlord must provide a statement itemizing the exact reasons for the retention of the deposit.</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Security Deposits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501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497852"/>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Payment of the balance of deposit, if any, must accompany the list.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857928"/>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Improper retention of deposit can leave the landlord liable for treble damages of the wrongfully withhold amount plus attorney fees.</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Security Deposits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501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497852"/>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Lease should clearly state the security deposit is not an advance payment of 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764891"/>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Brokers may collect deposits or advance rental payments for short term occupancy agreements.</a:t>
            </a:r>
          </a:p>
        </p:txBody>
      </p:sp>
      <p:sp>
        <p:nvSpPr>
          <p:cNvPr id="10" name="TextBox 10"/>
          <p:cNvSpPr txBox="1"/>
          <p:nvPr/>
        </p:nvSpPr>
        <p:spPr>
          <a:xfrm>
            <a:off x="0" y="602772"/>
            <a:ext cx="18288000" cy="996950"/>
          </a:xfrm>
          <a:prstGeom prst="rect">
            <a:avLst/>
          </a:prstGeom>
        </p:spPr>
        <p:txBody>
          <a:bodyPr lIns="0" tIns="0" rIns="0" bIns="0" rtlCol="0" anchor="t">
            <a:spAutoFit/>
          </a:bodyPr>
          <a:lstStyle/>
          <a:p>
            <a:pPr algn="ctr">
              <a:lnSpc>
                <a:spcPts val="7000"/>
              </a:lnSpc>
              <a:spcBef>
                <a:spcPct val="0"/>
              </a:spcBef>
            </a:pPr>
            <a:r>
              <a:rPr lang="en-US" sz="5000">
                <a:solidFill>
                  <a:srgbClr val="FFFFFF"/>
                </a:solidFill>
                <a:latin typeface="Agrandir Bold"/>
              </a:rPr>
              <a:t>Funds Involving Short-Term Occupancy Agreements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502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7096340"/>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These funds need to be held in appropriate trust accounts labeled Advanced Rental Trust Account.</a:t>
            </a:r>
          </a:p>
        </p:txBody>
      </p:sp>
      <p:sp>
        <p:nvSpPr>
          <p:cNvPr id="14" name="TextBox 14"/>
          <p:cNvSpPr txBox="1"/>
          <p:nvPr/>
        </p:nvSpPr>
        <p:spPr>
          <a:xfrm>
            <a:off x="3075576" y="5205310"/>
            <a:ext cx="14183724" cy="949215"/>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Resort condominiums or properties.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659038"/>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Brokers may  manage properties in which they have a part ownership interest.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Broker-Owned Properties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504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098244"/>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The broker may have a personal interest in some of the funds held in connection with this property. Brokers funds must not be commingled with the funds of others.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172503"/>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A separate trust account must be maintained to keep the broker’s funds segregated.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Broker-Owned Properties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504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161576"/>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If the property is wholly owned by the broker no trust account is required.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673530"/>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C00"/>
                </a:solidFill>
                <a:latin typeface="Agrandir Bold"/>
              </a:rPr>
              <a:t>Owners Association Trust Account </a:t>
            </a:r>
            <a:r>
              <a:rPr lang="en-US" sz="4586">
                <a:solidFill>
                  <a:srgbClr val="FFFFFF"/>
                </a:solidFill>
                <a:latin typeface="Agrandir Bold"/>
              </a:rPr>
              <a:t>– For funds held on behalf of condominium or community association. (Beneficiary – Association)</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How Many Accounts Does a Broker Need?</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461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235713"/>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Colorado Real Estate Manual has a checklist for common records to retain in both the Listing and Selling Broker’s Transaction Files.</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Transaction Records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504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235831"/>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The records of licensed brokerage activity must be kept for four (4) years.</a:t>
            </a:r>
          </a:p>
        </p:txBody>
      </p:sp>
      <p:sp>
        <p:nvSpPr>
          <p:cNvPr id="14" name="TextBox 14"/>
          <p:cNvSpPr txBox="1"/>
          <p:nvPr/>
        </p:nvSpPr>
        <p:spPr>
          <a:xfrm>
            <a:off x="1028700" y="7369175"/>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current transaction files should be kept at the Broker’s office in a secure location.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38100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773733"/>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Duplicate signatures are acceptable for all records maintained in the Broker’s transaction files.  Duplicate applies to:</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Transaction Records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505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4614508"/>
            <a:ext cx="14183724" cy="949215"/>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Photocopy;</a:t>
            </a:r>
          </a:p>
        </p:txBody>
      </p:sp>
      <p:sp>
        <p:nvSpPr>
          <p:cNvPr id="14" name="TextBox 14"/>
          <p:cNvSpPr txBox="1"/>
          <p:nvPr/>
        </p:nvSpPr>
        <p:spPr>
          <a:xfrm>
            <a:off x="3075576" y="5721733"/>
            <a:ext cx="14183724" cy="949215"/>
          </a:xfrm>
          <a:prstGeom prst="rect">
            <a:avLst/>
          </a:prstGeom>
        </p:spPr>
        <p:txBody>
          <a:bodyPr lIns="0" tIns="0" rIns="0" bIns="0" rtlCol="0" anchor="t">
            <a:spAutoFit/>
          </a:bodyPr>
          <a:lstStyle/>
          <a:p>
            <a:pPr>
              <a:lnSpc>
                <a:spcPts val="6879"/>
              </a:lnSpc>
            </a:pPr>
            <a:r>
              <a:rPr lang="en-US" sz="4586">
                <a:solidFill>
                  <a:srgbClr val="FFFFFF"/>
                </a:solidFill>
                <a:latin typeface="Agrandir Bold"/>
              </a:rPr>
              <a:t>- Carbon copy;</a:t>
            </a:r>
          </a:p>
        </p:txBody>
      </p:sp>
      <p:sp>
        <p:nvSpPr>
          <p:cNvPr id="15" name="TextBox 15"/>
          <p:cNvSpPr txBox="1"/>
          <p:nvPr/>
        </p:nvSpPr>
        <p:spPr>
          <a:xfrm>
            <a:off x="3075576" y="6828959"/>
            <a:ext cx="14183724" cy="949215"/>
          </a:xfrm>
          <a:prstGeom prst="rect">
            <a:avLst/>
          </a:prstGeom>
        </p:spPr>
        <p:txBody>
          <a:bodyPr lIns="0" tIns="0" rIns="0" bIns="0" rtlCol="0" anchor="t">
            <a:spAutoFit/>
          </a:bodyPr>
          <a:lstStyle/>
          <a:p>
            <a:pPr>
              <a:lnSpc>
                <a:spcPts val="6879"/>
              </a:lnSpc>
            </a:pPr>
            <a:r>
              <a:rPr lang="en-US" sz="4586">
                <a:solidFill>
                  <a:srgbClr val="FFFFFF"/>
                </a:solidFill>
                <a:latin typeface="Agrandir Bold"/>
              </a:rPr>
              <a:t>- Facsimile;</a:t>
            </a:r>
          </a:p>
        </p:txBody>
      </p:sp>
      <p:sp>
        <p:nvSpPr>
          <p:cNvPr id="16" name="TextBox 16"/>
          <p:cNvSpPr txBox="1"/>
          <p:nvPr/>
        </p:nvSpPr>
        <p:spPr>
          <a:xfrm>
            <a:off x="3075576" y="7936184"/>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Electronic copies that contain a digital or</a:t>
            </a:r>
            <a:br>
              <a:rPr lang="en-US" sz="4586" dirty="0">
                <a:solidFill>
                  <a:srgbClr val="FFFFFF"/>
                </a:solidFill>
                <a:latin typeface="Agrandir Bold"/>
              </a:rPr>
            </a:br>
            <a:r>
              <a:rPr lang="en-US" sz="4586" dirty="0">
                <a:solidFill>
                  <a:srgbClr val="FFFFFF"/>
                </a:solidFill>
                <a:latin typeface="Agrandir Bold"/>
              </a:rPr>
              <a:t>   electronic signature.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685326"/>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Brokers must maintain a duplicate of the original of any document (except deeds, promissory notes and deeds of trust or mortgages.)</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Transaction Records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505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977691"/>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Payoff statements and new loan statements affect the closing statement and should be retained by the listing brokerage firm.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305728"/>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Brokers should retain copies of contracts and documents specific to their client (i.e. Selling Broker would retain an Exclusive Right to Buy Agreement.)</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Transaction Records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508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550468"/>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A Broker is not required to retain copies of existing public records, title commitments, loan applications, lender required disclosures after the settlement date.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5230678" y="0"/>
            <a:ext cx="7826644" cy="10287000"/>
          </a:xfrm>
          <a:custGeom>
            <a:avLst/>
            <a:gdLst/>
            <a:ahLst/>
            <a:cxnLst/>
            <a:rect l="l" t="t" r="r" b="b"/>
            <a:pathLst>
              <a:path w="7826644" h="10287000">
                <a:moveTo>
                  <a:pt x="0" y="0"/>
                </a:moveTo>
                <a:lnTo>
                  <a:pt x="7826644" y="0"/>
                </a:lnTo>
                <a:lnTo>
                  <a:pt x="7826644"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999147"/>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Rule 6.19.E requires that “good funds” be available before money is  disbursed at a closing.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Preparing for a Closing</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520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672387"/>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Generally, this means that a bank will immediately issue cash for whatever form the funds are in.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35369" y="3461601"/>
            <a:ext cx="8362314"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Not good funds:</a:t>
            </a:r>
          </a:p>
          <a:p>
            <a:pPr marL="1980330" lvl="2" indent="-660110">
              <a:lnSpc>
                <a:spcPts val="6879"/>
              </a:lnSpc>
              <a:buFont typeface="Arial"/>
              <a:buChar char="⚬"/>
            </a:pPr>
            <a:r>
              <a:rPr lang="en-US" sz="4586">
                <a:solidFill>
                  <a:srgbClr val="FFFFFF"/>
                </a:solidFill>
                <a:latin typeface="Agrandir Bold"/>
              </a:rPr>
              <a:t>Personal check;</a:t>
            </a:r>
          </a:p>
          <a:p>
            <a:pPr marL="1980330" lvl="2" indent="-660110">
              <a:lnSpc>
                <a:spcPts val="6879"/>
              </a:lnSpc>
              <a:buFont typeface="Arial"/>
              <a:buChar char="⚬"/>
            </a:pPr>
            <a:r>
              <a:rPr lang="en-US" sz="4586">
                <a:solidFill>
                  <a:srgbClr val="FFFFFF"/>
                </a:solidFill>
                <a:latin typeface="Agrandir Bold"/>
              </a:rPr>
              <a:t>Trust account check;</a:t>
            </a:r>
          </a:p>
          <a:p>
            <a:pPr marL="1980330" lvl="2" indent="-660110">
              <a:lnSpc>
                <a:spcPts val="6879"/>
              </a:lnSpc>
              <a:buFont typeface="Arial"/>
              <a:buChar char="⚬"/>
            </a:pPr>
            <a:r>
              <a:rPr lang="en-US" sz="4586">
                <a:solidFill>
                  <a:srgbClr val="FFFFFF"/>
                </a:solidFill>
                <a:latin typeface="Agrandir Bold"/>
              </a:rPr>
              <a:t>Business check.</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Preparing for a Closing</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508</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9512643" y="3461601"/>
            <a:ext cx="8539988"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Good funds may be:</a:t>
            </a:r>
          </a:p>
          <a:p>
            <a:pPr marL="1980330" lvl="2" indent="-660110">
              <a:lnSpc>
                <a:spcPts val="6879"/>
              </a:lnSpc>
              <a:buFont typeface="Arial"/>
              <a:buChar char="⚬"/>
            </a:pPr>
            <a:r>
              <a:rPr lang="en-US" sz="4586">
                <a:solidFill>
                  <a:srgbClr val="FFFFFF"/>
                </a:solidFill>
                <a:latin typeface="Agrandir Bold"/>
              </a:rPr>
              <a:t>Wire transfers;</a:t>
            </a:r>
          </a:p>
          <a:p>
            <a:pPr marL="1980330" lvl="2" indent="-660110">
              <a:lnSpc>
                <a:spcPts val="6879"/>
              </a:lnSpc>
              <a:buFont typeface="Arial"/>
              <a:buChar char="⚬"/>
            </a:pPr>
            <a:r>
              <a:rPr lang="en-US" sz="4586">
                <a:solidFill>
                  <a:srgbClr val="FFFFFF"/>
                </a:solidFill>
                <a:latin typeface="Agrandir Bold"/>
              </a:rPr>
              <a:t>Cashier's check;</a:t>
            </a:r>
          </a:p>
          <a:p>
            <a:pPr marL="1980330" lvl="2" indent="-660110">
              <a:lnSpc>
                <a:spcPts val="6879"/>
              </a:lnSpc>
              <a:buFont typeface="Arial"/>
              <a:buChar char="⚬"/>
            </a:pPr>
            <a:r>
              <a:rPr lang="en-US" sz="4586">
                <a:solidFill>
                  <a:srgbClr val="FFFFFF"/>
                </a:solidFill>
                <a:latin typeface="Agrandir Bold"/>
              </a:rPr>
              <a:t>Teller’s check.</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300229"/>
            <a:ext cx="16230600" cy="44163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If a transaction to be closed by a title company, attorney or other closing agent, the broker may transfer funds to the closing entity from the broker’s escrow account with enough lead time for the check to “clear” and provide “good funds.”</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Preparing for a Closing</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509</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2" r="10259" b="32840"/>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2240212"/>
            <a:ext cx="18288000" cy="5962254"/>
            <a:chOff x="0" y="0"/>
            <a:chExt cx="4816593" cy="1570306"/>
          </a:xfrm>
        </p:grpSpPr>
        <p:sp>
          <p:nvSpPr>
            <p:cNvPr id="7" name="Freeform 7"/>
            <p:cNvSpPr/>
            <p:nvPr/>
          </p:nvSpPr>
          <p:spPr>
            <a:xfrm>
              <a:off x="0" y="0"/>
              <a:ext cx="4816592" cy="1570306"/>
            </a:xfrm>
            <a:custGeom>
              <a:avLst/>
              <a:gdLst/>
              <a:ahLst/>
              <a:cxnLst/>
              <a:rect l="l" t="t" r="r" b="b"/>
              <a:pathLst>
                <a:path w="4816592" h="1570306">
                  <a:moveTo>
                    <a:pt x="0" y="0"/>
                  </a:moveTo>
                  <a:lnTo>
                    <a:pt x="4816592" y="0"/>
                  </a:lnTo>
                  <a:lnTo>
                    <a:pt x="4816592" y="1570306"/>
                  </a:lnTo>
                  <a:lnTo>
                    <a:pt x="0" y="1570306"/>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2451152"/>
            <a:ext cx="18288000" cy="4969309"/>
          </a:xfrm>
          <a:prstGeom prst="rect">
            <a:avLst/>
          </a:prstGeom>
        </p:spPr>
        <p:txBody>
          <a:bodyPr lIns="0" tIns="0" rIns="0" bIns="0" rtlCol="0" anchor="t">
            <a:spAutoFit/>
          </a:bodyPr>
          <a:lstStyle/>
          <a:p>
            <a:pPr algn="ctr">
              <a:lnSpc>
                <a:spcPts val="10499"/>
              </a:lnSpc>
            </a:pPr>
            <a:r>
              <a:rPr lang="en-US" sz="7499" dirty="0">
                <a:solidFill>
                  <a:srgbClr val="FFFFFF"/>
                </a:solidFill>
                <a:latin typeface="Agrandir Bold"/>
              </a:rPr>
              <a:t>Trust Accounts and Record Keeping</a:t>
            </a:r>
          </a:p>
          <a:p>
            <a:pPr algn="ctr">
              <a:lnSpc>
                <a:spcPts val="8960"/>
              </a:lnSpc>
            </a:pPr>
            <a:endParaRPr lang="en-US" sz="7499" dirty="0">
              <a:solidFill>
                <a:srgbClr val="FFFFFF"/>
              </a:solidFill>
              <a:latin typeface="Agrandir Bold"/>
            </a:endParaRPr>
          </a:p>
          <a:p>
            <a:pPr algn="ctr">
              <a:lnSpc>
                <a:spcPts val="9799"/>
              </a:lnSpc>
              <a:spcBef>
                <a:spcPct val="0"/>
              </a:spcBef>
            </a:pPr>
            <a:r>
              <a:rPr lang="en-US" sz="6999" dirty="0">
                <a:solidFill>
                  <a:srgbClr val="FFFFFF"/>
                </a:solidFill>
                <a:latin typeface="Agrandir"/>
              </a:rPr>
              <a:t>Trust Account Exercise #2 </a:t>
            </a:r>
          </a:p>
          <a:p>
            <a:pPr algn="ctr">
              <a:lnSpc>
                <a:spcPts val="9799"/>
              </a:lnSpc>
              <a:spcBef>
                <a:spcPct val="0"/>
              </a:spcBef>
            </a:pPr>
            <a:r>
              <a:rPr lang="en-US" sz="6999" dirty="0">
                <a:solidFill>
                  <a:srgbClr val="FFFFFF"/>
                </a:solidFill>
                <a:latin typeface="Agrandir"/>
              </a:rPr>
              <a:t>Pg. 517</a:t>
            </a:r>
          </a:p>
        </p:txBody>
      </p:sp>
      <p:sp>
        <p:nvSpPr>
          <p:cNvPr id="10" name="AutoShape 10"/>
          <p:cNvSpPr/>
          <p:nvPr/>
        </p:nvSpPr>
        <p:spPr>
          <a:xfrm>
            <a:off x="5897880" y="4575662"/>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4151779" y="0"/>
            <a:ext cx="9984441" cy="10287000"/>
          </a:xfrm>
          <a:custGeom>
            <a:avLst/>
            <a:gdLst/>
            <a:ahLst/>
            <a:cxnLst/>
            <a:rect l="l" t="t" r="r" b="b"/>
            <a:pathLst>
              <a:path w="9984441" h="10287000">
                <a:moveTo>
                  <a:pt x="0" y="0"/>
                </a:moveTo>
                <a:lnTo>
                  <a:pt x="9984442" y="0"/>
                </a:lnTo>
                <a:lnTo>
                  <a:pt x="9984442"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460735"/>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A branch office may use the trust account(s) of the primary office or may maintain a separate trust account for the branch location.</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How Many Accounts Does a Broker Need?</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461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467350"/>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Each brokerage will also have a company operating account. Funds in the operating account will be the property of the Employing Broker or the Brokerage Firm.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202858"/>
            <a:ext cx="16230600" cy="1747410"/>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Must be in a “bank or recognized depository in Colorado.”</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Setting Up a Trust Account </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462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293996"/>
            <a:ext cx="16802100" cy="803490"/>
          </a:xfrm>
          <a:prstGeom prst="rect">
            <a:avLst/>
          </a:prstGeom>
        </p:spPr>
        <p:txBody>
          <a:bodyPr wrap="square" lIns="0" tIns="0" rIns="0" bIns="0" rtlCol="0" anchor="t">
            <a:spAutoFit/>
          </a:bodyPr>
          <a:lstStyle/>
          <a:p>
            <a:pPr marL="946986" lvl="1" indent="-473493">
              <a:lnSpc>
                <a:spcPts val="6579"/>
              </a:lnSpc>
              <a:buFont typeface="Arial"/>
              <a:buChar char="•"/>
            </a:pPr>
            <a:r>
              <a:rPr lang="en-US" sz="4386" dirty="0">
                <a:solidFill>
                  <a:srgbClr val="FFFFFF"/>
                </a:solidFill>
                <a:latin typeface="Agrandir Bold"/>
              </a:rPr>
              <a:t>Credit Unions only protect members of the credit union.</a:t>
            </a:r>
          </a:p>
        </p:txBody>
      </p:sp>
      <p:sp>
        <p:nvSpPr>
          <p:cNvPr id="14" name="TextBox 14"/>
          <p:cNvSpPr txBox="1"/>
          <p:nvPr/>
        </p:nvSpPr>
        <p:spPr>
          <a:xfrm>
            <a:off x="3075576" y="4248427"/>
            <a:ext cx="14183724" cy="1649875"/>
          </a:xfrm>
          <a:prstGeom prst="rect">
            <a:avLst/>
          </a:prstGeom>
        </p:spPr>
        <p:txBody>
          <a:bodyPr lIns="0" tIns="0" rIns="0" bIns="0" rtlCol="0" anchor="t">
            <a:spAutoFit/>
          </a:bodyPr>
          <a:lstStyle/>
          <a:p>
            <a:pPr>
              <a:lnSpc>
                <a:spcPts val="6579"/>
              </a:lnSpc>
            </a:pPr>
            <a:r>
              <a:rPr lang="en-US" sz="4386" dirty="0">
                <a:solidFill>
                  <a:srgbClr val="FFFFFF"/>
                </a:solidFill>
                <a:latin typeface="Agrandir Bold"/>
              </a:rPr>
              <a:t>- Insured by an agency of the United States</a:t>
            </a:r>
            <a:br>
              <a:rPr lang="en-US" sz="4386" dirty="0">
                <a:solidFill>
                  <a:srgbClr val="FFFFFF"/>
                </a:solidFill>
                <a:latin typeface="Agrandir Bold"/>
              </a:rPr>
            </a:br>
            <a:r>
              <a:rPr lang="en-US" sz="4386" dirty="0">
                <a:solidFill>
                  <a:srgbClr val="FFFFFF"/>
                </a:solidFill>
                <a:latin typeface="Agrandir Bold"/>
              </a:rPr>
              <a:t>   Government (FDIC).</a:t>
            </a:r>
          </a:p>
        </p:txBody>
      </p:sp>
      <p:sp>
        <p:nvSpPr>
          <p:cNvPr id="15" name="TextBox 15"/>
          <p:cNvSpPr txBox="1"/>
          <p:nvPr/>
        </p:nvSpPr>
        <p:spPr>
          <a:xfrm>
            <a:off x="3075576" y="7510890"/>
            <a:ext cx="14183724" cy="1649875"/>
          </a:xfrm>
          <a:prstGeom prst="rect">
            <a:avLst/>
          </a:prstGeom>
        </p:spPr>
        <p:txBody>
          <a:bodyPr lIns="0" tIns="0" rIns="0" bIns="0" rtlCol="0" anchor="t">
            <a:spAutoFit/>
          </a:bodyPr>
          <a:lstStyle/>
          <a:p>
            <a:pPr>
              <a:lnSpc>
                <a:spcPts val="6579"/>
              </a:lnSpc>
            </a:pPr>
            <a:r>
              <a:rPr lang="en-US" sz="4386" dirty="0">
                <a:solidFill>
                  <a:srgbClr val="FFFFFF"/>
                </a:solidFill>
                <a:latin typeface="Agrandir Bold"/>
              </a:rPr>
              <a:t>- Most beneficiaries in a trust account will not be</a:t>
            </a:r>
            <a:br>
              <a:rPr lang="en-US" sz="4386" dirty="0">
                <a:solidFill>
                  <a:srgbClr val="FFFFFF"/>
                </a:solidFill>
                <a:latin typeface="Agrandir Bold"/>
              </a:rPr>
            </a:br>
            <a:r>
              <a:rPr lang="en-US" sz="4386" dirty="0">
                <a:solidFill>
                  <a:srgbClr val="FFFFFF"/>
                </a:solidFill>
                <a:latin typeface="Agrandir Bold"/>
              </a:rPr>
              <a:t>   credit union members.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202858"/>
            <a:ext cx="16230600" cy="2576085"/>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The account must be identified in the bank records and on bank statements with the following specific information:</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Setting Up a Trust Account </a:t>
            </a:r>
          </a:p>
        </p:txBody>
      </p:sp>
      <p:sp>
        <p:nvSpPr>
          <p:cNvPr id="11" name="TextBox 11"/>
          <p:cNvSpPr txBox="1"/>
          <p:nvPr/>
        </p:nvSpPr>
        <p:spPr>
          <a:xfrm>
            <a:off x="15080652" y="921711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462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5077102"/>
            <a:ext cx="14366338" cy="918735"/>
          </a:xfrm>
          <a:prstGeom prst="rect">
            <a:avLst/>
          </a:prstGeom>
        </p:spPr>
        <p:txBody>
          <a:bodyPr lIns="0" tIns="0" rIns="0" bIns="0" rtlCol="0" anchor="t">
            <a:spAutoFit/>
          </a:bodyPr>
          <a:lstStyle/>
          <a:p>
            <a:pPr>
              <a:lnSpc>
                <a:spcPts val="6579"/>
              </a:lnSpc>
            </a:pPr>
            <a:r>
              <a:rPr lang="en-US" sz="4386" dirty="0">
                <a:solidFill>
                  <a:srgbClr val="FFFFFF"/>
                </a:solidFill>
                <a:latin typeface="Agrandir Bold"/>
              </a:rPr>
              <a:t>- Licensed Company or individual proprietors name.</a:t>
            </a:r>
          </a:p>
        </p:txBody>
      </p:sp>
      <p:sp>
        <p:nvSpPr>
          <p:cNvPr id="14" name="TextBox 14"/>
          <p:cNvSpPr txBox="1"/>
          <p:nvPr/>
        </p:nvSpPr>
        <p:spPr>
          <a:xfrm>
            <a:off x="3075576" y="8339565"/>
            <a:ext cx="14183724" cy="918735"/>
          </a:xfrm>
          <a:prstGeom prst="rect">
            <a:avLst/>
          </a:prstGeom>
        </p:spPr>
        <p:txBody>
          <a:bodyPr lIns="0" tIns="0" rIns="0" bIns="0" rtlCol="0" anchor="t">
            <a:spAutoFit/>
          </a:bodyPr>
          <a:lstStyle/>
          <a:p>
            <a:pPr>
              <a:lnSpc>
                <a:spcPts val="6579"/>
              </a:lnSpc>
            </a:pPr>
            <a:r>
              <a:rPr lang="en-US" sz="4386">
                <a:solidFill>
                  <a:srgbClr val="FFFFFF"/>
                </a:solidFill>
                <a:latin typeface="Agrandir Bold"/>
              </a:rPr>
              <a:t>- The word “trust,” “trustee,” or “escrow.”</a:t>
            </a:r>
          </a:p>
        </p:txBody>
      </p:sp>
      <p:sp>
        <p:nvSpPr>
          <p:cNvPr id="15" name="TextBox 15"/>
          <p:cNvSpPr txBox="1"/>
          <p:nvPr/>
        </p:nvSpPr>
        <p:spPr>
          <a:xfrm>
            <a:off x="3075576" y="6293996"/>
            <a:ext cx="14183724" cy="1747410"/>
          </a:xfrm>
          <a:prstGeom prst="rect">
            <a:avLst/>
          </a:prstGeom>
        </p:spPr>
        <p:txBody>
          <a:bodyPr lIns="0" tIns="0" rIns="0" bIns="0" rtlCol="0" anchor="t">
            <a:spAutoFit/>
          </a:bodyPr>
          <a:lstStyle/>
          <a:p>
            <a:pPr>
              <a:lnSpc>
                <a:spcPts val="6579"/>
              </a:lnSpc>
            </a:pPr>
            <a:r>
              <a:rPr lang="en-US" sz="4386">
                <a:solidFill>
                  <a:srgbClr val="FFFFFF"/>
                </a:solidFill>
                <a:latin typeface="Agrandir Bold"/>
              </a:rPr>
              <a:t>- Type of Account – (i.e. Sales, Security Deposit, Advance Rental,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220741" y="0"/>
            <a:ext cx="15846518" cy="10287000"/>
          </a:xfrm>
          <a:custGeom>
            <a:avLst/>
            <a:gdLst/>
            <a:ahLst/>
            <a:cxnLst/>
            <a:rect l="l" t="t" r="r" b="b"/>
            <a:pathLst>
              <a:path w="15846518" h="10287000">
                <a:moveTo>
                  <a:pt x="0" y="0"/>
                </a:moveTo>
                <a:lnTo>
                  <a:pt x="15846518" y="0"/>
                </a:lnTo>
                <a:lnTo>
                  <a:pt x="15846518"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825449"/>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For each trust account established, the broker must obtain a “Notice of Trustee or Escrow Account” signed by an officer of the bank.</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Setting Up a Trust Account </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463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587891"/>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This notice is then retained with the account records.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825449"/>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This Notice is the first thing a Real Estate Commission representative will review during an audit of a firm’s escrow accounts.</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Setting Up a Trust Account </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463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194014"/>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Operating accounts are not ordinarily scrutinized by the Real Estate Commission.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pic>
        <p:nvPicPr>
          <p:cNvPr id="7" name="Picture 6">
            <a:extLst>
              <a:ext uri="{FF2B5EF4-FFF2-40B4-BE49-F238E27FC236}">
                <a16:creationId xmlns:a16="http://schemas.microsoft.com/office/drawing/2014/main" id="{32975B5E-A0FB-C93F-2E6A-20D7212C5ACE}"/>
              </a:ext>
            </a:extLst>
          </p:cNvPr>
          <p:cNvPicPr>
            <a:picLocks noChangeAspect="1"/>
          </p:cNvPicPr>
          <p:nvPr/>
        </p:nvPicPr>
        <p:blipFill>
          <a:blip r:embed="rId3"/>
          <a:stretch>
            <a:fillRect/>
          </a:stretch>
        </p:blipFill>
        <p:spPr>
          <a:xfrm>
            <a:off x="5666621" y="114300"/>
            <a:ext cx="6954758" cy="10058400"/>
          </a:xfrm>
          <a:prstGeom prst="rect">
            <a:avLst/>
          </a:prstGeom>
        </p:spPr>
      </p:pic>
      <p:sp>
        <p:nvSpPr>
          <p:cNvPr id="8" name="TextBox 11">
            <a:extLst>
              <a:ext uri="{FF2B5EF4-FFF2-40B4-BE49-F238E27FC236}">
                <a16:creationId xmlns:a16="http://schemas.microsoft.com/office/drawing/2014/main" id="{DB199C17-5E56-9D90-DB44-C7C8736E4498}"/>
              </a:ext>
            </a:extLst>
          </p:cNvPr>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464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968995"/>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Broker of Record has responsibility for the trust accounts.</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Operating the Trust Account</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465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4119859"/>
            <a:ext cx="16230600" cy="840038"/>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Broker is required to actively:</a:t>
            </a:r>
          </a:p>
        </p:txBody>
      </p:sp>
      <p:sp>
        <p:nvSpPr>
          <p:cNvPr id="14" name="TextBox 14"/>
          <p:cNvSpPr txBox="1"/>
          <p:nvPr/>
        </p:nvSpPr>
        <p:spPr>
          <a:xfrm>
            <a:off x="3075576" y="5403948"/>
            <a:ext cx="14183724" cy="949215"/>
          </a:xfrm>
          <a:prstGeom prst="rect">
            <a:avLst/>
          </a:prstGeom>
        </p:spPr>
        <p:txBody>
          <a:bodyPr lIns="0" tIns="0" rIns="0" bIns="0" rtlCol="0" anchor="t">
            <a:spAutoFit/>
          </a:bodyPr>
          <a:lstStyle/>
          <a:p>
            <a:pPr>
              <a:lnSpc>
                <a:spcPts val="6879"/>
              </a:lnSpc>
            </a:pPr>
            <a:r>
              <a:rPr lang="en-US" sz="4586">
                <a:solidFill>
                  <a:srgbClr val="FFFFFF"/>
                </a:solidFill>
                <a:latin typeface="Agrandir Bold"/>
              </a:rPr>
              <a:t>- Supervise the accounting system,</a:t>
            </a:r>
          </a:p>
        </p:txBody>
      </p:sp>
      <p:sp>
        <p:nvSpPr>
          <p:cNvPr id="15" name="TextBox 15"/>
          <p:cNvSpPr txBox="1"/>
          <p:nvPr/>
        </p:nvSpPr>
        <p:spPr>
          <a:xfrm>
            <a:off x="3075576" y="6688036"/>
            <a:ext cx="14183724" cy="949215"/>
          </a:xfrm>
          <a:prstGeom prst="rect">
            <a:avLst/>
          </a:prstGeom>
        </p:spPr>
        <p:txBody>
          <a:bodyPr lIns="0" tIns="0" rIns="0" bIns="0" rtlCol="0" anchor="t">
            <a:spAutoFit/>
          </a:bodyPr>
          <a:lstStyle/>
          <a:p>
            <a:pPr>
              <a:lnSpc>
                <a:spcPts val="6879"/>
              </a:lnSpc>
            </a:pPr>
            <a:r>
              <a:rPr lang="en-US" sz="4586">
                <a:solidFill>
                  <a:srgbClr val="FFFFFF"/>
                </a:solidFill>
                <a:latin typeface="Agrandir Bold"/>
              </a:rPr>
              <a:t>- Keep track of the accounts;</a:t>
            </a:r>
          </a:p>
        </p:txBody>
      </p:sp>
      <p:sp>
        <p:nvSpPr>
          <p:cNvPr id="16" name="TextBox 16"/>
          <p:cNvSpPr txBox="1"/>
          <p:nvPr/>
        </p:nvSpPr>
        <p:spPr>
          <a:xfrm>
            <a:off x="3075576" y="7972125"/>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Maintain adequate security over the money in</a:t>
            </a:r>
            <a:br>
              <a:rPr lang="en-US" sz="4586" dirty="0">
                <a:solidFill>
                  <a:srgbClr val="FFFFFF"/>
                </a:solidFill>
                <a:latin typeface="Agrandir Bold"/>
              </a:rPr>
            </a:br>
            <a:r>
              <a:rPr lang="en-US" sz="4586" dirty="0">
                <a:solidFill>
                  <a:srgbClr val="FFFFFF"/>
                </a:solidFill>
                <a:latin typeface="Agrandir Bold"/>
              </a:rPr>
              <a:t>   the accounts.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32" r="10259" b="32840"/>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2240212"/>
            <a:ext cx="18288000" cy="5962254"/>
            <a:chOff x="0" y="0"/>
            <a:chExt cx="4816593" cy="1570306"/>
          </a:xfrm>
        </p:grpSpPr>
        <p:sp>
          <p:nvSpPr>
            <p:cNvPr id="7" name="Freeform 7"/>
            <p:cNvSpPr/>
            <p:nvPr/>
          </p:nvSpPr>
          <p:spPr>
            <a:xfrm>
              <a:off x="0" y="0"/>
              <a:ext cx="4816592" cy="1570306"/>
            </a:xfrm>
            <a:custGeom>
              <a:avLst/>
              <a:gdLst/>
              <a:ahLst/>
              <a:cxnLst/>
              <a:rect l="l" t="t" r="r" b="b"/>
              <a:pathLst>
                <a:path w="4816592" h="1570306">
                  <a:moveTo>
                    <a:pt x="0" y="0"/>
                  </a:moveTo>
                  <a:lnTo>
                    <a:pt x="4816592" y="0"/>
                  </a:lnTo>
                  <a:lnTo>
                    <a:pt x="4816592" y="1570306"/>
                  </a:lnTo>
                  <a:lnTo>
                    <a:pt x="0" y="1570306"/>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2451152"/>
            <a:ext cx="18288000" cy="5187950"/>
          </a:xfrm>
          <a:prstGeom prst="rect">
            <a:avLst/>
          </a:prstGeom>
        </p:spPr>
        <p:txBody>
          <a:bodyPr lIns="0" tIns="0" rIns="0" bIns="0" rtlCol="0" anchor="t">
            <a:spAutoFit/>
          </a:bodyPr>
          <a:lstStyle/>
          <a:p>
            <a:pPr algn="ctr">
              <a:lnSpc>
                <a:spcPts val="10499"/>
              </a:lnSpc>
            </a:pPr>
            <a:r>
              <a:rPr lang="en-US" sz="7499" dirty="0">
                <a:solidFill>
                  <a:srgbClr val="FFFFFF"/>
                </a:solidFill>
                <a:latin typeface="Agrandir Bold"/>
              </a:rPr>
              <a:t>Trust Accounts and Record Keeping</a:t>
            </a:r>
          </a:p>
          <a:p>
            <a:pPr algn="ctr">
              <a:lnSpc>
                <a:spcPts val="8960"/>
              </a:lnSpc>
            </a:pPr>
            <a:endParaRPr lang="en-US" sz="7499" dirty="0">
              <a:solidFill>
                <a:srgbClr val="FFFFFF"/>
              </a:solidFill>
              <a:latin typeface="Agrandir Bold"/>
            </a:endParaRPr>
          </a:p>
          <a:p>
            <a:pPr algn="ctr">
              <a:lnSpc>
                <a:spcPts val="10499"/>
              </a:lnSpc>
            </a:pPr>
            <a:r>
              <a:rPr lang="en-US" sz="7499" dirty="0">
                <a:solidFill>
                  <a:srgbClr val="FFFFFF"/>
                </a:solidFill>
                <a:latin typeface="Agrandir Bold"/>
              </a:rPr>
              <a:t>Chapter 18 </a:t>
            </a:r>
          </a:p>
          <a:p>
            <a:pPr algn="ctr">
              <a:lnSpc>
                <a:spcPts val="9799"/>
              </a:lnSpc>
              <a:spcBef>
                <a:spcPct val="0"/>
              </a:spcBef>
            </a:pPr>
            <a:r>
              <a:rPr lang="en-US" sz="6999" dirty="0">
                <a:solidFill>
                  <a:srgbClr val="FFFFFF"/>
                </a:solidFill>
                <a:latin typeface="Agrandir"/>
              </a:rPr>
              <a:t>Trust Account Basics</a:t>
            </a:r>
          </a:p>
        </p:txBody>
      </p:sp>
      <p:sp>
        <p:nvSpPr>
          <p:cNvPr id="10" name="AutoShape 10"/>
          <p:cNvSpPr/>
          <p:nvPr/>
        </p:nvSpPr>
        <p:spPr>
          <a:xfrm>
            <a:off x="5897880" y="4575662"/>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Operating the Trust Account</a:t>
            </a:r>
          </a:p>
        </p:txBody>
      </p:sp>
      <p:sp>
        <p:nvSpPr>
          <p:cNvPr id="10" name="TextBox 10"/>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465 </a:t>
            </a:r>
          </a:p>
        </p:txBody>
      </p:sp>
      <p:sp>
        <p:nvSpPr>
          <p:cNvPr id="11" name="AutoShape 11"/>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2" name="TextBox 12"/>
          <p:cNvSpPr txBox="1"/>
          <p:nvPr/>
        </p:nvSpPr>
        <p:spPr>
          <a:xfrm>
            <a:off x="1028700" y="2435875"/>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Must be able to withdraw funds from the trust account.</a:t>
            </a:r>
          </a:p>
        </p:txBody>
      </p:sp>
      <p:sp>
        <p:nvSpPr>
          <p:cNvPr id="13" name="TextBox 13"/>
          <p:cNvSpPr txBox="1"/>
          <p:nvPr/>
        </p:nvSpPr>
        <p:spPr>
          <a:xfrm>
            <a:off x="3075576" y="4875531"/>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Must have no restrictions on his/her ability to</a:t>
            </a:r>
            <a:br>
              <a:rPr lang="en-US" sz="4586" dirty="0">
                <a:solidFill>
                  <a:srgbClr val="FFFFFF"/>
                </a:solidFill>
                <a:latin typeface="Agrandir Bold"/>
              </a:rPr>
            </a:br>
            <a:r>
              <a:rPr lang="en-US" sz="4586" dirty="0">
                <a:solidFill>
                  <a:srgbClr val="FFFFFF"/>
                </a:solidFill>
                <a:latin typeface="Agrandir Bold"/>
              </a:rPr>
              <a:t>   withdraw funds.</a:t>
            </a:r>
          </a:p>
        </p:txBody>
      </p:sp>
      <p:sp>
        <p:nvSpPr>
          <p:cNvPr id="14" name="TextBox 14"/>
          <p:cNvSpPr txBox="1"/>
          <p:nvPr/>
        </p:nvSpPr>
        <p:spPr>
          <a:xfrm>
            <a:off x="3075576" y="7315188"/>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May authorize other signers who may be</a:t>
            </a:r>
            <a:br>
              <a:rPr lang="en-US" sz="4586" dirty="0">
                <a:solidFill>
                  <a:srgbClr val="FFFFFF"/>
                </a:solidFill>
                <a:latin typeface="Agrandir Bold"/>
              </a:rPr>
            </a:br>
            <a:r>
              <a:rPr lang="en-US" sz="4586" dirty="0">
                <a:solidFill>
                  <a:srgbClr val="FFFFFF"/>
                </a:solidFill>
                <a:latin typeface="Agrandir Bold"/>
              </a:rPr>
              <a:t>   licensed or unlicensed.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Operating the Trust Account</a:t>
            </a:r>
          </a:p>
        </p:txBody>
      </p:sp>
      <p:sp>
        <p:nvSpPr>
          <p:cNvPr id="10" name="TextBox 10"/>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465 </a:t>
            </a:r>
          </a:p>
        </p:txBody>
      </p:sp>
      <p:sp>
        <p:nvSpPr>
          <p:cNvPr id="11" name="AutoShape 11"/>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2" name="TextBox 12"/>
          <p:cNvSpPr txBox="1"/>
          <p:nvPr/>
        </p:nvSpPr>
        <p:spPr>
          <a:xfrm>
            <a:off x="1028700" y="2504188"/>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Broker’s (or Brokerage Firm’s) funds must not be commingled with funds belonging to beneficiaries of the trust account.</a:t>
            </a:r>
          </a:p>
        </p:txBody>
      </p:sp>
      <p:sp>
        <p:nvSpPr>
          <p:cNvPr id="13" name="TextBox 13"/>
          <p:cNvSpPr txBox="1"/>
          <p:nvPr/>
        </p:nvSpPr>
        <p:spPr>
          <a:xfrm>
            <a:off x="1211536" y="6012657"/>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An amount of Broker’s funds sufficient to maintain the account and pay any bank or service charges may be kept in the trust account.  (Rule 5.14.E)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Operating the Trust Account</a:t>
            </a:r>
          </a:p>
        </p:txBody>
      </p:sp>
      <p:sp>
        <p:nvSpPr>
          <p:cNvPr id="10" name="TextBox 10"/>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466 </a:t>
            </a:r>
          </a:p>
        </p:txBody>
      </p:sp>
      <p:sp>
        <p:nvSpPr>
          <p:cNvPr id="11" name="AutoShape 11"/>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2" name="TextBox 12"/>
          <p:cNvSpPr txBox="1"/>
          <p:nvPr/>
        </p:nvSpPr>
        <p:spPr>
          <a:xfrm>
            <a:off x="1028700" y="1873455"/>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Commission earned by the firm and payable from funds in the trust account must be withdrawn monthly and moved to the operating account once they are available for use. (Rule 5.10.A)</a:t>
            </a:r>
          </a:p>
        </p:txBody>
      </p:sp>
      <p:sp>
        <p:nvSpPr>
          <p:cNvPr id="13" name="TextBox 13"/>
          <p:cNvSpPr txBox="1"/>
          <p:nvPr/>
        </p:nvSpPr>
        <p:spPr>
          <a:xfrm>
            <a:off x="3075576" y="5902435"/>
            <a:ext cx="14183724" cy="3549540"/>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Funds are considered available for use, “only</a:t>
            </a:r>
            <a:br>
              <a:rPr lang="en-US" sz="4586" dirty="0">
                <a:solidFill>
                  <a:srgbClr val="FFFFFF"/>
                </a:solidFill>
                <a:latin typeface="Agrandir Bold"/>
              </a:rPr>
            </a:br>
            <a:r>
              <a:rPr lang="en-US" sz="4586" dirty="0">
                <a:solidFill>
                  <a:srgbClr val="FFFFFF"/>
                </a:solidFill>
                <a:latin typeface="Agrandir Bold"/>
              </a:rPr>
              <a:t>   after all contracted services have been</a:t>
            </a:r>
            <a:br>
              <a:rPr lang="en-US" sz="4586" dirty="0">
                <a:solidFill>
                  <a:srgbClr val="FFFFFF"/>
                </a:solidFill>
                <a:latin typeface="Agrandir Bold"/>
              </a:rPr>
            </a:br>
            <a:r>
              <a:rPr lang="en-US" sz="4586" dirty="0">
                <a:solidFill>
                  <a:srgbClr val="FFFFFF"/>
                </a:solidFill>
                <a:latin typeface="Agrandir Bold"/>
              </a:rPr>
              <a:t>   performed and there Is no remaining right of</a:t>
            </a:r>
            <a:br>
              <a:rPr lang="en-US" sz="4586" dirty="0">
                <a:solidFill>
                  <a:srgbClr val="FFFFFF"/>
                </a:solidFill>
                <a:latin typeface="Agrandir Bold"/>
              </a:rPr>
            </a:br>
            <a:r>
              <a:rPr lang="en-US" sz="4586" dirty="0">
                <a:solidFill>
                  <a:srgbClr val="FFFFFF"/>
                </a:solidFill>
                <a:latin typeface="Agrandir Bold"/>
              </a:rPr>
              <a:t>   recall by others for such money.”  </a:t>
            </a:r>
            <a:r>
              <a:rPr lang="en-US" sz="3600" dirty="0">
                <a:solidFill>
                  <a:srgbClr val="FFFFFF"/>
                </a:solidFill>
                <a:latin typeface="Agrandir Bold"/>
              </a:rPr>
              <a:t>(Rule 5.10.C)</a:t>
            </a:r>
            <a:endParaRPr lang="en-US" sz="4586" dirty="0">
              <a:solidFill>
                <a:srgbClr val="FFFFFF"/>
              </a:solidFill>
              <a:latin typeface="Agrandir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Operating the Trust Account</a:t>
            </a:r>
          </a:p>
        </p:txBody>
      </p:sp>
      <p:sp>
        <p:nvSpPr>
          <p:cNvPr id="10" name="TextBox 10"/>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467 </a:t>
            </a:r>
          </a:p>
        </p:txBody>
      </p:sp>
      <p:sp>
        <p:nvSpPr>
          <p:cNvPr id="11" name="AutoShape 11"/>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2" name="TextBox 12"/>
          <p:cNvSpPr txBox="1"/>
          <p:nvPr/>
        </p:nvSpPr>
        <p:spPr>
          <a:xfrm>
            <a:off x="1028700" y="1873455"/>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Trust accounts should not be used for employee benefit funds or tax withholding.</a:t>
            </a:r>
          </a:p>
        </p:txBody>
      </p:sp>
      <p:sp>
        <p:nvSpPr>
          <p:cNvPr id="13" name="TextBox 13"/>
          <p:cNvSpPr txBox="1"/>
          <p:nvPr/>
        </p:nvSpPr>
        <p:spPr>
          <a:xfrm>
            <a:off x="1028700" y="4211068"/>
            <a:ext cx="16565392" cy="94921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If a broker advances funds for the benefit of a client,</a:t>
            </a:r>
          </a:p>
        </p:txBody>
      </p:sp>
      <p:sp>
        <p:nvSpPr>
          <p:cNvPr id="14" name="TextBox 14"/>
          <p:cNvSpPr txBox="1"/>
          <p:nvPr/>
        </p:nvSpPr>
        <p:spPr>
          <a:xfrm>
            <a:off x="3075576" y="5681906"/>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The funds may be placed in the trust account</a:t>
            </a:r>
            <a:br>
              <a:rPr lang="en-US" sz="4586" dirty="0">
                <a:solidFill>
                  <a:srgbClr val="FFFFFF"/>
                </a:solidFill>
                <a:latin typeface="Agrandir Bold"/>
              </a:rPr>
            </a:br>
            <a:r>
              <a:rPr lang="en-US" sz="4586" dirty="0">
                <a:solidFill>
                  <a:srgbClr val="FFFFFF"/>
                </a:solidFill>
                <a:latin typeface="Agrandir Bold"/>
              </a:rPr>
              <a:t>   and identified as an Advance;</a:t>
            </a:r>
          </a:p>
        </p:txBody>
      </p:sp>
      <p:sp>
        <p:nvSpPr>
          <p:cNvPr id="15" name="TextBox 15"/>
          <p:cNvSpPr txBox="1"/>
          <p:nvPr/>
        </p:nvSpPr>
        <p:spPr>
          <a:xfrm>
            <a:off x="3075576" y="8019519"/>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The funds may not be withdrawn except on</a:t>
            </a:r>
            <a:br>
              <a:rPr lang="en-US" sz="4586" dirty="0">
                <a:solidFill>
                  <a:srgbClr val="FFFFFF"/>
                </a:solidFill>
                <a:latin typeface="Agrandir Bold"/>
              </a:rPr>
            </a:br>
            <a:r>
              <a:rPr lang="en-US" sz="4586" dirty="0">
                <a:solidFill>
                  <a:srgbClr val="FFFFFF"/>
                </a:solidFill>
                <a:latin typeface="Agrandir Bold"/>
              </a:rPr>
              <a:t>   behalf of the client;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Operating the Trust Account</a:t>
            </a:r>
          </a:p>
        </p:txBody>
      </p:sp>
      <p:sp>
        <p:nvSpPr>
          <p:cNvPr id="10" name="TextBox 10"/>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467 </a:t>
            </a:r>
          </a:p>
        </p:txBody>
      </p:sp>
      <p:sp>
        <p:nvSpPr>
          <p:cNvPr id="11" name="AutoShape 11"/>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2" name="TextBox 12"/>
          <p:cNvSpPr txBox="1"/>
          <p:nvPr/>
        </p:nvSpPr>
        <p:spPr>
          <a:xfrm>
            <a:off x="1028700" y="2555869"/>
            <a:ext cx="16565392"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If a broker advances funds for the benefit of a client (cont.),</a:t>
            </a:r>
          </a:p>
        </p:txBody>
      </p:sp>
      <p:sp>
        <p:nvSpPr>
          <p:cNvPr id="13" name="TextBox 13"/>
          <p:cNvSpPr txBox="1"/>
          <p:nvPr/>
        </p:nvSpPr>
        <p:spPr>
          <a:xfrm>
            <a:off x="3075576" y="5249246"/>
            <a:ext cx="14183724" cy="2682765"/>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Funds may be repaid to Broker or withdrawn</a:t>
            </a:r>
            <a:br>
              <a:rPr lang="en-US" sz="4586" dirty="0">
                <a:solidFill>
                  <a:srgbClr val="FFFFFF"/>
                </a:solidFill>
                <a:latin typeface="Agrandir Bold"/>
              </a:rPr>
            </a:br>
            <a:r>
              <a:rPr lang="en-US" sz="4586" dirty="0">
                <a:solidFill>
                  <a:srgbClr val="FFFFFF"/>
                </a:solidFill>
                <a:latin typeface="Agrandir Bold"/>
              </a:rPr>
              <a:t>   for the Broker’s use only with the consent and</a:t>
            </a:r>
            <a:br>
              <a:rPr lang="en-US" sz="4586" dirty="0">
                <a:solidFill>
                  <a:srgbClr val="FFFFFF"/>
                </a:solidFill>
                <a:latin typeface="Agrandir Bold"/>
              </a:rPr>
            </a:br>
            <a:r>
              <a:rPr lang="en-US" sz="4586" dirty="0">
                <a:solidFill>
                  <a:srgbClr val="FFFFFF"/>
                </a:solidFill>
                <a:latin typeface="Agrandir Bold"/>
              </a:rPr>
              <a:t>   permission of the client.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555904"/>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A broker may not use trust account funds to earn undisclosed profits  [C.R.S. 12-61-113(1)(g.5)]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Interest Bearing Trust Account</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468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773733"/>
            <a:ext cx="16230600" cy="2576085"/>
          </a:xfrm>
          <a:prstGeom prst="rect">
            <a:avLst/>
          </a:prstGeom>
        </p:spPr>
        <p:txBody>
          <a:bodyPr lIns="0" tIns="0" rIns="0" bIns="0" rtlCol="0" anchor="t">
            <a:spAutoFit/>
          </a:bodyPr>
          <a:lstStyle/>
          <a:p>
            <a:pPr marL="946986" lvl="1" indent="-473493">
              <a:lnSpc>
                <a:spcPts val="6579"/>
              </a:lnSpc>
              <a:buFont typeface="Arial"/>
              <a:buChar char="•"/>
            </a:pPr>
            <a:r>
              <a:rPr lang="en-US" sz="4386" dirty="0">
                <a:solidFill>
                  <a:srgbClr val="FFFFFF"/>
                </a:solidFill>
                <a:latin typeface="Agrandir Bold"/>
              </a:rPr>
              <a:t>Commission rules do permit the funds to be held in interest bearing trust accounts under the following conditions:</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Interest Bearing Trust Account</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468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4835593"/>
            <a:ext cx="14183724" cy="5062110"/>
          </a:xfrm>
          <a:prstGeom prst="rect">
            <a:avLst/>
          </a:prstGeom>
        </p:spPr>
        <p:txBody>
          <a:bodyPr lIns="0" tIns="0" rIns="0" bIns="0" rtlCol="0" anchor="t">
            <a:spAutoFit/>
          </a:bodyPr>
          <a:lstStyle/>
          <a:p>
            <a:pPr>
              <a:lnSpc>
                <a:spcPts val="6579"/>
              </a:lnSpc>
            </a:pPr>
            <a:r>
              <a:rPr lang="en-US" sz="4000" dirty="0">
                <a:solidFill>
                  <a:srgbClr val="FFFFFF"/>
                </a:solidFill>
                <a:latin typeface="Agrandir Bold"/>
              </a:rPr>
              <a:t>- If the Broker or one party to the transaction is to</a:t>
            </a:r>
            <a:br>
              <a:rPr lang="en-US" sz="4000" dirty="0">
                <a:solidFill>
                  <a:srgbClr val="FFFFFF"/>
                </a:solidFill>
                <a:latin typeface="Agrandir Bold"/>
              </a:rPr>
            </a:br>
            <a:r>
              <a:rPr lang="en-US" sz="4000" dirty="0">
                <a:solidFill>
                  <a:srgbClr val="FFFFFF"/>
                </a:solidFill>
                <a:latin typeface="Agrandir Bold"/>
              </a:rPr>
              <a:t>   benefit from the interest income, all parties with</a:t>
            </a:r>
            <a:br>
              <a:rPr lang="en-US" sz="4000" dirty="0">
                <a:solidFill>
                  <a:srgbClr val="FFFFFF"/>
                </a:solidFill>
                <a:latin typeface="Agrandir Bold"/>
              </a:rPr>
            </a:br>
            <a:r>
              <a:rPr lang="en-US" sz="4000" dirty="0">
                <a:solidFill>
                  <a:srgbClr val="FFFFFF"/>
                </a:solidFill>
                <a:latin typeface="Agrandir Bold"/>
              </a:rPr>
              <a:t>   an interest in the funds must provide their</a:t>
            </a:r>
            <a:br>
              <a:rPr lang="en-US" sz="4000" dirty="0">
                <a:solidFill>
                  <a:srgbClr val="FFFFFF"/>
                </a:solidFill>
                <a:latin typeface="Agrandir Bold"/>
              </a:rPr>
            </a:br>
            <a:r>
              <a:rPr lang="en-US" sz="4000" dirty="0">
                <a:solidFill>
                  <a:srgbClr val="FFFFFF"/>
                </a:solidFill>
                <a:latin typeface="Agrandir Bold"/>
              </a:rPr>
              <a:t>   written consent.  They must agree to any risks for</a:t>
            </a:r>
            <a:br>
              <a:rPr lang="en-US" sz="4000" dirty="0">
                <a:solidFill>
                  <a:srgbClr val="FFFFFF"/>
                </a:solidFill>
                <a:latin typeface="Agrandir Bold"/>
              </a:rPr>
            </a:br>
            <a:r>
              <a:rPr lang="en-US" sz="4000" dirty="0">
                <a:solidFill>
                  <a:srgbClr val="FFFFFF"/>
                </a:solidFill>
                <a:latin typeface="Agrandir Bold"/>
              </a:rPr>
              <a:t>   early withdrawal and who owns the interest in</a:t>
            </a:r>
            <a:br>
              <a:rPr lang="en-US" sz="4000" dirty="0">
                <a:solidFill>
                  <a:srgbClr val="FFFFFF"/>
                </a:solidFill>
                <a:latin typeface="Agrandir Bold"/>
              </a:rPr>
            </a:br>
            <a:r>
              <a:rPr lang="en-US" sz="4000" dirty="0">
                <a:solidFill>
                  <a:srgbClr val="FFFFFF"/>
                </a:solidFill>
                <a:latin typeface="Agrandir Bold"/>
              </a:rPr>
              <a:t>   the event the transaction is completed or fails.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773733"/>
            <a:ext cx="16230600" cy="2576085"/>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Commission rules do permit the funds to be held in interest bearing trust accounts under the following conditions (cont.):</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Interest Bearing Trust Account</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469</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4835593"/>
            <a:ext cx="14183724" cy="5062110"/>
          </a:xfrm>
          <a:prstGeom prst="rect">
            <a:avLst/>
          </a:prstGeom>
        </p:spPr>
        <p:txBody>
          <a:bodyPr lIns="0" tIns="0" rIns="0" bIns="0" rtlCol="0" anchor="t">
            <a:spAutoFit/>
          </a:bodyPr>
          <a:lstStyle/>
          <a:p>
            <a:pPr>
              <a:lnSpc>
                <a:spcPts val="6579"/>
              </a:lnSpc>
            </a:pPr>
            <a:r>
              <a:rPr lang="en-US" sz="4386" dirty="0">
                <a:solidFill>
                  <a:srgbClr val="FFFFFF"/>
                </a:solidFill>
                <a:latin typeface="Agrandir Bold"/>
              </a:rPr>
              <a:t>- If an “Affordable Housing” program benefiting</a:t>
            </a:r>
            <a:br>
              <a:rPr lang="en-US" sz="4386" dirty="0">
                <a:solidFill>
                  <a:srgbClr val="FFFFFF"/>
                </a:solidFill>
                <a:latin typeface="Agrandir Bold"/>
              </a:rPr>
            </a:br>
            <a:r>
              <a:rPr lang="en-US" sz="4386" dirty="0">
                <a:solidFill>
                  <a:srgbClr val="FFFFFF"/>
                </a:solidFill>
                <a:latin typeface="Agrandir Bold"/>
              </a:rPr>
              <a:t>   Colorado residents will receive the interest, the</a:t>
            </a:r>
            <a:br>
              <a:rPr lang="en-US" sz="4386" dirty="0">
                <a:solidFill>
                  <a:srgbClr val="FFFFFF"/>
                </a:solidFill>
                <a:latin typeface="Agrandir Bold"/>
              </a:rPr>
            </a:br>
            <a:r>
              <a:rPr lang="en-US" sz="4386" dirty="0">
                <a:solidFill>
                  <a:srgbClr val="FFFFFF"/>
                </a:solidFill>
                <a:latin typeface="Agrandir Bold"/>
              </a:rPr>
              <a:t>   broker must post a notice in the office indicating</a:t>
            </a:r>
            <a:br>
              <a:rPr lang="en-US" sz="4386" dirty="0">
                <a:solidFill>
                  <a:srgbClr val="FFFFFF"/>
                </a:solidFill>
                <a:latin typeface="Agrandir Bold"/>
              </a:rPr>
            </a:br>
            <a:r>
              <a:rPr lang="en-US" sz="4386" dirty="0">
                <a:solidFill>
                  <a:srgbClr val="FFFFFF"/>
                </a:solidFill>
                <a:latin typeface="Agrandir Bold"/>
              </a:rPr>
              <a:t>   that the company participates in such a program.</a:t>
            </a:r>
            <a:br>
              <a:rPr lang="en-US" sz="4386" dirty="0">
                <a:solidFill>
                  <a:srgbClr val="FFFFFF"/>
                </a:solidFill>
                <a:latin typeface="Agrandir Bold"/>
              </a:rPr>
            </a:br>
            <a:r>
              <a:rPr lang="en-US" sz="4386" dirty="0">
                <a:solidFill>
                  <a:srgbClr val="FFFFFF"/>
                </a:solidFill>
                <a:latin typeface="Agrandir Bold"/>
              </a:rPr>
              <a:t>   (i.e. CARHOF – Colorado Association of</a:t>
            </a:r>
            <a:br>
              <a:rPr lang="en-US" sz="4386" dirty="0">
                <a:solidFill>
                  <a:srgbClr val="FFFFFF"/>
                </a:solidFill>
                <a:latin typeface="Agrandir Bold"/>
              </a:rPr>
            </a:br>
            <a:r>
              <a:rPr lang="en-US" sz="4386" dirty="0">
                <a:solidFill>
                  <a:srgbClr val="FFFFFF"/>
                </a:solidFill>
                <a:latin typeface="Agrandir Bold"/>
              </a:rPr>
              <a:t>   REALTORS Housing Opportunity Fund.)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774066"/>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C00"/>
                </a:solidFill>
                <a:latin typeface="Agrandir Bold"/>
              </a:rPr>
              <a:t>Earnest money </a:t>
            </a:r>
            <a:r>
              <a:rPr lang="en-US" sz="4586" dirty="0">
                <a:solidFill>
                  <a:srgbClr val="FFFFFF"/>
                </a:solidFill>
                <a:latin typeface="Agrandir Bold"/>
              </a:rPr>
              <a:t>received in cash or by check must be deposited in the trust account not later than the </a:t>
            </a:r>
            <a:r>
              <a:rPr lang="en-US" sz="4586" dirty="0">
                <a:solidFill>
                  <a:srgbClr val="FFFC00"/>
                </a:solidFill>
                <a:latin typeface="Agrandir Bold"/>
              </a:rPr>
              <a:t>third business day</a:t>
            </a:r>
            <a:r>
              <a:rPr lang="en-US" sz="4586" dirty="0">
                <a:solidFill>
                  <a:srgbClr val="FFFFFF"/>
                </a:solidFill>
                <a:latin typeface="Agrandir Bold"/>
              </a:rPr>
              <a:t> following notice of acceptance of the contract  [Rule 5.7.A]</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Earnest Money Deposits</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470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957209"/>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C00"/>
                </a:solidFill>
                <a:latin typeface="Agrandir Bold"/>
              </a:rPr>
              <a:t>Property Management</a:t>
            </a:r>
            <a:r>
              <a:rPr lang="en-US" sz="4586" dirty="0">
                <a:solidFill>
                  <a:srgbClr val="FFFFFF"/>
                </a:solidFill>
                <a:latin typeface="Agrandir Bold"/>
              </a:rPr>
              <a:t> funds must be deposited no later than the </a:t>
            </a:r>
            <a:r>
              <a:rPr lang="en-US" sz="4586" dirty="0">
                <a:solidFill>
                  <a:srgbClr val="FFFC00"/>
                </a:solidFill>
                <a:latin typeface="Agrandir Bold"/>
              </a:rPr>
              <a:t>fifth business day.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108858"/>
            <a:ext cx="16230600" cy="44163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In a cooperative transaction,  the selling broker must deliver the earnest money deposit to the listing broker for deposit in the Listing Company’s (or whomever they designate) trust account  within the required three day window of time.</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Earnest Money Deposits</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470</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865576"/>
            <a:ext cx="16230600" cy="9492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It is a demand account.</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What is a Trust Account?</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457</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4391078"/>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Set up to contain money held for the benefit of others.</a:t>
            </a:r>
          </a:p>
        </p:txBody>
      </p:sp>
      <p:sp>
        <p:nvSpPr>
          <p:cNvPr id="14" name="TextBox 14"/>
          <p:cNvSpPr txBox="1"/>
          <p:nvPr/>
        </p:nvSpPr>
        <p:spPr>
          <a:xfrm>
            <a:off x="1028700" y="6783355"/>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Might also be called an “escrow account,” “trustee account,” or “impound account.”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591452"/>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Personal checks for earnest money should be identified in the Contract to Buy and Sell.</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Earnest Money Deposits</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470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064451"/>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If a check is to be withheld from deposit for any reason, the reason should be disclosed in the contract, or the seller should provide written instructions to withhold the check.  (Rule 5.12)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591452"/>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A Promissory Note accepted as earnest money should be identified as a note in the contract and the due date of the note must be included. </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Earnest Money Deposits</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471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931226"/>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The broker is responsible to present the Promissory Note for payment in a timely manner and inform the seller if it is not paid.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240142"/>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Notes or checks for earnest money should be made out to the Earnest Money Holder (Either the Listing Broker or whomever they designate to hold the earnest money.</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Earnest Money Deposits</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471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235713"/>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In case there is a dispute regarding the earnest money:</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Earnest Money Deposits</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472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4731318"/>
            <a:ext cx="14183724" cy="3549540"/>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the broker may hold the money in the trust</a:t>
            </a:r>
            <a:br>
              <a:rPr lang="en-US" sz="4586" dirty="0">
                <a:solidFill>
                  <a:srgbClr val="FFFFFF"/>
                </a:solidFill>
                <a:latin typeface="Agrandir Bold"/>
              </a:rPr>
            </a:br>
            <a:r>
              <a:rPr lang="en-US" sz="4586" dirty="0">
                <a:solidFill>
                  <a:srgbClr val="FFFFFF"/>
                </a:solidFill>
                <a:latin typeface="Agrandir Bold"/>
              </a:rPr>
              <a:t>   account until the parties provide mutual</a:t>
            </a:r>
            <a:br>
              <a:rPr lang="en-US" sz="4586" dirty="0">
                <a:solidFill>
                  <a:srgbClr val="FFFFFF"/>
                </a:solidFill>
                <a:latin typeface="Agrandir Bold"/>
              </a:rPr>
            </a:br>
            <a:r>
              <a:rPr lang="en-US" sz="4586" dirty="0">
                <a:solidFill>
                  <a:srgbClr val="FFFFFF"/>
                </a:solidFill>
                <a:latin typeface="Agrandir Bold"/>
              </a:rPr>
              <a:t>   written instructions for the dissolution of the</a:t>
            </a:r>
            <a:br>
              <a:rPr lang="en-US" sz="4586" dirty="0">
                <a:solidFill>
                  <a:srgbClr val="FFFFFF"/>
                </a:solidFill>
                <a:latin typeface="Agrandir Bold"/>
              </a:rPr>
            </a:br>
            <a:r>
              <a:rPr lang="en-US" sz="4586" dirty="0">
                <a:solidFill>
                  <a:srgbClr val="FFFFFF"/>
                </a:solidFill>
                <a:latin typeface="Agrandir Bold"/>
              </a:rPr>
              <a:t>   earnest money.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235713"/>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In case there is a dispute regarding the earnest money (cont.):</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Earnest Money Deposits</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472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5038787"/>
            <a:ext cx="14183724" cy="2682765"/>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The broker may also choose to interplead the</a:t>
            </a:r>
            <a:br>
              <a:rPr lang="en-US" sz="4586" dirty="0">
                <a:solidFill>
                  <a:srgbClr val="FFFFFF"/>
                </a:solidFill>
                <a:latin typeface="Agrandir Bold"/>
              </a:rPr>
            </a:br>
            <a:r>
              <a:rPr lang="en-US" sz="4586" dirty="0">
                <a:solidFill>
                  <a:srgbClr val="FFFFFF"/>
                </a:solidFill>
                <a:latin typeface="Agrandir Bold"/>
              </a:rPr>
              <a:t>   money into the court.  The Broker may recover</a:t>
            </a:r>
            <a:br>
              <a:rPr lang="en-US" sz="4586" dirty="0">
                <a:solidFill>
                  <a:srgbClr val="FFFFFF"/>
                </a:solidFill>
                <a:latin typeface="Agrandir Bold"/>
              </a:rPr>
            </a:br>
            <a:r>
              <a:rPr lang="en-US" sz="4586" dirty="0">
                <a:solidFill>
                  <a:srgbClr val="FFFFFF"/>
                </a:solidFill>
                <a:latin typeface="Agrandir Bold"/>
              </a:rPr>
              <a:t>   court costs and attorney’s fees.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235713"/>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In case there is a dispute regarding the earnest money (cont.):</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Earnest Money Deposits</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472</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4605399"/>
            <a:ext cx="14183724" cy="4372351"/>
          </a:xfrm>
          <a:prstGeom prst="rect">
            <a:avLst/>
          </a:prstGeom>
        </p:spPr>
        <p:txBody>
          <a:bodyPr lIns="0" tIns="0" rIns="0" bIns="0" rtlCol="0" anchor="t">
            <a:spAutoFit/>
          </a:bodyPr>
          <a:lstStyle/>
          <a:p>
            <a:pPr>
              <a:lnSpc>
                <a:spcPts val="6879"/>
              </a:lnSpc>
            </a:pPr>
            <a:r>
              <a:rPr lang="en-US" sz="4400" dirty="0">
                <a:solidFill>
                  <a:srgbClr val="FFFFFF"/>
                </a:solidFill>
                <a:latin typeface="Agrandir Bold"/>
              </a:rPr>
              <a:t>- The broker (or earnest money holder) may</a:t>
            </a:r>
            <a:br>
              <a:rPr lang="en-US" sz="4400" dirty="0">
                <a:solidFill>
                  <a:srgbClr val="FFFFFF"/>
                </a:solidFill>
                <a:latin typeface="Agrandir Bold"/>
              </a:rPr>
            </a:br>
            <a:r>
              <a:rPr lang="en-US" sz="4400" dirty="0">
                <a:solidFill>
                  <a:srgbClr val="FFFFFF"/>
                </a:solidFill>
                <a:latin typeface="Agrandir Bold"/>
              </a:rPr>
              <a:t>   provide notice that unless a copy of a Summons</a:t>
            </a:r>
            <a:br>
              <a:rPr lang="en-US" sz="4400" dirty="0">
                <a:solidFill>
                  <a:srgbClr val="FFFFFF"/>
                </a:solidFill>
                <a:latin typeface="Agrandir Bold"/>
              </a:rPr>
            </a:br>
            <a:r>
              <a:rPr lang="en-US" sz="4400" dirty="0">
                <a:solidFill>
                  <a:srgbClr val="FFFFFF"/>
                </a:solidFill>
                <a:latin typeface="Agrandir Bold"/>
              </a:rPr>
              <a:t>   and Complaint or Claim containing a case</a:t>
            </a:r>
            <a:br>
              <a:rPr lang="en-US" sz="4400" dirty="0">
                <a:solidFill>
                  <a:srgbClr val="FFFFFF"/>
                </a:solidFill>
                <a:latin typeface="Agrandir Bold"/>
              </a:rPr>
            </a:br>
            <a:r>
              <a:rPr lang="en-US" sz="4400" dirty="0">
                <a:solidFill>
                  <a:srgbClr val="FFFFFF"/>
                </a:solidFill>
                <a:latin typeface="Agrandir Bold"/>
              </a:rPr>
              <a:t>   number of a lawsuit is received within 120 days</a:t>
            </a:r>
            <a:br>
              <a:rPr lang="en-US" sz="4400" dirty="0">
                <a:solidFill>
                  <a:srgbClr val="FFFFFF"/>
                </a:solidFill>
                <a:latin typeface="Agrandir Bold"/>
              </a:rPr>
            </a:br>
            <a:r>
              <a:rPr lang="en-US" sz="4400" dirty="0">
                <a:solidFill>
                  <a:srgbClr val="FFFFFF"/>
                </a:solidFill>
                <a:latin typeface="Agrandir Bold"/>
              </a:rPr>
              <a:t>   the earnest money will be returned to the Buyer.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235713"/>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Broker must maintain a record keeping system for each trust account.</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Trust Account Record Keeping Systems </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472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4260170"/>
            <a:ext cx="14183724" cy="949215"/>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Can be computerized or manual.</a:t>
            </a:r>
          </a:p>
        </p:txBody>
      </p:sp>
      <p:sp>
        <p:nvSpPr>
          <p:cNvPr id="14" name="TextBox 14"/>
          <p:cNvSpPr txBox="1"/>
          <p:nvPr/>
        </p:nvSpPr>
        <p:spPr>
          <a:xfrm>
            <a:off x="3075576" y="5417853"/>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Should utilize the “cash basis” of accounting.</a:t>
            </a:r>
            <a:br>
              <a:rPr lang="en-US" sz="4586" dirty="0">
                <a:solidFill>
                  <a:srgbClr val="FFFFFF"/>
                </a:solidFill>
                <a:latin typeface="Agrandir Bold"/>
              </a:rPr>
            </a:br>
            <a:r>
              <a:rPr lang="en-US" sz="4586" dirty="0">
                <a:solidFill>
                  <a:srgbClr val="FFFFFF"/>
                </a:solidFill>
                <a:latin typeface="Agrandir Bold"/>
              </a:rPr>
              <a:t>   (Rule 5.16)</a:t>
            </a:r>
          </a:p>
        </p:txBody>
      </p:sp>
      <p:sp>
        <p:nvSpPr>
          <p:cNvPr id="15" name="TextBox 15"/>
          <p:cNvSpPr txBox="1"/>
          <p:nvPr/>
        </p:nvSpPr>
        <p:spPr>
          <a:xfrm>
            <a:off x="1028700" y="7442310"/>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Trust accounts must be maintained at the Brokerage Firm’s licensed place of business.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63986"/>
            <a:ext cx="16230600" cy="1747410"/>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Trust accounts must contain the following types of records and reports:</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Trust Account Record Keeping Systems </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473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3794276"/>
            <a:ext cx="14183724" cy="2576085"/>
          </a:xfrm>
          <a:prstGeom prst="rect">
            <a:avLst/>
          </a:prstGeom>
        </p:spPr>
        <p:txBody>
          <a:bodyPr lIns="0" tIns="0" rIns="0" bIns="0" rtlCol="0" anchor="t">
            <a:spAutoFit/>
          </a:bodyPr>
          <a:lstStyle/>
          <a:p>
            <a:pPr>
              <a:lnSpc>
                <a:spcPts val="6579"/>
              </a:lnSpc>
            </a:pPr>
            <a:r>
              <a:rPr lang="en-US" sz="4386" dirty="0">
                <a:solidFill>
                  <a:srgbClr val="FFFFFF"/>
                </a:solidFill>
                <a:latin typeface="Agrandir Bold"/>
              </a:rPr>
              <a:t>- ACCOUNT RECORDS  – including bank account</a:t>
            </a:r>
            <a:br>
              <a:rPr lang="en-US" sz="4386" dirty="0">
                <a:solidFill>
                  <a:srgbClr val="FFFFFF"/>
                </a:solidFill>
                <a:latin typeface="Agrandir Bold"/>
              </a:rPr>
            </a:br>
            <a:r>
              <a:rPr lang="en-US" sz="4386" dirty="0">
                <a:solidFill>
                  <a:srgbClr val="FFFFFF"/>
                </a:solidFill>
                <a:latin typeface="Agrandir Bold"/>
              </a:rPr>
              <a:t>   agreement and “Notice of Escrow or Trust</a:t>
            </a:r>
            <a:br>
              <a:rPr lang="en-US" sz="4386" dirty="0">
                <a:solidFill>
                  <a:srgbClr val="FFFFFF"/>
                </a:solidFill>
                <a:latin typeface="Agrandir Bold"/>
              </a:rPr>
            </a:br>
            <a:r>
              <a:rPr lang="en-US" sz="4386" dirty="0">
                <a:solidFill>
                  <a:srgbClr val="FFFFFF"/>
                </a:solidFill>
                <a:latin typeface="Agrandir Bold"/>
              </a:rPr>
              <a:t>   Account”.</a:t>
            </a:r>
          </a:p>
        </p:txBody>
      </p:sp>
      <p:sp>
        <p:nvSpPr>
          <p:cNvPr id="14" name="TextBox 14"/>
          <p:cNvSpPr txBox="1"/>
          <p:nvPr/>
        </p:nvSpPr>
        <p:spPr>
          <a:xfrm>
            <a:off x="3075576" y="6553241"/>
            <a:ext cx="14183724" cy="3404760"/>
          </a:xfrm>
          <a:prstGeom prst="rect">
            <a:avLst/>
          </a:prstGeom>
        </p:spPr>
        <p:txBody>
          <a:bodyPr lIns="0" tIns="0" rIns="0" bIns="0" rtlCol="0" anchor="t">
            <a:spAutoFit/>
          </a:bodyPr>
          <a:lstStyle/>
          <a:p>
            <a:pPr>
              <a:lnSpc>
                <a:spcPts val="6579"/>
              </a:lnSpc>
            </a:pPr>
            <a:r>
              <a:rPr lang="en-US" sz="4386" dirty="0">
                <a:solidFill>
                  <a:srgbClr val="FFFFFF"/>
                </a:solidFill>
                <a:latin typeface="Agrandir Bold"/>
              </a:rPr>
              <a:t>- CASH RECEIPTS/DISBURSEMENTS ACCOUNT</a:t>
            </a:r>
            <a:br>
              <a:rPr lang="en-US" sz="4386" dirty="0">
                <a:solidFill>
                  <a:srgbClr val="FFFFFF"/>
                </a:solidFill>
                <a:latin typeface="Agrandir Bold"/>
              </a:rPr>
            </a:br>
            <a:r>
              <a:rPr lang="en-US" sz="4386" dirty="0">
                <a:solidFill>
                  <a:srgbClr val="FFFFFF"/>
                </a:solidFill>
                <a:latin typeface="Agrandir Bold"/>
              </a:rPr>
              <a:t>   JOURNAL – showing, in chronological order, all of</a:t>
            </a:r>
            <a:br>
              <a:rPr lang="en-US" sz="4386" dirty="0">
                <a:solidFill>
                  <a:srgbClr val="FFFFFF"/>
                </a:solidFill>
                <a:latin typeface="Agrandir Bold"/>
              </a:rPr>
            </a:br>
            <a:r>
              <a:rPr lang="en-US" sz="4386" dirty="0">
                <a:solidFill>
                  <a:srgbClr val="FFFFFF"/>
                </a:solidFill>
                <a:latin typeface="Agrandir Bold"/>
              </a:rPr>
              <a:t>   the money going into and out of the account plus a</a:t>
            </a:r>
            <a:br>
              <a:rPr lang="en-US" sz="4386" dirty="0">
                <a:solidFill>
                  <a:srgbClr val="FFFFFF"/>
                </a:solidFill>
                <a:latin typeface="Agrandir Bold"/>
              </a:rPr>
            </a:br>
            <a:r>
              <a:rPr lang="en-US" sz="4386" dirty="0">
                <a:solidFill>
                  <a:srgbClr val="FFFFFF"/>
                </a:solidFill>
                <a:latin typeface="Agrandir Bold"/>
              </a:rPr>
              <a:t>   running balance of the account at any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061747"/>
            <a:ext cx="16230600" cy="44163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Journal entries must include:  date, name of the party giving the money, name of the principal (usually seller), property identification, document reference and amount.  For disbursements, include the check number.</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Trust Account Record Keeping Systems </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473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861326"/>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Disbursement of funds from a trust account must be supported by bids, invoices, contracts or other written documents.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240142"/>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Receipts should be accompanied by the deposit slip or an attached schedule detailing the person paying, the type of funds tendered, the property address and the account or principal involved [Rule E-1(o)(6)].</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Trust Account Record Keeping Systems </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473</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574469"/>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Distinct from business accounts, personal accounts and investment accounts of the person or entity holding the money in trust.</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What is a Trust Account?</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457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6046748"/>
            <a:ext cx="16230600" cy="94921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Money belongs to other people (beneficiaries).</a:t>
            </a:r>
          </a:p>
        </p:txBody>
      </p:sp>
      <p:sp>
        <p:nvSpPr>
          <p:cNvPr id="14" name="TextBox 14"/>
          <p:cNvSpPr txBox="1"/>
          <p:nvPr/>
        </p:nvSpPr>
        <p:spPr>
          <a:xfrm>
            <a:off x="1028700" y="7785477"/>
            <a:ext cx="16230600" cy="9492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In the temporary control of the trustee or fiduciary.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0"/>
            <a:ext cx="9429750" cy="10287000"/>
          </a:xfrm>
          <a:custGeom>
            <a:avLst/>
            <a:gdLst/>
            <a:ahLst/>
            <a:cxnLst/>
            <a:rect l="l" t="t" r="r" b="b"/>
            <a:pathLst>
              <a:path w="9429750" h="10287000">
                <a:moveTo>
                  <a:pt x="0" y="0"/>
                </a:moveTo>
                <a:lnTo>
                  <a:pt x="9429750" y="0"/>
                </a:lnTo>
                <a:lnTo>
                  <a:pt x="9429750" y="10287000"/>
                </a:lnTo>
                <a:lnTo>
                  <a:pt x="0" y="10287000"/>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0579372" y="3026824"/>
            <a:ext cx="7069480" cy="3103771"/>
          </a:xfrm>
          <a:prstGeom prst="rect">
            <a:avLst/>
          </a:prstGeom>
        </p:spPr>
        <p:txBody>
          <a:bodyPr lIns="0" tIns="0" rIns="0" bIns="0" rtlCol="0" anchor="t">
            <a:spAutoFit/>
          </a:bodyPr>
          <a:lstStyle/>
          <a:p>
            <a:pPr algn="ctr">
              <a:lnSpc>
                <a:spcPts val="7929"/>
              </a:lnSpc>
            </a:pPr>
            <a:r>
              <a:rPr lang="en-US" sz="5286">
                <a:solidFill>
                  <a:srgbClr val="FFFFFF"/>
                </a:solidFill>
                <a:latin typeface="Agrandir Bold"/>
              </a:rPr>
              <a:t>Cash Receipts / Disbursements Account Journal</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474 </a:t>
            </a:r>
          </a:p>
        </p:txBody>
      </p:sp>
    </p:spTree>
    <p:extLst>
      <p:ext uri="{BB962C8B-B14F-4D97-AF65-F5344CB8AC3E}">
        <p14:creationId xmlns:p14="http://schemas.microsoft.com/office/powerpoint/2010/main" val="1659148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0"/>
            <a:ext cx="9429750" cy="10287000"/>
          </a:xfrm>
          <a:custGeom>
            <a:avLst/>
            <a:gdLst/>
            <a:ahLst/>
            <a:cxnLst/>
            <a:rect l="l" t="t" r="r" b="b"/>
            <a:pathLst>
              <a:path w="9429750" h="10287000">
                <a:moveTo>
                  <a:pt x="0" y="0"/>
                </a:moveTo>
                <a:lnTo>
                  <a:pt x="9429750" y="0"/>
                </a:lnTo>
                <a:lnTo>
                  <a:pt x="9429750" y="10287000"/>
                </a:lnTo>
                <a:lnTo>
                  <a:pt x="0" y="10287000"/>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9144000" y="134992"/>
            <a:ext cx="8839644" cy="9721740"/>
          </a:xfrm>
          <a:prstGeom prst="rect">
            <a:avLst/>
          </a:prstGeom>
        </p:spPr>
        <p:txBody>
          <a:bodyPr lIns="0" tIns="0" rIns="0" bIns="0" rtlCol="0" anchor="t">
            <a:spAutoFit/>
          </a:bodyPr>
          <a:lstStyle/>
          <a:p>
            <a:pPr marL="1098112" lvl="1" indent="-549056">
              <a:lnSpc>
                <a:spcPts val="7629"/>
              </a:lnSpc>
              <a:buFont typeface="Arial"/>
              <a:buChar char="•"/>
            </a:pPr>
            <a:r>
              <a:rPr lang="en-US" sz="5086">
                <a:solidFill>
                  <a:srgbClr val="FFFFFF"/>
                </a:solidFill>
                <a:latin typeface="Agrandir Bold"/>
              </a:rPr>
              <a:t>For funds received the journal must include:</a:t>
            </a:r>
          </a:p>
          <a:p>
            <a:pPr marL="2196224" lvl="2" indent="-732075">
              <a:lnSpc>
                <a:spcPts val="7629"/>
              </a:lnSpc>
              <a:buFont typeface="Arial"/>
              <a:buChar char="⚬"/>
            </a:pPr>
            <a:r>
              <a:rPr lang="en-US" sz="5086">
                <a:solidFill>
                  <a:srgbClr val="FFFFFF"/>
                </a:solidFill>
                <a:latin typeface="Agrandir Bold"/>
              </a:rPr>
              <a:t>Date of receipt and deposit;</a:t>
            </a:r>
          </a:p>
          <a:p>
            <a:pPr marL="2196224" lvl="2" indent="-732075">
              <a:lnSpc>
                <a:spcPts val="7629"/>
              </a:lnSpc>
              <a:buFont typeface="Arial"/>
              <a:buChar char="⚬"/>
            </a:pPr>
            <a:r>
              <a:rPr lang="en-US" sz="5086">
                <a:solidFill>
                  <a:srgbClr val="FFFFFF"/>
                </a:solidFill>
                <a:latin typeface="Agrandir Bold"/>
              </a:rPr>
              <a:t>Name of the person giving the money;</a:t>
            </a:r>
          </a:p>
          <a:p>
            <a:pPr marL="2196224" lvl="2" indent="-732075">
              <a:lnSpc>
                <a:spcPts val="7629"/>
              </a:lnSpc>
              <a:buFont typeface="Arial"/>
              <a:buChar char="⚬"/>
            </a:pPr>
            <a:r>
              <a:rPr lang="en-US" sz="5086">
                <a:solidFill>
                  <a:srgbClr val="FFFFFF"/>
                </a:solidFill>
                <a:latin typeface="Agrandir Bold"/>
              </a:rPr>
              <a:t>Name of the person and the property for which the money was received;</a:t>
            </a:r>
          </a:p>
        </p:txBody>
      </p:sp>
    </p:spTree>
    <p:extLst>
      <p:ext uri="{BB962C8B-B14F-4D97-AF65-F5344CB8AC3E}">
        <p14:creationId xmlns:p14="http://schemas.microsoft.com/office/powerpoint/2010/main" val="2401030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0"/>
            <a:ext cx="9429750" cy="10287000"/>
          </a:xfrm>
          <a:custGeom>
            <a:avLst/>
            <a:gdLst/>
            <a:ahLst/>
            <a:cxnLst/>
            <a:rect l="l" t="t" r="r" b="b"/>
            <a:pathLst>
              <a:path w="9429750" h="10287000">
                <a:moveTo>
                  <a:pt x="0" y="0"/>
                </a:moveTo>
                <a:lnTo>
                  <a:pt x="9429750" y="0"/>
                </a:lnTo>
                <a:lnTo>
                  <a:pt x="9429750" y="10287000"/>
                </a:lnTo>
                <a:lnTo>
                  <a:pt x="0" y="10287000"/>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9144000" y="134992"/>
            <a:ext cx="8839644" cy="8759715"/>
          </a:xfrm>
          <a:prstGeom prst="rect">
            <a:avLst/>
          </a:prstGeom>
        </p:spPr>
        <p:txBody>
          <a:bodyPr lIns="0" tIns="0" rIns="0" bIns="0" rtlCol="0" anchor="t">
            <a:spAutoFit/>
          </a:bodyPr>
          <a:lstStyle/>
          <a:p>
            <a:pPr marL="1098112" lvl="1" indent="-549056">
              <a:lnSpc>
                <a:spcPts val="7629"/>
              </a:lnSpc>
              <a:buFont typeface="Arial"/>
              <a:buChar char="•"/>
            </a:pPr>
            <a:r>
              <a:rPr lang="en-US" sz="5086">
                <a:solidFill>
                  <a:srgbClr val="FFFFFF"/>
                </a:solidFill>
                <a:latin typeface="Agrandir Bold"/>
              </a:rPr>
              <a:t>For funds received the journal must include (cont):</a:t>
            </a:r>
          </a:p>
          <a:p>
            <a:pPr marL="2196224" lvl="2" indent="-732075">
              <a:lnSpc>
                <a:spcPts val="7629"/>
              </a:lnSpc>
              <a:buFont typeface="Arial"/>
              <a:buChar char="⚬"/>
            </a:pPr>
            <a:r>
              <a:rPr lang="en-US" sz="5086">
                <a:solidFill>
                  <a:srgbClr val="FFFFFF"/>
                </a:solidFill>
                <a:latin typeface="Agrandir Bold"/>
              </a:rPr>
              <a:t>Purpose of the receipt;</a:t>
            </a:r>
          </a:p>
          <a:p>
            <a:pPr marL="2196224" lvl="2" indent="-732075">
              <a:lnSpc>
                <a:spcPts val="7629"/>
              </a:lnSpc>
              <a:buFont typeface="Arial"/>
              <a:buChar char="⚬"/>
            </a:pPr>
            <a:r>
              <a:rPr lang="en-US" sz="5086">
                <a:solidFill>
                  <a:srgbClr val="FFFFFF"/>
                </a:solidFill>
                <a:latin typeface="Agrandir Bold"/>
              </a:rPr>
              <a:t>The amount;</a:t>
            </a:r>
          </a:p>
          <a:p>
            <a:pPr marL="2196224" lvl="2" indent="-732075">
              <a:lnSpc>
                <a:spcPts val="7629"/>
              </a:lnSpc>
              <a:buFont typeface="Arial"/>
              <a:buChar char="⚬"/>
            </a:pPr>
            <a:r>
              <a:rPr lang="en-US" sz="5086">
                <a:solidFill>
                  <a:srgbClr val="FFFFFF"/>
                </a:solidFill>
                <a:latin typeface="Agrandir Bold"/>
              </a:rPr>
              <a:t>A cash balance for the account.</a:t>
            </a:r>
          </a:p>
          <a:p>
            <a:pPr marL="2196224" lvl="2" indent="-732075">
              <a:lnSpc>
                <a:spcPts val="7629"/>
              </a:lnSpc>
              <a:buFont typeface="Arial"/>
              <a:buChar char="⚬"/>
            </a:pPr>
            <a:r>
              <a:rPr lang="en-US" sz="5086">
                <a:solidFill>
                  <a:srgbClr val="FFFFFF"/>
                </a:solidFill>
                <a:latin typeface="Agrandir Bold"/>
              </a:rPr>
              <a:t>Date of payment;</a:t>
            </a:r>
          </a:p>
        </p:txBody>
      </p:sp>
    </p:spTree>
    <p:extLst>
      <p:ext uri="{BB962C8B-B14F-4D97-AF65-F5344CB8AC3E}">
        <p14:creationId xmlns:p14="http://schemas.microsoft.com/office/powerpoint/2010/main" val="1636561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0"/>
            <a:ext cx="9429750" cy="10287000"/>
          </a:xfrm>
          <a:custGeom>
            <a:avLst/>
            <a:gdLst/>
            <a:ahLst/>
            <a:cxnLst/>
            <a:rect l="l" t="t" r="r" b="b"/>
            <a:pathLst>
              <a:path w="9429750" h="10287000">
                <a:moveTo>
                  <a:pt x="0" y="0"/>
                </a:moveTo>
                <a:lnTo>
                  <a:pt x="9429750" y="0"/>
                </a:lnTo>
                <a:lnTo>
                  <a:pt x="9429750" y="10287000"/>
                </a:lnTo>
                <a:lnTo>
                  <a:pt x="0" y="10287000"/>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9144000" y="134992"/>
            <a:ext cx="8839644" cy="9721740"/>
          </a:xfrm>
          <a:prstGeom prst="rect">
            <a:avLst/>
          </a:prstGeom>
        </p:spPr>
        <p:txBody>
          <a:bodyPr lIns="0" tIns="0" rIns="0" bIns="0" rtlCol="0" anchor="t">
            <a:spAutoFit/>
          </a:bodyPr>
          <a:lstStyle/>
          <a:p>
            <a:pPr marL="1098112" lvl="1" indent="-549056">
              <a:lnSpc>
                <a:spcPts val="7629"/>
              </a:lnSpc>
              <a:buFont typeface="Arial"/>
              <a:buChar char="•"/>
            </a:pPr>
            <a:r>
              <a:rPr lang="en-US" sz="5086">
                <a:solidFill>
                  <a:srgbClr val="FFFFFF"/>
                </a:solidFill>
                <a:latin typeface="Agrandir Bold"/>
              </a:rPr>
              <a:t>For funds received the journal must include (cont):</a:t>
            </a:r>
          </a:p>
          <a:p>
            <a:pPr marL="2196224" lvl="2" indent="-732075">
              <a:lnSpc>
                <a:spcPts val="7629"/>
              </a:lnSpc>
              <a:buFont typeface="Arial"/>
              <a:buChar char="⚬"/>
            </a:pPr>
            <a:r>
              <a:rPr lang="en-US" sz="5086">
                <a:solidFill>
                  <a:srgbClr val="FFFFFF"/>
                </a:solidFill>
                <a:latin typeface="Agrandir Bold"/>
              </a:rPr>
              <a:t>Check number or electronic transfer record;</a:t>
            </a:r>
          </a:p>
          <a:p>
            <a:pPr marL="2196224" lvl="2" indent="-732075">
              <a:lnSpc>
                <a:spcPts val="7629"/>
              </a:lnSpc>
              <a:buFont typeface="Arial"/>
              <a:buChar char="⚬"/>
            </a:pPr>
            <a:r>
              <a:rPr lang="en-US" sz="5086">
                <a:solidFill>
                  <a:srgbClr val="FFFFFF"/>
                </a:solidFill>
                <a:latin typeface="Agrandir Bold"/>
              </a:rPr>
              <a:t>Reference to vendor records authorizing payment;</a:t>
            </a:r>
          </a:p>
        </p:txBody>
      </p:sp>
    </p:spTree>
    <p:extLst>
      <p:ext uri="{BB962C8B-B14F-4D97-AF65-F5344CB8AC3E}">
        <p14:creationId xmlns:p14="http://schemas.microsoft.com/office/powerpoint/2010/main" val="3673001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0"/>
            <a:ext cx="9429750" cy="10287000"/>
          </a:xfrm>
          <a:custGeom>
            <a:avLst/>
            <a:gdLst/>
            <a:ahLst/>
            <a:cxnLst/>
            <a:rect l="l" t="t" r="r" b="b"/>
            <a:pathLst>
              <a:path w="9429750" h="10287000">
                <a:moveTo>
                  <a:pt x="0" y="0"/>
                </a:moveTo>
                <a:lnTo>
                  <a:pt x="9429750" y="0"/>
                </a:lnTo>
                <a:lnTo>
                  <a:pt x="9429750" y="10287000"/>
                </a:lnTo>
                <a:lnTo>
                  <a:pt x="0" y="10287000"/>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9144000" y="134992"/>
            <a:ext cx="8839644" cy="6835665"/>
          </a:xfrm>
          <a:prstGeom prst="rect">
            <a:avLst/>
          </a:prstGeom>
        </p:spPr>
        <p:txBody>
          <a:bodyPr lIns="0" tIns="0" rIns="0" bIns="0" rtlCol="0" anchor="t">
            <a:spAutoFit/>
          </a:bodyPr>
          <a:lstStyle/>
          <a:p>
            <a:pPr marL="1098112" lvl="1" indent="-549056">
              <a:lnSpc>
                <a:spcPts val="7629"/>
              </a:lnSpc>
              <a:buFont typeface="Arial"/>
              <a:buChar char="•"/>
            </a:pPr>
            <a:r>
              <a:rPr lang="en-US" sz="5086">
                <a:solidFill>
                  <a:srgbClr val="FFFFFF"/>
                </a:solidFill>
                <a:latin typeface="Agrandir Bold"/>
              </a:rPr>
              <a:t>For funds received the journal must include (cont):</a:t>
            </a:r>
          </a:p>
          <a:p>
            <a:pPr marL="2196224" lvl="2" indent="-732075">
              <a:lnSpc>
                <a:spcPts val="7629"/>
              </a:lnSpc>
              <a:buFont typeface="Arial"/>
              <a:buChar char="⚬"/>
            </a:pPr>
            <a:r>
              <a:rPr lang="en-US" sz="5086">
                <a:solidFill>
                  <a:srgbClr val="FFFFFF"/>
                </a:solidFill>
                <a:latin typeface="Agrandir Bold"/>
              </a:rPr>
              <a:t>Amount paid;</a:t>
            </a:r>
          </a:p>
          <a:p>
            <a:pPr marL="2196224" lvl="2" indent="-732075">
              <a:lnSpc>
                <a:spcPts val="7629"/>
              </a:lnSpc>
              <a:buFont typeface="Arial"/>
              <a:buChar char="⚬"/>
            </a:pPr>
            <a:r>
              <a:rPr lang="en-US" sz="5086">
                <a:solidFill>
                  <a:srgbClr val="FFFFFF"/>
                </a:solidFill>
                <a:latin typeface="Agrandir Bold"/>
              </a:rPr>
              <a:t>Resulting cash balance for the account.</a:t>
            </a:r>
          </a:p>
        </p:txBody>
      </p:sp>
    </p:spTree>
    <p:extLst>
      <p:ext uri="{BB962C8B-B14F-4D97-AF65-F5344CB8AC3E}">
        <p14:creationId xmlns:p14="http://schemas.microsoft.com/office/powerpoint/2010/main" val="3883766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73511"/>
            <a:ext cx="16230600" cy="1703595"/>
          </a:xfrm>
          <a:prstGeom prst="rect">
            <a:avLst/>
          </a:prstGeom>
        </p:spPr>
        <p:txBody>
          <a:bodyPr lIns="0" tIns="0" rIns="0" bIns="0" rtlCol="0" anchor="t">
            <a:spAutoFit/>
          </a:bodyPr>
          <a:lstStyle/>
          <a:p>
            <a:pPr marL="925397" lvl="1" indent="-462698">
              <a:lnSpc>
                <a:spcPts val="6429"/>
              </a:lnSpc>
              <a:buFont typeface="Arial"/>
              <a:buChar char="•"/>
            </a:pPr>
            <a:r>
              <a:rPr lang="en-US" sz="4286">
                <a:solidFill>
                  <a:srgbClr val="FFFFFF"/>
                </a:solidFill>
                <a:latin typeface="Agrandir Bold"/>
              </a:rPr>
              <a:t>Trust accounts must contain the following types of records and reports (cont.):</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Trust Account Record Keeping Systems </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475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49068" y="4343084"/>
            <a:ext cx="14183724" cy="2395528"/>
          </a:xfrm>
          <a:prstGeom prst="rect">
            <a:avLst/>
          </a:prstGeom>
        </p:spPr>
        <p:txBody>
          <a:bodyPr lIns="0" tIns="0" rIns="0" bIns="0" rtlCol="0" anchor="t">
            <a:spAutoFit/>
          </a:bodyPr>
          <a:lstStyle/>
          <a:p>
            <a:pPr>
              <a:lnSpc>
                <a:spcPts val="6429"/>
              </a:lnSpc>
            </a:pPr>
            <a:r>
              <a:rPr lang="en-US" sz="3600" dirty="0">
                <a:solidFill>
                  <a:srgbClr val="FFFFFF"/>
                </a:solidFill>
                <a:latin typeface="Agrandir Bold"/>
              </a:rPr>
              <a:t>- LEDGER ACCOUNT SYSTEM – a series of individual records</a:t>
            </a:r>
            <a:br>
              <a:rPr lang="en-US" sz="3600" dirty="0">
                <a:solidFill>
                  <a:srgbClr val="FFFFFF"/>
                </a:solidFill>
                <a:latin typeface="Agrandir Bold"/>
              </a:rPr>
            </a:br>
            <a:r>
              <a:rPr lang="en-US" sz="3600" dirty="0">
                <a:solidFill>
                  <a:srgbClr val="FFFFFF"/>
                </a:solidFill>
                <a:latin typeface="Agrandir Bold"/>
              </a:rPr>
              <a:t>   segregating the receipts and disbursements as they affect</a:t>
            </a:r>
            <a:br>
              <a:rPr lang="en-US" sz="3600" dirty="0">
                <a:solidFill>
                  <a:srgbClr val="FFFFFF"/>
                </a:solidFill>
                <a:latin typeface="Agrandir Bold"/>
              </a:rPr>
            </a:br>
            <a:r>
              <a:rPr lang="en-US" sz="3600" dirty="0">
                <a:solidFill>
                  <a:srgbClr val="FFFFFF"/>
                </a:solidFill>
                <a:latin typeface="Agrandir Bold"/>
              </a:rPr>
              <a:t>   an individual beneficiary, transaction or property.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1028700"/>
            <a:ext cx="9144000" cy="7703820"/>
          </a:xfrm>
          <a:custGeom>
            <a:avLst/>
            <a:gdLst/>
            <a:ahLst/>
            <a:cxnLst/>
            <a:rect l="l" t="t" r="r" b="b"/>
            <a:pathLst>
              <a:path w="9144000" h="7703820">
                <a:moveTo>
                  <a:pt x="0" y="0"/>
                </a:moveTo>
                <a:lnTo>
                  <a:pt x="9144000" y="0"/>
                </a:lnTo>
                <a:lnTo>
                  <a:pt x="9144000" y="7703820"/>
                </a:lnTo>
                <a:lnTo>
                  <a:pt x="0" y="7703820"/>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8839644" y="287170"/>
            <a:ext cx="9144000" cy="3949590"/>
          </a:xfrm>
          <a:prstGeom prst="rect">
            <a:avLst/>
          </a:prstGeom>
        </p:spPr>
        <p:txBody>
          <a:bodyPr lIns="0" tIns="0" rIns="0" bIns="0" rtlCol="0" anchor="t">
            <a:spAutoFit/>
          </a:bodyPr>
          <a:lstStyle/>
          <a:p>
            <a:pPr marL="1098112" lvl="1" indent="-549056">
              <a:lnSpc>
                <a:spcPts val="7629"/>
              </a:lnSpc>
              <a:buFont typeface="Arial"/>
              <a:buChar char="•"/>
            </a:pPr>
            <a:r>
              <a:rPr lang="en-US" sz="5086">
                <a:solidFill>
                  <a:srgbClr val="FFFFFF"/>
                </a:solidFill>
                <a:latin typeface="Agrandir Bold"/>
              </a:rPr>
              <a:t>Ledger Account System – Individual records for an individual beneficiary, transaction or property.</a:t>
            </a:r>
          </a:p>
        </p:txBody>
      </p:sp>
      <p:sp>
        <p:nvSpPr>
          <p:cNvPr id="11" name="TextBox 11"/>
          <p:cNvSpPr txBox="1"/>
          <p:nvPr/>
        </p:nvSpPr>
        <p:spPr>
          <a:xfrm>
            <a:off x="8839644" y="4782930"/>
            <a:ext cx="9144000" cy="4911615"/>
          </a:xfrm>
          <a:prstGeom prst="rect">
            <a:avLst/>
          </a:prstGeom>
        </p:spPr>
        <p:txBody>
          <a:bodyPr lIns="0" tIns="0" rIns="0" bIns="0" rtlCol="0" anchor="t">
            <a:spAutoFit/>
          </a:bodyPr>
          <a:lstStyle/>
          <a:p>
            <a:pPr marL="1098112" lvl="1" indent="-549056">
              <a:lnSpc>
                <a:spcPts val="7629"/>
              </a:lnSpc>
              <a:buFont typeface="Arial"/>
              <a:buChar char="•"/>
            </a:pPr>
            <a:r>
              <a:rPr lang="en-US" sz="5086" dirty="0">
                <a:solidFill>
                  <a:srgbClr val="FFFFFF"/>
                </a:solidFill>
                <a:latin typeface="Agrandir Bold"/>
              </a:rPr>
              <a:t>Must contain the same transactional information as is required for journal entries.</a:t>
            </a:r>
          </a:p>
        </p:txBody>
      </p:sp>
    </p:spTree>
    <p:extLst>
      <p:ext uri="{BB962C8B-B14F-4D97-AF65-F5344CB8AC3E}">
        <p14:creationId xmlns:p14="http://schemas.microsoft.com/office/powerpoint/2010/main" val="70051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1028700"/>
            <a:ext cx="9144000" cy="7703820"/>
          </a:xfrm>
          <a:custGeom>
            <a:avLst/>
            <a:gdLst/>
            <a:ahLst/>
            <a:cxnLst/>
            <a:rect l="l" t="t" r="r" b="b"/>
            <a:pathLst>
              <a:path w="9144000" h="7703820">
                <a:moveTo>
                  <a:pt x="0" y="0"/>
                </a:moveTo>
                <a:lnTo>
                  <a:pt x="9144000" y="0"/>
                </a:lnTo>
                <a:lnTo>
                  <a:pt x="9144000" y="7703820"/>
                </a:lnTo>
                <a:lnTo>
                  <a:pt x="0" y="7703820"/>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8839644" y="287170"/>
            <a:ext cx="9144000" cy="2987565"/>
          </a:xfrm>
          <a:prstGeom prst="rect">
            <a:avLst/>
          </a:prstGeom>
        </p:spPr>
        <p:txBody>
          <a:bodyPr lIns="0" tIns="0" rIns="0" bIns="0" rtlCol="0" anchor="t">
            <a:spAutoFit/>
          </a:bodyPr>
          <a:lstStyle/>
          <a:p>
            <a:pPr marL="1098112" lvl="1" indent="-549056">
              <a:lnSpc>
                <a:spcPts val="7629"/>
              </a:lnSpc>
              <a:buFont typeface="Arial"/>
              <a:buChar char="•"/>
            </a:pPr>
            <a:r>
              <a:rPr lang="en-US" sz="5086" dirty="0">
                <a:solidFill>
                  <a:srgbClr val="FFFF00"/>
                </a:solidFill>
                <a:latin typeface="Agrandir Bold"/>
              </a:rPr>
              <a:t>No ledger may ever be allowed to have a negative balance.</a:t>
            </a:r>
          </a:p>
        </p:txBody>
      </p:sp>
      <p:sp>
        <p:nvSpPr>
          <p:cNvPr id="11" name="TextBox 11"/>
          <p:cNvSpPr txBox="1"/>
          <p:nvPr/>
        </p:nvSpPr>
        <p:spPr>
          <a:xfrm>
            <a:off x="8839644" y="3748119"/>
            <a:ext cx="9144000" cy="5873640"/>
          </a:xfrm>
          <a:prstGeom prst="rect">
            <a:avLst/>
          </a:prstGeom>
        </p:spPr>
        <p:txBody>
          <a:bodyPr lIns="0" tIns="0" rIns="0" bIns="0" rtlCol="0" anchor="t">
            <a:spAutoFit/>
          </a:bodyPr>
          <a:lstStyle/>
          <a:p>
            <a:pPr marL="1098112" lvl="1" indent="-549056">
              <a:lnSpc>
                <a:spcPts val="7629"/>
              </a:lnSpc>
              <a:buFont typeface="Arial"/>
              <a:buChar char="•"/>
            </a:pPr>
            <a:r>
              <a:rPr lang="en-US" sz="5086" dirty="0">
                <a:solidFill>
                  <a:srgbClr val="FFFFFF"/>
                </a:solidFill>
                <a:latin typeface="Agrandir Bold"/>
              </a:rPr>
              <a:t>The sum of all ledger balances must agree at all times with the corresponding journal after each transaction has been posted.</a:t>
            </a:r>
          </a:p>
        </p:txBody>
      </p:sp>
    </p:spTree>
    <p:extLst>
      <p:ext uri="{BB962C8B-B14F-4D97-AF65-F5344CB8AC3E}">
        <p14:creationId xmlns:p14="http://schemas.microsoft.com/office/powerpoint/2010/main" val="19482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73511"/>
            <a:ext cx="16230600" cy="1703595"/>
          </a:xfrm>
          <a:prstGeom prst="rect">
            <a:avLst/>
          </a:prstGeom>
        </p:spPr>
        <p:txBody>
          <a:bodyPr lIns="0" tIns="0" rIns="0" bIns="0" rtlCol="0" anchor="t">
            <a:spAutoFit/>
          </a:bodyPr>
          <a:lstStyle/>
          <a:p>
            <a:pPr marL="925397" lvl="1" indent="-462698">
              <a:lnSpc>
                <a:spcPts val="6429"/>
              </a:lnSpc>
              <a:buFont typeface="Arial"/>
              <a:buChar char="•"/>
            </a:pPr>
            <a:r>
              <a:rPr lang="en-US" sz="4286">
                <a:solidFill>
                  <a:srgbClr val="FFFFFF"/>
                </a:solidFill>
                <a:latin typeface="Agrandir Bold"/>
              </a:rPr>
              <a:t>Trust accounts must contain the following types of records and reports (cont.):</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Trust Account Record Keeping Systems </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476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4" name="TextBox 14"/>
          <p:cNvSpPr txBox="1"/>
          <p:nvPr/>
        </p:nvSpPr>
        <p:spPr>
          <a:xfrm>
            <a:off x="3109291" y="4560972"/>
            <a:ext cx="14427209" cy="2410916"/>
          </a:xfrm>
          <a:prstGeom prst="rect">
            <a:avLst/>
          </a:prstGeom>
        </p:spPr>
        <p:txBody>
          <a:bodyPr lIns="0" tIns="0" rIns="0" bIns="0" rtlCol="0" anchor="t">
            <a:spAutoFit/>
          </a:bodyPr>
          <a:lstStyle/>
          <a:p>
            <a:pPr>
              <a:lnSpc>
                <a:spcPts val="6429"/>
              </a:lnSpc>
            </a:pPr>
            <a:r>
              <a:rPr lang="en-US" sz="3600" dirty="0">
                <a:solidFill>
                  <a:srgbClr val="FFFFFF"/>
                </a:solidFill>
                <a:latin typeface="Agrandir Bold"/>
              </a:rPr>
              <a:t>- BROKER LEDGER CARD – showing amount of broker funds in</a:t>
            </a:r>
            <a:br>
              <a:rPr lang="en-US" sz="3600" dirty="0">
                <a:solidFill>
                  <a:srgbClr val="FFFFFF"/>
                </a:solidFill>
                <a:latin typeface="Agrandir Bold"/>
              </a:rPr>
            </a:br>
            <a:r>
              <a:rPr lang="en-US" sz="3600" dirty="0">
                <a:solidFill>
                  <a:srgbClr val="FFFFFF"/>
                </a:solidFill>
                <a:latin typeface="Agrandir Bold"/>
              </a:rPr>
              <a:t>   the account to open the account and cover bank or service</a:t>
            </a:r>
            <a:br>
              <a:rPr lang="en-US" sz="3600" dirty="0">
                <a:solidFill>
                  <a:srgbClr val="FFFFFF"/>
                </a:solidFill>
                <a:latin typeface="Agrandir Bold"/>
              </a:rPr>
            </a:br>
            <a:r>
              <a:rPr lang="en-US" sz="3600" dirty="0">
                <a:solidFill>
                  <a:srgbClr val="FFFFFF"/>
                </a:solidFill>
                <a:latin typeface="Agrandir Bold"/>
              </a:rPr>
              <a:t>   charges as they are incurred.</a:t>
            </a:r>
          </a:p>
        </p:txBody>
      </p:sp>
    </p:spTree>
    <p:extLst>
      <p:ext uri="{BB962C8B-B14F-4D97-AF65-F5344CB8AC3E}">
        <p14:creationId xmlns:p14="http://schemas.microsoft.com/office/powerpoint/2010/main" val="56787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1277647"/>
            <a:ext cx="9144000" cy="7731707"/>
          </a:xfrm>
          <a:custGeom>
            <a:avLst/>
            <a:gdLst/>
            <a:ahLst/>
            <a:cxnLst/>
            <a:rect l="l" t="t" r="r" b="b"/>
            <a:pathLst>
              <a:path w="9144000" h="7731707">
                <a:moveTo>
                  <a:pt x="0" y="0"/>
                </a:moveTo>
                <a:lnTo>
                  <a:pt x="9144000" y="0"/>
                </a:lnTo>
                <a:lnTo>
                  <a:pt x="9144000" y="7731706"/>
                </a:lnTo>
                <a:lnTo>
                  <a:pt x="0" y="7731706"/>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8839644" y="982372"/>
            <a:ext cx="9144000" cy="1063515"/>
          </a:xfrm>
          <a:prstGeom prst="rect">
            <a:avLst/>
          </a:prstGeom>
        </p:spPr>
        <p:txBody>
          <a:bodyPr lIns="0" tIns="0" rIns="0" bIns="0" rtlCol="0" anchor="t">
            <a:spAutoFit/>
          </a:bodyPr>
          <a:lstStyle/>
          <a:p>
            <a:pPr algn="ctr">
              <a:lnSpc>
                <a:spcPts val="7629"/>
              </a:lnSpc>
            </a:pPr>
            <a:r>
              <a:rPr lang="en-US" sz="5086" u="sng">
                <a:solidFill>
                  <a:srgbClr val="FFFFFF"/>
                </a:solidFill>
                <a:latin typeface="Agrandir Bold"/>
              </a:rPr>
              <a:t>Broker Ledger Card </a:t>
            </a:r>
          </a:p>
        </p:txBody>
      </p:sp>
      <p:sp>
        <p:nvSpPr>
          <p:cNvPr id="11" name="TextBox 11"/>
          <p:cNvSpPr txBox="1"/>
          <p:nvPr/>
        </p:nvSpPr>
        <p:spPr>
          <a:xfrm>
            <a:off x="8839644" y="2895921"/>
            <a:ext cx="9144000" cy="5873640"/>
          </a:xfrm>
          <a:prstGeom prst="rect">
            <a:avLst/>
          </a:prstGeom>
        </p:spPr>
        <p:txBody>
          <a:bodyPr lIns="0" tIns="0" rIns="0" bIns="0" rtlCol="0" anchor="t">
            <a:spAutoFit/>
          </a:bodyPr>
          <a:lstStyle/>
          <a:p>
            <a:pPr marL="1098112" lvl="1" indent="-549056">
              <a:lnSpc>
                <a:spcPts val="7629"/>
              </a:lnSpc>
              <a:buFont typeface="Arial"/>
              <a:buChar char="•"/>
            </a:pPr>
            <a:r>
              <a:rPr lang="en-US" sz="5086">
                <a:solidFill>
                  <a:srgbClr val="FFFFFF"/>
                </a:solidFill>
                <a:latin typeface="Agrandir Bold"/>
              </a:rPr>
              <a:t>Showing amount of broker funds in the account to open the account and cover bank or service charges as they are incurred.</a:t>
            </a:r>
          </a:p>
        </p:txBody>
      </p:sp>
    </p:spTree>
    <p:extLst>
      <p:ext uri="{BB962C8B-B14F-4D97-AF65-F5344CB8AC3E}">
        <p14:creationId xmlns:p14="http://schemas.microsoft.com/office/powerpoint/2010/main" val="1085180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4" y="3478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000568"/>
            <a:ext cx="16230600" cy="9492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Separate Accounts and Accounting</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Commission Rules</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457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2504076" y="4000041"/>
            <a:ext cx="14755224" cy="6149184"/>
          </a:xfrm>
          <a:prstGeom prst="rect">
            <a:avLst/>
          </a:prstGeom>
        </p:spPr>
        <p:txBody>
          <a:bodyPr wrap="square" lIns="0" tIns="0" rIns="0" bIns="0" rtlCol="0" anchor="t">
            <a:spAutoFit/>
          </a:bodyPr>
          <a:lstStyle/>
          <a:p>
            <a:pPr marL="685800" indent="-685800">
              <a:lnSpc>
                <a:spcPts val="6879"/>
              </a:lnSpc>
              <a:buFontTx/>
              <a:buChar char="-"/>
            </a:pPr>
            <a:r>
              <a:rPr lang="en-US" sz="4400" dirty="0">
                <a:solidFill>
                  <a:srgbClr val="FFFFFF"/>
                </a:solidFill>
                <a:latin typeface="Agrandir Bold"/>
              </a:rPr>
              <a:t>Commission Rules in are at the core of handling Trust Accounts.  These rules deal exclusively with the safeguarding of funds for others.  </a:t>
            </a:r>
          </a:p>
          <a:p>
            <a:pPr marL="685800" indent="-685800">
              <a:lnSpc>
                <a:spcPts val="6879"/>
              </a:lnSpc>
              <a:buFontTx/>
              <a:buChar char="-"/>
            </a:pPr>
            <a:endParaRPr lang="en-US" sz="4400" dirty="0">
              <a:solidFill>
                <a:srgbClr val="FFFFFF"/>
              </a:solidFill>
              <a:latin typeface="Agrandir Bold"/>
            </a:endParaRPr>
          </a:p>
          <a:p>
            <a:pPr marL="685800" indent="-685800">
              <a:lnSpc>
                <a:spcPts val="6879"/>
              </a:lnSpc>
              <a:buFontTx/>
              <a:buChar char="-"/>
            </a:pPr>
            <a:r>
              <a:rPr lang="en-US" sz="4400" dirty="0">
                <a:solidFill>
                  <a:srgbClr val="FFFFFF"/>
                </a:solidFill>
                <a:latin typeface="Agrandir Bold"/>
              </a:rPr>
              <a:t>Trust Account rules are found in Commission Rules Chapter 5:  Separate Accounts and Accounting.</a:t>
            </a:r>
          </a:p>
          <a:p>
            <a:pPr>
              <a:lnSpc>
                <a:spcPts val="6879"/>
              </a:lnSpc>
            </a:pPr>
            <a:endParaRPr lang="en-US" sz="4586" dirty="0">
              <a:solidFill>
                <a:srgbClr val="FFFFFF"/>
              </a:solidFill>
              <a:latin typeface="Agrandir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73511"/>
            <a:ext cx="16230600" cy="1703595"/>
          </a:xfrm>
          <a:prstGeom prst="rect">
            <a:avLst/>
          </a:prstGeom>
        </p:spPr>
        <p:txBody>
          <a:bodyPr lIns="0" tIns="0" rIns="0" bIns="0" rtlCol="0" anchor="t">
            <a:spAutoFit/>
          </a:bodyPr>
          <a:lstStyle/>
          <a:p>
            <a:pPr marL="925397" lvl="1" indent="-462698">
              <a:lnSpc>
                <a:spcPts val="6429"/>
              </a:lnSpc>
              <a:buFont typeface="Arial"/>
              <a:buChar char="•"/>
            </a:pPr>
            <a:r>
              <a:rPr lang="en-US" sz="4286">
                <a:solidFill>
                  <a:srgbClr val="FFFFFF"/>
                </a:solidFill>
                <a:latin typeface="Agrandir Bold"/>
              </a:rPr>
              <a:t>Trust accounts must contain the following types of records and reports (cont.):</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Trust Account Record Keeping Systems </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476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4362581"/>
            <a:ext cx="14183724" cy="4132470"/>
          </a:xfrm>
          <a:prstGeom prst="rect">
            <a:avLst/>
          </a:prstGeom>
        </p:spPr>
        <p:txBody>
          <a:bodyPr lIns="0" tIns="0" rIns="0" bIns="0" rtlCol="0" anchor="t">
            <a:spAutoFit/>
          </a:bodyPr>
          <a:lstStyle/>
          <a:p>
            <a:pPr>
              <a:lnSpc>
                <a:spcPts val="6429"/>
              </a:lnSpc>
            </a:pPr>
            <a:r>
              <a:rPr lang="en-US" sz="4286" dirty="0">
                <a:solidFill>
                  <a:srgbClr val="FFFFFF"/>
                </a:solidFill>
                <a:latin typeface="Agrandir Bold"/>
              </a:rPr>
              <a:t>- BANK RECONCILIATION RECORDS – the trust</a:t>
            </a:r>
            <a:br>
              <a:rPr lang="en-US" sz="4286" dirty="0">
                <a:solidFill>
                  <a:srgbClr val="FFFFFF"/>
                </a:solidFill>
                <a:latin typeface="Agrandir Bold"/>
              </a:rPr>
            </a:br>
            <a:r>
              <a:rPr lang="en-US" sz="4286" dirty="0">
                <a:solidFill>
                  <a:srgbClr val="FFFFFF"/>
                </a:solidFill>
                <a:latin typeface="Agrandir Bold"/>
              </a:rPr>
              <a:t>   account must be reconciled to the bank statement</a:t>
            </a:r>
            <a:br>
              <a:rPr lang="en-US" sz="4286" dirty="0">
                <a:solidFill>
                  <a:srgbClr val="FFFFFF"/>
                </a:solidFill>
                <a:latin typeface="Agrandir Bold"/>
              </a:rPr>
            </a:br>
            <a:r>
              <a:rPr lang="en-US" sz="4286" dirty="0">
                <a:solidFill>
                  <a:srgbClr val="FFFFFF"/>
                </a:solidFill>
                <a:latin typeface="Agrandir Bold"/>
              </a:rPr>
              <a:t>   at least once a month in any month where there is</a:t>
            </a:r>
            <a:br>
              <a:rPr lang="en-US" sz="4286" dirty="0">
                <a:solidFill>
                  <a:srgbClr val="FFFFFF"/>
                </a:solidFill>
                <a:latin typeface="Agrandir Bold"/>
              </a:rPr>
            </a:br>
            <a:r>
              <a:rPr lang="en-US" sz="4286" dirty="0">
                <a:solidFill>
                  <a:srgbClr val="FFFFFF"/>
                </a:solidFill>
                <a:latin typeface="Agrandir Bold"/>
              </a:rPr>
              <a:t>   account activity.  The reconciliation records must</a:t>
            </a:r>
            <a:br>
              <a:rPr lang="en-US" sz="4286" dirty="0">
                <a:solidFill>
                  <a:srgbClr val="FFFFFF"/>
                </a:solidFill>
                <a:latin typeface="Agrandir Bold"/>
              </a:rPr>
            </a:br>
            <a:r>
              <a:rPr lang="en-US" sz="4286" dirty="0">
                <a:solidFill>
                  <a:srgbClr val="FFFFFF"/>
                </a:solidFill>
                <a:latin typeface="Agrandir Bold"/>
              </a:rPr>
              <a:t>   be retained.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873511"/>
            <a:ext cx="16230600" cy="1703595"/>
          </a:xfrm>
          <a:prstGeom prst="rect">
            <a:avLst/>
          </a:prstGeom>
        </p:spPr>
        <p:txBody>
          <a:bodyPr lIns="0" tIns="0" rIns="0" bIns="0" rtlCol="0" anchor="t">
            <a:spAutoFit/>
          </a:bodyPr>
          <a:lstStyle/>
          <a:p>
            <a:pPr marL="925397" lvl="1" indent="-462698">
              <a:lnSpc>
                <a:spcPts val="6429"/>
              </a:lnSpc>
              <a:buFont typeface="Arial"/>
              <a:buChar char="•"/>
            </a:pPr>
            <a:r>
              <a:rPr lang="en-US" sz="4286">
                <a:solidFill>
                  <a:srgbClr val="FFFFFF"/>
                </a:solidFill>
                <a:latin typeface="Agrandir Bold"/>
              </a:rPr>
              <a:t>Trust accounts must contain the following types of records and reports (cont.):</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Trust Account Record Keeping Systems </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477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4362581"/>
            <a:ext cx="14183724" cy="3322845"/>
          </a:xfrm>
          <a:prstGeom prst="rect">
            <a:avLst/>
          </a:prstGeom>
        </p:spPr>
        <p:txBody>
          <a:bodyPr lIns="0" tIns="0" rIns="0" bIns="0" rtlCol="0" anchor="t">
            <a:spAutoFit/>
          </a:bodyPr>
          <a:lstStyle/>
          <a:p>
            <a:pPr>
              <a:lnSpc>
                <a:spcPts val="6429"/>
              </a:lnSpc>
            </a:pPr>
            <a:r>
              <a:rPr lang="en-US" sz="4286" dirty="0">
                <a:solidFill>
                  <a:srgbClr val="FFFFFF"/>
                </a:solidFill>
                <a:latin typeface="Agrandir Bold"/>
              </a:rPr>
              <a:t>- TRANSACTION FILES – these are the individual</a:t>
            </a:r>
            <a:br>
              <a:rPr lang="en-US" sz="4286" dirty="0">
                <a:solidFill>
                  <a:srgbClr val="FFFFFF"/>
                </a:solidFill>
                <a:latin typeface="Agrandir Bold"/>
              </a:rPr>
            </a:br>
            <a:r>
              <a:rPr lang="en-US" sz="4286" dirty="0">
                <a:solidFill>
                  <a:srgbClr val="FFFFFF"/>
                </a:solidFill>
                <a:latin typeface="Agrandir Bold"/>
              </a:rPr>
              <a:t>   transaction records which back up the financial</a:t>
            </a:r>
            <a:br>
              <a:rPr lang="en-US" sz="4286" dirty="0">
                <a:solidFill>
                  <a:srgbClr val="FFFFFF"/>
                </a:solidFill>
                <a:latin typeface="Agrandir Bold"/>
              </a:rPr>
            </a:br>
            <a:r>
              <a:rPr lang="en-US" sz="4286" dirty="0">
                <a:solidFill>
                  <a:srgbClr val="FFFFFF"/>
                </a:solidFill>
                <a:latin typeface="Agrandir Bold"/>
              </a:rPr>
              <a:t>   activity in the account including invoices or other</a:t>
            </a:r>
            <a:br>
              <a:rPr lang="en-US" sz="4286" dirty="0">
                <a:solidFill>
                  <a:srgbClr val="FFFFFF"/>
                </a:solidFill>
                <a:latin typeface="Agrandir Bold"/>
              </a:rPr>
            </a:br>
            <a:r>
              <a:rPr lang="en-US" sz="4286" dirty="0">
                <a:solidFill>
                  <a:srgbClr val="FFFFFF"/>
                </a:solidFill>
                <a:latin typeface="Agrandir Bold"/>
              </a:rPr>
              <a:t>   documents to support disbursements.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197486"/>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Transaction Files – Individual transaction records which back up the financial activity in the account.</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Trust Account Record Keeping Systems </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477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4532479"/>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Invoices and other documents supporting</a:t>
            </a:r>
            <a:br>
              <a:rPr lang="en-US" sz="4586" dirty="0">
                <a:solidFill>
                  <a:srgbClr val="FFFFFF"/>
                </a:solidFill>
                <a:latin typeface="Agrandir Bold"/>
              </a:rPr>
            </a:br>
            <a:r>
              <a:rPr lang="en-US" sz="4586" dirty="0">
                <a:solidFill>
                  <a:srgbClr val="FFFFFF"/>
                </a:solidFill>
                <a:latin typeface="Agrandir Bold"/>
              </a:rPr>
              <a:t>   disbursements.</a:t>
            </a:r>
          </a:p>
        </p:txBody>
      </p:sp>
      <p:sp>
        <p:nvSpPr>
          <p:cNvPr id="14" name="TextBox 14"/>
          <p:cNvSpPr txBox="1"/>
          <p:nvPr/>
        </p:nvSpPr>
        <p:spPr>
          <a:xfrm>
            <a:off x="3075576" y="6862819"/>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Receipts should be accompanied by deposit</a:t>
            </a:r>
            <a:br>
              <a:rPr lang="en-US" sz="4586" dirty="0">
                <a:solidFill>
                  <a:srgbClr val="FFFFFF"/>
                </a:solidFill>
                <a:latin typeface="Agrandir Bold"/>
              </a:rPr>
            </a:br>
            <a:r>
              <a:rPr lang="en-US" sz="4586" dirty="0">
                <a:solidFill>
                  <a:srgbClr val="FFFFFF"/>
                </a:solidFill>
                <a:latin typeface="Agrandir Bold"/>
              </a:rPr>
              <a:t>   slips.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2" r="10259" b="32840"/>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2240212"/>
            <a:ext cx="18288000" cy="5962254"/>
            <a:chOff x="0" y="0"/>
            <a:chExt cx="4816593" cy="1570306"/>
          </a:xfrm>
        </p:grpSpPr>
        <p:sp>
          <p:nvSpPr>
            <p:cNvPr id="7" name="Freeform 7"/>
            <p:cNvSpPr/>
            <p:nvPr/>
          </p:nvSpPr>
          <p:spPr>
            <a:xfrm>
              <a:off x="0" y="0"/>
              <a:ext cx="4816592" cy="1570306"/>
            </a:xfrm>
            <a:custGeom>
              <a:avLst/>
              <a:gdLst/>
              <a:ahLst/>
              <a:cxnLst/>
              <a:rect l="l" t="t" r="r" b="b"/>
              <a:pathLst>
                <a:path w="4816592" h="1570306">
                  <a:moveTo>
                    <a:pt x="0" y="0"/>
                  </a:moveTo>
                  <a:lnTo>
                    <a:pt x="4816592" y="0"/>
                  </a:lnTo>
                  <a:lnTo>
                    <a:pt x="4816592" y="1570306"/>
                  </a:lnTo>
                  <a:lnTo>
                    <a:pt x="0" y="1570306"/>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2451152"/>
            <a:ext cx="18288000" cy="4969309"/>
          </a:xfrm>
          <a:prstGeom prst="rect">
            <a:avLst/>
          </a:prstGeom>
        </p:spPr>
        <p:txBody>
          <a:bodyPr lIns="0" tIns="0" rIns="0" bIns="0" rtlCol="0" anchor="t">
            <a:spAutoFit/>
          </a:bodyPr>
          <a:lstStyle/>
          <a:p>
            <a:pPr algn="ctr">
              <a:lnSpc>
                <a:spcPts val="10499"/>
              </a:lnSpc>
            </a:pPr>
            <a:r>
              <a:rPr lang="en-US" sz="7499" dirty="0">
                <a:solidFill>
                  <a:srgbClr val="FFFFFF"/>
                </a:solidFill>
                <a:latin typeface="Agrandir Bold"/>
              </a:rPr>
              <a:t>Trust Accounts and Record Keeping</a:t>
            </a:r>
          </a:p>
          <a:p>
            <a:pPr algn="ctr">
              <a:lnSpc>
                <a:spcPts val="8960"/>
              </a:lnSpc>
            </a:pPr>
            <a:endParaRPr lang="en-US" sz="7499" dirty="0">
              <a:solidFill>
                <a:srgbClr val="FFFFFF"/>
              </a:solidFill>
              <a:latin typeface="Agrandir Bold"/>
            </a:endParaRPr>
          </a:p>
          <a:p>
            <a:pPr algn="ctr">
              <a:lnSpc>
                <a:spcPts val="9799"/>
              </a:lnSpc>
              <a:spcBef>
                <a:spcPct val="0"/>
              </a:spcBef>
            </a:pPr>
            <a:r>
              <a:rPr lang="en-US" sz="6999" dirty="0">
                <a:solidFill>
                  <a:srgbClr val="FFFFFF"/>
                </a:solidFill>
                <a:latin typeface="Agrandir"/>
              </a:rPr>
              <a:t>Trust Account Exercise #1</a:t>
            </a:r>
            <a:br>
              <a:rPr lang="en-US" sz="6999" dirty="0">
                <a:solidFill>
                  <a:srgbClr val="FFFFFF"/>
                </a:solidFill>
                <a:latin typeface="Agrandir"/>
              </a:rPr>
            </a:br>
            <a:r>
              <a:rPr lang="en-US" sz="6999" dirty="0">
                <a:solidFill>
                  <a:srgbClr val="FFFFFF"/>
                </a:solidFill>
                <a:latin typeface="Agrandir"/>
              </a:rPr>
              <a:t>pg. </a:t>
            </a:r>
            <a:r>
              <a:rPr lang="en-US" sz="6999">
                <a:solidFill>
                  <a:srgbClr val="FFFFFF"/>
                </a:solidFill>
                <a:latin typeface="Agrandir"/>
              </a:rPr>
              <a:t>486</a:t>
            </a:r>
            <a:endParaRPr lang="en-US" sz="6999" dirty="0">
              <a:solidFill>
                <a:srgbClr val="FFFFFF"/>
              </a:solidFill>
              <a:latin typeface="Agrandir"/>
            </a:endParaRPr>
          </a:p>
        </p:txBody>
      </p:sp>
      <p:sp>
        <p:nvSpPr>
          <p:cNvPr id="10" name="AutoShape 10"/>
          <p:cNvSpPr/>
          <p:nvPr/>
        </p:nvSpPr>
        <p:spPr>
          <a:xfrm>
            <a:off x="5897880" y="4575662"/>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2" r="10259" b="32840"/>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2240212"/>
            <a:ext cx="18288000" cy="5962254"/>
            <a:chOff x="0" y="0"/>
            <a:chExt cx="4816593" cy="1570306"/>
          </a:xfrm>
        </p:grpSpPr>
        <p:sp>
          <p:nvSpPr>
            <p:cNvPr id="7" name="Freeform 7"/>
            <p:cNvSpPr/>
            <p:nvPr/>
          </p:nvSpPr>
          <p:spPr>
            <a:xfrm>
              <a:off x="0" y="0"/>
              <a:ext cx="4816592" cy="1570306"/>
            </a:xfrm>
            <a:custGeom>
              <a:avLst/>
              <a:gdLst/>
              <a:ahLst/>
              <a:cxnLst/>
              <a:rect l="l" t="t" r="r" b="b"/>
              <a:pathLst>
                <a:path w="4816592" h="1570306">
                  <a:moveTo>
                    <a:pt x="0" y="0"/>
                  </a:moveTo>
                  <a:lnTo>
                    <a:pt x="4816592" y="0"/>
                  </a:lnTo>
                  <a:lnTo>
                    <a:pt x="4816592" y="1570306"/>
                  </a:lnTo>
                  <a:lnTo>
                    <a:pt x="0" y="1570306"/>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914400" y="952500"/>
            <a:ext cx="16611600" cy="8656216"/>
          </a:xfrm>
          <a:prstGeom prst="rect">
            <a:avLst/>
          </a:prstGeom>
        </p:spPr>
        <p:txBody>
          <a:bodyPr wrap="square" lIns="0" tIns="0" rIns="0" bIns="0" rtlCol="0" anchor="t">
            <a:spAutoFit/>
          </a:bodyPr>
          <a:lstStyle/>
          <a:p>
            <a:pPr algn="ctr">
              <a:lnSpc>
                <a:spcPts val="10499"/>
              </a:lnSpc>
            </a:pPr>
            <a:r>
              <a:rPr lang="en-US" sz="7499" dirty="0">
                <a:solidFill>
                  <a:srgbClr val="FFFFFF"/>
                </a:solidFill>
                <a:latin typeface="Agrandir Bold"/>
              </a:rPr>
              <a:t>IMPORTANT NOTE:</a:t>
            </a:r>
          </a:p>
          <a:p>
            <a:pPr>
              <a:lnSpc>
                <a:spcPct val="150000"/>
              </a:lnSpc>
            </a:pPr>
            <a:br>
              <a:rPr lang="en-US" sz="4000" dirty="0">
                <a:solidFill>
                  <a:srgbClr val="FFFFFF"/>
                </a:solidFill>
                <a:latin typeface="Agrandir"/>
              </a:rPr>
            </a:br>
            <a:r>
              <a:rPr lang="en-US" sz="4000" dirty="0">
                <a:solidFill>
                  <a:srgbClr val="FFFFFF"/>
                </a:solidFill>
                <a:latin typeface="Agrandir"/>
              </a:rPr>
              <a:t>This exercise has both rental receipts and transaction monies being placed in the same trust account.</a:t>
            </a:r>
            <a:br>
              <a:rPr lang="en-US" sz="4000" dirty="0">
                <a:solidFill>
                  <a:srgbClr val="FFFFFF"/>
                </a:solidFill>
                <a:latin typeface="Agrandir"/>
              </a:rPr>
            </a:br>
            <a:endParaRPr lang="en-US" sz="4000" dirty="0">
              <a:solidFill>
                <a:srgbClr val="FFFFFF"/>
              </a:solidFill>
              <a:latin typeface="Agrandir"/>
            </a:endParaRPr>
          </a:p>
          <a:p>
            <a:pPr>
              <a:lnSpc>
                <a:spcPct val="150000"/>
              </a:lnSpc>
            </a:pPr>
            <a:r>
              <a:rPr lang="en-US" sz="4000" dirty="0">
                <a:solidFill>
                  <a:srgbClr val="FFFFFF"/>
                </a:solidFill>
                <a:latin typeface="Agrandir"/>
              </a:rPr>
              <a:t>Normally rental receipts would be placed in a Property Management Trust Account and transaction monies would be placed in a Sales Trust Account.  They would </a:t>
            </a:r>
            <a:r>
              <a:rPr lang="en-US" sz="4000" b="1" dirty="0">
                <a:solidFill>
                  <a:srgbClr val="FFFF00"/>
                </a:solidFill>
                <a:latin typeface="Agrandir"/>
              </a:rPr>
              <a:t>NOT</a:t>
            </a:r>
            <a:r>
              <a:rPr lang="en-US" sz="4000" dirty="0">
                <a:solidFill>
                  <a:srgbClr val="FFFFFF"/>
                </a:solidFill>
                <a:latin typeface="Agrandir"/>
              </a:rPr>
              <a:t> normally be combined in the same trust account.  This is done for brevity in the exercise.</a:t>
            </a:r>
          </a:p>
        </p:txBody>
      </p:sp>
    </p:spTree>
    <p:extLst>
      <p:ext uri="{BB962C8B-B14F-4D97-AF65-F5344CB8AC3E}">
        <p14:creationId xmlns:p14="http://schemas.microsoft.com/office/powerpoint/2010/main" val="23361305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438953"/>
            <a:ext cx="16230600" cy="3549540"/>
          </a:xfrm>
          <a:prstGeom prst="rect">
            <a:avLst/>
          </a:prstGeom>
        </p:spPr>
        <p:txBody>
          <a:bodyPr lIns="0" tIns="0" rIns="0" bIns="0" rtlCol="0" anchor="t">
            <a:spAutoFit/>
          </a:bodyPr>
          <a:lstStyle/>
          <a:p>
            <a:pPr>
              <a:lnSpc>
                <a:spcPts val="6879"/>
              </a:lnSpc>
            </a:pPr>
            <a:r>
              <a:rPr lang="en-US" sz="4586">
                <a:solidFill>
                  <a:srgbClr val="FFFFFF"/>
                </a:solidFill>
                <a:latin typeface="Agrandir Bold"/>
              </a:rPr>
              <a:t>1.  The Broker for Kyle Realty, Inc. opens a new Sales Escrow Account on January 15, 20xx, with First National Bank.  He deposits $100.00 to open the account.</a:t>
            </a:r>
          </a:p>
        </p:txBody>
      </p:sp>
      <p:sp>
        <p:nvSpPr>
          <p:cNvPr id="10" name="TextBox 10"/>
          <p:cNvSpPr txBox="1"/>
          <p:nvPr/>
        </p:nvSpPr>
        <p:spPr>
          <a:xfrm>
            <a:off x="3075576" y="5552108"/>
            <a:ext cx="14183724" cy="2682765"/>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Fill in the heading for the form “Escrow Account</a:t>
            </a:r>
            <a:br>
              <a:rPr lang="en-US" sz="4586" dirty="0">
                <a:solidFill>
                  <a:srgbClr val="FFFFFF"/>
                </a:solidFill>
                <a:latin typeface="Agrandir Bold"/>
              </a:rPr>
            </a:br>
            <a:r>
              <a:rPr lang="en-US" sz="4586" dirty="0">
                <a:solidFill>
                  <a:srgbClr val="FFFFFF"/>
                </a:solidFill>
                <a:latin typeface="Agrandir Bold"/>
              </a:rPr>
              <a:t>   Journal” and enter the “Balance from Last</a:t>
            </a:r>
            <a:br>
              <a:rPr lang="en-US" sz="4586" dirty="0">
                <a:solidFill>
                  <a:srgbClr val="FFFFFF"/>
                </a:solidFill>
                <a:latin typeface="Agrandir Bold"/>
              </a:rPr>
            </a:br>
            <a:r>
              <a:rPr lang="en-US" sz="4586" dirty="0">
                <a:solidFill>
                  <a:srgbClr val="FFFFFF"/>
                </a:solidFill>
                <a:latin typeface="Agrandir Bold"/>
              </a:rPr>
              <a:t>   Page” of $0.00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13711" y="-269602"/>
            <a:ext cx="15460579" cy="10826204"/>
          </a:xfrm>
          <a:custGeom>
            <a:avLst/>
            <a:gdLst/>
            <a:ahLst/>
            <a:cxnLst/>
            <a:rect l="l" t="t" r="r" b="b"/>
            <a:pathLst>
              <a:path w="15460579" h="10826204">
                <a:moveTo>
                  <a:pt x="0" y="0"/>
                </a:moveTo>
                <a:lnTo>
                  <a:pt x="15460578" y="0"/>
                </a:lnTo>
                <a:lnTo>
                  <a:pt x="15460578" y="10826204"/>
                </a:lnTo>
                <a:lnTo>
                  <a:pt x="0" y="10826204"/>
                </a:lnTo>
                <a:lnTo>
                  <a:pt x="0" y="0"/>
                </a:lnTo>
                <a:close/>
              </a:path>
            </a:pathLst>
          </a:custGeom>
          <a:blipFill>
            <a:blip r:embed="rId3"/>
            <a:stretch>
              <a:fillRect l="-2159" t="-2456" r="-1090" b="-62715"/>
            </a:stretch>
          </a:blipFill>
        </p:spPr>
        <p:txBody>
          <a:bodyPr/>
          <a:lstStyle/>
          <a:p>
            <a:endParaRPr lang="en-US"/>
          </a:p>
        </p:txBody>
      </p:sp>
      <p:sp>
        <p:nvSpPr>
          <p:cNvPr id="7" name="TextBox 7"/>
          <p:cNvSpPr txBox="1"/>
          <p:nvPr/>
        </p:nvSpPr>
        <p:spPr>
          <a:xfrm>
            <a:off x="2624742" y="395993"/>
            <a:ext cx="7104853" cy="547341"/>
          </a:xfrm>
          <a:prstGeom prst="rect">
            <a:avLst/>
          </a:prstGeom>
        </p:spPr>
        <p:txBody>
          <a:bodyPr lIns="0" tIns="0" rIns="0" bIns="0" rtlCol="0" anchor="t">
            <a:spAutoFit/>
          </a:bodyPr>
          <a:lstStyle/>
          <a:p>
            <a:pPr algn="ctr">
              <a:lnSpc>
                <a:spcPts val="4420"/>
              </a:lnSpc>
            </a:pPr>
            <a:r>
              <a:rPr lang="en-US" sz="3157">
                <a:solidFill>
                  <a:srgbClr val="C40000"/>
                </a:solidFill>
                <a:latin typeface="Archivo Black"/>
              </a:rPr>
              <a:t>Kyle Realty, Inc. - Sales Escrow </a:t>
            </a:r>
          </a:p>
        </p:txBody>
      </p:sp>
      <p:sp>
        <p:nvSpPr>
          <p:cNvPr id="8" name="TextBox 8"/>
          <p:cNvSpPr txBox="1"/>
          <p:nvPr/>
        </p:nvSpPr>
        <p:spPr>
          <a:xfrm>
            <a:off x="15312398" y="2087602"/>
            <a:ext cx="1404463" cy="434062"/>
          </a:xfrm>
          <a:prstGeom prst="rect">
            <a:avLst/>
          </a:prstGeom>
        </p:spPr>
        <p:txBody>
          <a:bodyPr lIns="0" tIns="0" rIns="0" bIns="0" rtlCol="0" anchor="t">
            <a:spAutoFit/>
          </a:bodyPr>
          <a:lstStyle/>
          <a:p>
            <a:pPr algn="r">
              <a:lnSpc>
                <a:spcPts val="3536"/>
              </a:lnSpc>
            </a:pPr>
            <a:r>
              <a:rPr lang="en-US" sz="2525">
                <a:solidFill>
                  <a:srgbClr val="C40000"/>
                </a:solidFill>
                <a:latin typeface="Archivo Black"/>
              </a:rPr>
              <a:t>0.00</a:t>
            </a:r>
          </a:p>
        </p:txBody>
      </p:sp>
      <p:sp>
        <p:nvSpPr>
          <p:cNvPr id="9" name="TextBox 9"/>
          <p:cNvSpPr txBox="1"/>
          <p:nvPr/>
        </p:nvSpPr>
        <p:spPr>
          <a:xfrm>
            <a:off x="14299549" y="-67537"/>
            <a:ext cx="1404463" cy="539730"/>
          </a:xfrm>
          <a:prstGeom prst="rect">
            <a:avLst/>
          </a:prstGeom>
        </p:spPr>
        <p:txBody>
          <a:bodyPr lIns="0" tIns="0" rIns="0" bIns="0" rtlCol="0" anchor="t">
            <a:spAutoFit/>
          </a:bodyPr>
          <a:lstStyle/>
          <a:p>
            <a:pPr algn="ctr">
              <a:lnSpc>
                <a:spcPts val="4376"/>
              </a:lnSpc>
            </a:pPr>
            <a:r>
              <a:rPr lang="en-US" sz="3125">
                <a:solidFill>
                  <a:srgbClr val="000000"/>
                </a:solidFill>
                <a:latin typeface="Archivo Black"/>
              </a:rPr>
              <a:t>1</a:t>
            </a:r>
          </a:p>
        </p:txBody>
      </p:sp>
      <p:sp>
        <p:nvSpPr>
          <p:cNvPr id="10" name="TextBox 10"/>
          <p:cNvSpPr txBox="1"/>
          <p:nvPr/>
        </p:nvSpPr>
        <p:spPr>
          <a:xfrm>
            <a:off x="13842236" y="458853"/>
            <a:ext cx="2665624" cy="440670"/>
          </a:xfrm>
          <a:prstGeom prst="rect">
            <a:avLst/>
          </a:prstGeom>
        </p:spPr>
        <p:txBody>
          <a:bodyPr lIns="0" tIns="0" rIns="0" bIns="0" rtlCol="0" anchor="t">
            <a:spAutoFit/>
          </a:bodyPr>
          <a:lstStyle/>
          <a:p>
            <a:pPr algn="ctr">
              <a:lnSpc>
                <a:spcPts val="3536"/>
              </a:lnSpc>
            </a:pPr>
            <a:r>
              <a:rPr lang="en-US" sz="2525">
                <a:solidFill>
                  <a:srgbClr val="000000"/>
                </a:solidFill>
                <a:latin typeface="Archivo Black"/>
              </a:rPr>
              <a:t>999-9999-01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438953"/>
            <a:ext cx="16230600" cy="3549540"/>
          </a:xfrm>
          <a:prstGeom prst="rect">
            <a:avLst/>
          </a:prstGeom>
        </p:spPr>
        <p:txBody>
          <a:bodyPr lIns="0" tIns="0" rIns="0" bIns="0" rtlCol="0" anchor="t">
            <a:spAutoFit/>
          </a:bodyPr>
          <a:lstStyle/>
          <a:p>
            <a:pPr>
              <a:lnSpc>
                <a:spcPts val="6879"/>
              </a:lnSpc>
            </a:pPr>
            <a:r>
              <a:rPr lang="en-US" sz="4586">
                <a:solidFill>
                  <a:srgbClr val="FFFFFF"/>
                </a:solidFill>
                <a:latin typeface="Agrandir Bold"/>
              </a:rPr>
              <a:t>1.  The Broker for Kyle Realty, Inc. opens a new Sales Escrow Account on January 15, 20xx, with First National Bank.  He deposits $100.00 to open the account.</a:t>
            </a:r>
          </a:p>
        </p:txBody>
      </p:sp>
      <p:sp>
        <p:nvSpPr>
          <p:cNvPr id="10" name="TextBox 10"/>
          <p:cNvSpPr txBox="1"/>
          <p:nvPr/>
        </p:nvSpPr>
        <p:spPr>
          <a:xfrm>
            <a:off x="3075576" y="6039078"/>
            <a:ext cx="14183724" cy="840038"/>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Enter the deposit that opened the account.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13711" y="-269602"/>
            <a:ext cx="15460579" cy="10826204"/>
          </a:xfrm>
          <a:custGeom>
            <a:avLst/>
            <a:gdLst/>
            <a:ahLst/>
            <a:cxnLst/>
            <a:rect l="l" t="t" r="r" b="b"/>
            <a:pathLst>
              <a:path w="15460579" h="10826204">
                <a:moveTo>
                  <a:pt x="0" y="0"/>
                </a:moveTo>
                <a:lnTo>
                  <a:pt x="15460578" y="0"/>
                </a:lnTo>
                <a:lnTo>
                  <a:pt x="15460578" y="10826204"/>
                </a:lnTo>
                <a:lnTo>
                  <a:pt x="0" y="10826204"/>
                </a:lnTo>
                <a:lnTo>
                  <a:pt x="0" y="0"/>
                </a:lnTo>
                <a:close/>
              </a:path>
            </a:pathLst>
          </a:custGeom>
          <a:blipFill>
            <a:blip r:embed="rId3"/>
            <a:stretch>
              <a:fillRect l="-2159" t="-2456" r="-1090" b="-62715"/>
            </a:stretch>
          </a:blipFill>
        </p:spPr>
        <p:txBody>
          <a:bodyPr/>
          <a:lstStyle/>
          <a:p>
            <a:endParaRPr lang="en-US"/>
          </a:p>
        </p:txBody>
      </p:sp>
      <p:sp>
        <p:nvSpPr>
          <p:cNvPr id="7" name="TextBox 7"/>
          <p:cNvSpPr txBox="1"/>
          <p:nvPr/>
        </p:nvSpPr>
        <p:spPr>
          <a:xfrm>
            <a:off x="2624742" y="395993"/>
            <a:ext cx="7104853"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Kyle Realty, Inc. - Sales Escrow </a:t>
            </a:r>
          </a:p>
        </p:txBody>
      </p:sp>
      <p:sp>
        <p:nvSpPr>
          <p:cNvPr id="8" name="TextBox 8"/>
          <p:cNvSpPr txBox="1"/>
          <p:nvPr/>
        </p:nvSpPr>
        <p:spPr>
          <a:xfrm>
            <a:off x="15312398" y="2087602"/>
            <a:ext cx="1404463" cy="434062"/>
          </a:xfrm>
          <a:prstGeom prst="rect">
            <a:avLst/>
          </a:prstGeom>
        </p:spPr>
        <p:txBody>
          <a:bodyPr lIns="0" tIns="0" rIns="0" bIns="0" rtlCol="0" anchor="t">
            <a:spAutoFit/>
          </a:bodyPr>
          <a:lstStyle/>
          <a:p>
            <a:pPr algn="r">
              <a:lnSpc>
                <a:spcPts val="3536"/>
              </a:lnSpc>
            </a:pPr>
            <a:r>
              <a:rPr lang="en-US" sz="2525">
                <a:solidFill>
                  <a:srgbClr val="000000"/>
                </a:solidFill>
                <a:latin typeface="Archivo Black"/>
              </a:rPr>
              <a:t>0.00</a:t>
            </a:r>
          </a:p>
        </p:txBody>
      </p:sp>
      <p:sp>
        <p:nvSpPr>
          <p:cNvPr id="9" name="TextBox 9"/>
          <p:cNvSpPr txBox="1"/>
          <p:nvPr/>
        </p:nvSpPr>
        <p:spPr>
          <a:xfrm>
            <a:off x="14869976" y="2569290"/>
            <a:ext cx="1846885"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100.00</a:t>
            </a:r>
          </a:p>
        </p:txBody>
      </p:sp>
      <p:sp>
        <p:nvSpPr>
          <p:cNvPr id="10" name="TextBox 10"/>
          <p:cNvSpPr txBox="1"/>
          <p:nvPr/>
        </p:nvSpPr>
        <p:spPr>
          <a:xfrm>
            <a:off x="12665465" y="2569290"/>
            <a:ext cx="2025698"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100.00</a:t>
            </a:r>
          </a:p>
        </p:txBody>
      </p:sp>
      <p:sp>
        <p:nvSpPr>
          <p:cNvPr id="11" name="TextBox 11"/>
          <p:cNvSpPr txBox="1"/>
          <p:nvPr/>
        </p:nvSpPr>
        <p:spPr>
          <a:xfrm>
            <a:off x="4941207" y="2569290"/>
            <a:ext cx="5308188" cy="405765"/>
          </a:xfrm>
          <a:prstGeom prst="rect">
            <a:avLst/>
          </a:prstGeom>
        </p:spPr>
        <p:txBody>
          <a:bodyPr lIns="0" tIns="0" rIns="0" bIns="0" rtlCol="0" anchor="t">
            <a:spAutoFit/>
          </a:bodyPr>
          <a:lstStyle/>
          <a:p>
            <a:pPr>
              <a:lnSpc>
                <a:spcPts val="3359"/>
              </a:lnSpc>
            </a:pPr>
            <a:r>
              <a:rPr lang="en-US" sz="2400">
                <a:solidFill>
                  <a:srgbClr val="C40000"/>
                </a:solidFill>
                <a:latin typeface="Archivo Black"/>
              </a:rPr>
              <a:t>Open Account</a:t>
            </a:r>
          </a:p>
        </p:txBody>
      </p:sp>
      <p:sp>
        <p:nvSpPr>
          <p:cNvPr id="12" name="TextBox 12"/>
          <p:cNvSpPr txBox="1"/>
          <p:nvPr/>
        </p:nvSpPr>
        <p:spPr>
          <a:xfrm>
            <a:off x="1413711" y="2484913"/>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1/15/24</a:t>
            </a:r>
          </a:p>
        </p:txBody>
      </p:sp>
      <p:sp>
        <p:nvSpPr>
          <p:cNvPr id="13" name="TextBox 13"/>
          <p:cNvSpPr txBox="1"/>
          <p:nvPr/>
        </p:nvSpPr>
        <p:spPr>
          <a:xfrm>
            <a:off x="14299549" y="-67537"/>
            <a:ext cx="1404463" cy="539730"/>
          </a:xfrm>
          <a:prstGeom prst="rect">
            <a:avLst/>
          </a:prstGeom>
        </p:spPr>
        <p:txBody>
          <a:bodyPr lIns="0" tIns="0" rIns="0" bIns="0" rtlCol="0" anchor="t">
            <a:spAutoFit/>
          </a:bodyPr>
          <a:lstStyle/>
          <a:p>
            <a:pPr algn="ctr">
              <a:lnSpc>
                <a:spcPts val="4376"/>
              </a:lnSpc>
            </a:pPr>
            <a:r>
              <a:rPr lang="en-US" sz="3125">
                <a:solidFill>
                  <a:srgbClr val="000000"/>
                </a:solidFill>
                <a:latin typeface="Archivo Black"/>
              </a:rPr>
              <a:t>1</a:t>
            </a:r>
          </a:p>
        </p:txBody>
      </p:sp>
      <p:sp>
        <p:nvSpPr>
          <p:cNvPr id="14" name="TextBox 14"/>
          <p:cNvSpPr txBox="1"/>
          <p:nvPr/>
        </p:nvSpPr>
        <p:spPr>
          <a:xfrm>
            <a:off x="13842236" y="458853"/>
            <a:ext cx="2665624" cy="440670"/>
          </a:xfrm>
          <a:prstGeom prst="rect">
            <a:avLst/>
          </a:prstGeom>
        </p:spPr>
        <p:txBody>
          <a:bodyPr lIns="0" tIns="0" rIns="0" bIns="0" rtlCol="0" anchor="t">
            <a:spAutoFit/>
          </a:bodyPr>
          <a:lstStyle/>
          <a:p>
            <a:pPr algn="ctr">
              <a:lnSpc>
                <a:spcPts val="3536"/>
              </a:lnSpc>
            </a:pPr>
            <a:r>
              <a:rPr lang="en-US" sz="2525">
                <a:solidFill>
                  <a:srgbClr val="000000"/>
                </a:solidFill>
                <a:latin typeface="Archivo Black"/>
              </a:rPr>
              <a:t>999-9999-01</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438953"/>
            <a:ext cx="16230600" cy="3549540"/>
          </a:xfrm>
          <a:prstGeom prst="rect">
            <a:avLst/>
          </a:prstGeom>
        </p:spPr>
        <p:txBody>
          <a:bodyPr lIns="0" tIns="0" rIns="0" bIns="0" rtlCol="0" anchor="t">
            <a:spAutoFit/>
          </a:bodyPr>
          <a:lstStyle/>
          <a:p>
            <a:pPr>
              <a:lnSpc>
                <a:spcPts val="6879"/>
              </a:lnSpc>
            </a:pPr>
            <a:r>
              <a:rPr lang="en-US" sz="4586">
                <a:solidFill>
                  <a:srgbClr val="FFFFFF"/>
                </a:solidFill>
                <a:latin typeface="Agrandir Bold"/>
              </a:rPr>
              <a:t>1.  The Broker for Kyle Realty, Inc. opens a new Sales Escrow Account on January 15, 20xx, with First National Bank.  He deposits $100.00 to open the account.</a:t>
            </a:r>
          </a:p>
        </p:txBody>
      </p:sp>
      <p:sp>
        <p:nvSpPr>
          <p:cNvPr id="10" name="TextBox 10"/>
          <p:cNvSpPr txBox="1"/>
          <p:nvPr/>
        </p:nvSpPr>
        <p:spPr>
          <a:xfrm>
            <a:off x="3075576" y="6039078"/>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Enter the opening deposit on the “Broker Ledger Card”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452727"/>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Brokers who hold money belonging to others are required to place that money in a trust account.</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Who Needs a Trust Account?</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458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4583042"/>
            <a:ext cx="16230600" cy="1724896"/>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“Broker” in this context really means an Employing</a:t>
            </a:r>
            <a:br>
              <a:rPr lang="en-US" sz="4586" dirty="0">
                <a:solidFill>
                  <a:srgbClr val="FFFFFF"/>
                </a:solidFill>
                <a:latin typeface="Agrandir Bold"/>
              </a:rPr>
            </a:br>
            <a:r>
              <a:rPr lang="en-US" sz="4586" dirty="0">
                <a:solidFill>
                  <a:srgbClr val="FFFFFF"/>
                </a:solidFill>
                <a:latin typeface="Agrandir Bold"/>
              </a:rPr>
              <a:t>  Broker.</a:t>
            </a:r>
          </a:p>
        </p:txBody>
      </p:sp>
      <p:sp>
        <p:nvSpPr>
          <p:cNvPr id="14" name="TextBox 14"/>
          <p:cNvSpPr txBox="1"/>
          <p:nvPr/>
        </p:nvSpPr>
        <p:spPr>
          <a:xfrm>
            <a:off x="1028700" y="6713357"/>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Associate Brokers are not authorized to keep or maintain trust accounts. (Rule 5.3.)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555572" y="514350"/>
            <a:ext cx="17176857" cy="9258300"/>
          </a:xfrm>
          <a:custGeom>
            <a:avLst/>
            <a:gdLst/>
            <a:ahLst/>
            <a:cxnLst/>
            <a:rect l="l" t="t" r="r" b="b"/>
            <a:pathLst>
              <a:path w="17176857" h="9258300">
                <a:moveTo>
                  <a:pt x="0" y="0"/>
                </a:moveTo>
                <a:lnTo>
                  <a:pt x="17176856" y="0"/>
                </a:lnTo>
                <a:lnTo>
                  <a:pt x="17176856" y="9258300"/>
                </a:lnTo>
                <a:lnTo>
                  <a:pt x="0" y="9258300"/>
                </a:lnTo>
                <a:lnTo>
                  <a:pt x="0" y="0"/>
                </a:lnTo>
                <a:close/>
              </a:path>
            </a:pathLst>
          </a:custGeom>
          <a:blipFill>
            <a:blip r:embed="rId3"/>
            <a:stretch>
              <a:fillRect l="-1105" t="-2872" r="-1326" b="-67805"/>
            </a:stretch>
          </a:blipFill>
        </p:spPr>
        <p:txBody>
          <a:bodyPr/>
          <a:lstStyle/>
          <a:p>
            <a:endParaRPr lang="en-US"/>
          </a:p>
        </p:txBody>
      </p:sp>
      <p:sp>
        <p:nvSpPr>
          <p:cNvPr id="7" name="TextBox 7"/>
          <p:cNvSpPr txBox="1"/>
          <p:nvPr/>
        </p:nvSpPr>
        <p:spPr>
          <a:xfrm>
            <a:off x="2327999" y="1805526"/>
            <a:ext cx="7104853"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Kyle Realty, Inc. - Sales Escrow </a:t>
            </a:r>
          </a:p>
        </p:txBody>
      </p:sp>
      <p:sp>
        <p:nvSpPr>
          <p:cNvPr id="8" name="TextBox 8"/>
          <p:cNvSpPr txBox="1"/>
          <p:nvPr/>
        </p:nvSpPr>
        <p:spPr>
          <a:xfrm>
            <a:off x="13656604" y="1815051"/>
            <a:ext cx="1404463" cy="539730"/>
          </a:xfrm>
          <a:prstGeom prst="rect">
            <a:avLst/>
          </a:prstGeom>
        </p:spPr>
        <p:txBody>
          <a:bodyPr lIns="0" tIns="0" rIns="0" bIns="0" rtlCol="0" anchor="t">
            <a:spAutoFit/>
          </a:bodyPr>
          <a:lstStyle/>
          <a:p>
            <a:pPr algn="ctr">
              <a:lnSpc>
                <a:spcPts val="4376"/>
              </a:lnSpc>
            </a:pPr>
            <a:r>
              <a:rPr lang="en-US" sz="3125">
                <a:solidFill>
                  <a:srgbClr val="000000"/>
                </a:solidFill>
                <a:latin typeface="Archivo Black"/>
              </a:rPr>
              <a:t>1</a:t>
            </a:r>
          </a:p>
        </p:txBody>
      </p:sp>
      <p:sp>
        <p:nvSpPr>
          <p:cNvPr id="9" name="TextBox 9"/>
          <p:cNvSpPr txBox="1"/>
          <p:nvPr/>
        </p:nvSpPr>
        <p:spPr>
          <a:xfrm>
            <a:off x="15659702" y="4488600"/>
            <a:ext cx="1846885" cy="464820"/>
          </a:xfrm>
          <a:prstGeom prst="rect">
            <a:avLst/>
          </a:prstGeom>
        </p:spPr>
        <p:txBody>
          <a:bodyPr lIns="0" tIns="0" rIns="0" bIns="0" rtlCol="0" anchor="t">
            <a:spAutoFit/>
          </a:bodyPr>
          <a:lstStyle/>
          <a:p>
            <a:pPr algn="r">
              <a:lnSpc>
                <a:spcPts val="3779"/>
              </a:lnSpc>
            </a:pPr>
            <a:r>
              <a:rPr lang="en-US" sz="2700">
                <a:solidFill>
                  <a:srgbClr val="C40000"/>
                </a:solidFill>
                <a:latin typeface="Archivo Black"/>
              </a:rPr>
              <a:t>100.00</a:t>
            </a:r>
          </a:p>
        </p:txBody>
      </p:sp>
      <p:sp>
        <p:nvSpPr>
          <p:cNvPr id="10" name="TextBox 10"/>
          <p:cNvSpPr txBox="1"/>
          <p:nvPr/>
        </p:nvSpPr>
        <p:spPr>
          <a:xfrm>
            <a:off x="13207904" y="4488600"/>
            <a:ext cx="2025698" cy="464820"/>
          </a:xfrm>
          <a:prstGeom prst="rect">
            <a:avLst/>
          </a:prstGeom>
        </p:spPr>
        <p:txBody>
          <a:bodyPr lIns="0" tIns="0" rIns="0" bIns="0" rtlCol="0" anchor="t">
            <a:spAutoFit/>
          </a:bodyPr>
          <a:lstStyle/>
          <a:p>
            <a:pPr algn="r">
              <a:lnSpc>
                <a:spcPts val="3779"/>
              </a:lnSpc>
            </a:pPr>
            <a:r>
              <a:rPr lang="en-US" sz="2700">
                <a:solidFill>
                  <a:srgbClr val="C40000"/>
                </a:solidFill>
                <a:latin typeface="Archivo Black"/>
              </a:rPr>
              <a:t>100.00</a:t>
            </a:r>
          </a:p>
        </p:txBody>
      </p:sp>
      <p:sp>
        <p:nvSpPr>
          <p:cNvPr id="11" name="TextBox 11"/>
          <p:cNvSpPr txBox="1"/>
          <p:nvPr/>
        </p:nvSpPr>
        <p:spPr>
          <a:xfrm>
            <a:off x="4124664" y="4488600"/>
            <a:ext cx="5308188" cy="464820"/>
          </a:xfrm>
          <a:prstGeom prst="rect">
            <a:avLst/>
          </a:prstGeom>
        </p:spPr>
        <p:txBody>
          <a:bodyPr lIns="0" tIns="0" rIns="0" bIns="0" rtlCol="0" anchor="t">
            <a:spAutoFit/>
          </a:bodyPr>
          <a:lstStyle/>
          <a:p>
            <a:pPr>
              <a:lnSpc>
                <a:spcPts val="3779"/>
              </a:lnSpc>
            </a:pPr>
            <a:r>
              <a:rPr lang="en-US" sz="2699">
                <a:solidFill>
                  <a:srgbClr val="C40000"/>
                </a:solidFill>
                <a:latin typeface="Archivo Black"/>
              </a:rPr>
              <a:t>Open Account</a:t>
            </a:r>
          </a:p>
        </p:txBody>
      </p:sp>
      <p:sp>
        <p:nvSpPr>
          <p:cNvPr id="12" name="TextBox 12"/>
          <p:cNvSpPr txBox="1"/>
          <p:nvPr/>
        </p:nvSpPr>
        <p:spPr>
          <a:xfrm>
            <a:off x="622247" y="4488600"/>
            <a:ext cx="1621734" cy="472891"/>
          </a:xfrm>
          <a:prstGeom prst="rect">
            <a:avLst/>
          </a:prstGeom>
        </p:spPr>
        <p:txBody>
          <a:bodyPr lIns="0" tIns="0" rIns="0" bIns="0" rtlCol="0" anchor="t">
            <a:spAutoFit/>
          </a:bodyPr>
          <a:lstStyle/>
          <a:p>
            <a:pPr algn="ctr">
              <a:lnSpc>
                <a:spcPts val="3860"/>
              </a:lnSpc>
            </a:pPr>
            <a:r>
              <a:rPr lang="en-US" sz="2757" dirty="0">
                <a:solidFill>
                  <a:srgbClr val="C40000"/>
                </a:solidFill>
                <a:latin typeface="Archivo Black"/>
              </a:rPr>
              <a:t>1/15/24</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36447" y="108496"/>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698" y="940426"/>
            <a:ext cx="16230600" cy="8406147"/>
          </a:xfrm>
          <a:prstGeom prst="rect">
            <a:avLst/>
          </a:prstGeom>
        </p:spPr>
        <p:txBody>
          <a:bodyPr lIns="0" tIns="0" rIns="0" bIns="0" rtlCol="0" anchor="t">
            <a:spAutoFit/>
          </a:bodyPr>
          <a:lstStyle/>
          <a:p>
            <a:pPr>
              <a:lnSpc>
                <a:spcPts val="6579"/>
              </a:lnSpc>
            </a:pPr>
            <a:r>
              <a:rPr lang="en-US" sz="4000" dirty="0">
                <a:solidFill>
                  <a:srgbClr val="FFFFFF"/>
                </a:solidFill>
                <a:latin typeface="Agrandir Bold"/>
              </a:rPr>
              <a:t>2.  On January 25 an offer is accepted on Kyle Realty’s listing at 578 Oak Lane in Anytown, Colorado.  Susan Wright is the seller and Donald Walters is the buyer.  The contract calls for a closing date of February 18, 20xx.  Your broker associate, Jean Price, is both the listing and selling broker.  Mr. Walters submitted his personal check, number 8236, in the amount of $5,000 as earnest money.  A separate deposit slip would be used to deposit this amount in the new trust account.  The separate deposit slip allows the broker to fully identify the transaction and parties and provides a separate deposit receipt for the file.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951911"/>
            <a:ext cx="16230600" cy="1724896"/>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Record the deposit in the Escrow Account Journal and update the balance in the journal.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13711" y="-269602"/>
            <a:ext cx="15460579" cy="10826204"/>
          </a:xfrm>
          <a:custGeom>
            <a:avLst/>
            <a:gdLst/>
            <a:ahLst/>
            <a:cxnLst/>
            <a:rect l="l" t="t" r="r" b="b"/>
            <a:pathLst>
              <a:path w="15460579" h="10826204">
                <a:moveTo>
                  <a:pt x="0" y="0"/>
                </a:moveTo>
                <a:lnTo>
                  <a:pt x="15460578" y="0"/>
                </a:lnTo>
                <a:lnTo>
                  <a:pt x="15460578" y="10826204"/>
                </a:lnTo>
                <a:lnTo>
                  <a:pt x="0" y="10826204"/>
                </a:lnTo>
                <a:lnTo>
                  <a:pt x="0" y="0"/>
                </a:lnTo>
                <a:close/>
              </a:path>
            </a:pathLst>
          </a:custGeom>
          <a:blipFill>
            <a:blip r:embed="rId3"/>
            <a:stretch>
              <a:fillRect l="-2159" t="-2456" r="-1090" b="-62715"/>
            </a:stretch>
          </a:blipFill>
        </p:spPr>
        <p:txBody>
          <a:bodyPr/>
          <a:lstStyle/>
          <a:p>
            <a:endParaRPr lang="en-US"/>
          </a:p>
        </p:txBody>
      </p:sp>
      <p:sp>
        <p:nvSpPr>
          <p:cNvPr id="7" name="TextBox 7"/>
          <p:cNvSpPr txBox="1"/>
          <p:nvPr/>
        </p:nvSpPr>
        <p:spPr>
          <a:xfrm>
            <a:off x="2624742" y="395993"/>
            <a:ext cx="7104853"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Kyle Realty, Inc. - Sales Escrow </a:t>
            </a:r>
          </a:p>
        </p:txBody>
      </p:sp>
      <p:sp>
        <p:nvSpPr>
          <p:cNvPr id="8" name="TextBox 8"/>
          <p:cNvSpPr txBox="1"/>
          <p:nvPr/>
        </p:nvSpPr>
        <p:spPr>
          <a:xfrm>
            <a:off x="15312398" y="2087602"/>
            <a:ext cx="1404463" cy="434062"/>
          </a:xfrm>
          <a:prstGeom prst="rect">
            <a:avLst/>
          </a:prstGeom>
        </p:spPr>
        <p:txBody>
          <a:bodyPr lIns="0" tIns="0" rIns="0" bIns="0" rtlCol="0" anchor="t">
            <a:spAutoFit/>
          </a:bodyPr>
          <a:lstStyle/>
          <a:p>
            <a:pPr algn="r">
              <a:lnSpc>
                <a:spcPts val="3536"/>
              </a:lnSpc>
            </a:pPr>
            <a:r>
              <a:rPr lang="en-US" sz="2525">
                <a:solidFill>
                  <a:srgbClr val="000000"/>
                </a:solidFill>
                <a:latin typeface="Archivo Black"/>
              </a:rPr>
              <a:t>0.00</a:t>
            </a:r>
          </a:p>
        </p:txBody>
      </p:sp>
      <p:sp>
        <p:nvSpPr>
          <p:cNvPr id="9" name="TextBox 9"/>
          <p:cNvSpPr txBox="1"/>
          <p:nvPr/>
        </p:nvSpPr>
        <p:spPr>
          <a:xfrm>
            <a:off x="14869976" y="2569290"/>
            <a:ext cx="184688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100.00</a:t>
            </a:r>
          </a:p>
        </p:txBody>
      </p:sp>
      <p:sp>
        <p:nvSpPr>
          <p:cNvPr id="10" name="TextBox 10"/>
          <p:cNvSpPr txBox="1"/>
          <p:nvPr/>
        </p:nvSpPr>
        <p:spPr>
          <a:xfrm>
            <a:off x="14799806" y="3511572"/>
            <a:ext cx="1917055"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5,100.00</a:t>
            </a:r>
          </a:p>
        </p:txBody>
      </p:sp>
      <p:sp>
        <p:nvSpPr>
          <p:cNvPr id="11" name="TextBox 11"/>
          <p:cNvSpPr txBox="1"/>
          <p:nvPr/>
        </p:nvSpPr>
        <p:spPr>
          <a:xfrm>
            <a:off x="12665465" y="2569290"/>
            <a:ext cx="2025698"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100.00</a:t>
            </a:r>
          </a:p>
        </p:txBody>
      </p:sp>
      <p:sp>
        <p:nvSpPr>
          <p:cNvPr id="12" name="TextBox 12"/>
          <p:cNvSpPr txBox="1"/>
          <p:nvPr/>
        </p:nvSpPr>
        <p:spPr>
          <a:xfrm>
            <a:off x="12745659" y="3511572"/>
            <a:ext cx="1945504"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5,000.00</a:t>
            </a:r>
          </a:p>
        </p:txBody>
      </p:sp>
      <p:sp>
        <p:nvSpPr>
          <p:cNvPr id="13" name="TextBox 13"/>
          <p:cNvSpPr txBox="1"/>
          <p:nvPr/>
        </p:nvSpPr>
        <p:spPr>
          <a:xfrm>
            <a:off x="4941207" y="2569290"/>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Open Account</a:t>
            </a:r>
          </a:p>
        </p:txBody>
      </p:sp>
      <p:sp>
        <p:nvSpPr>
          <p:cNvPr id="14" name="TextBox 14"/>
          <p:cNvSpPr txBox="1"/>
          <p:nvPr/>
        </p:nvSpPr>
        <p:spPr>
          <a:xfrm>
            <a:off x="4941207" y="3040431"/>
            <a:ext cx="5308188" cy="405765"/>
          </a:xfrm>
          <a:prstGeom prst="rect">
            <a:avLst/>
          </a:prstGeom>
        </p:spPr>
        <p:txBody>
          <a:bodyPr lIns="0" tIns="0" rIns="0" bIns="0" rtlCol="0" anchor="t">
            <a:spAutoFit/>
          </a:bodyPr>
          <a:lstStyle/>
          <a:p>
            <a:pPr>
              <a:lnSpc>
                <a:spcPts val="3359"/>
              </a:lnSpc>
            </a:pPr>
            <a:r>
              <a:rPr lang="en-US" sz="2400">
                <a:solidFill>
                  <a:srgbClr val="C40000"/>
                </a:solidFill>
                <a:latin typeface="Archivo Black"/>
              </a:rPr>
              <a:t>Earnest Money - Walters #8236</a:t>
            </a:r>
          </a:p>
        </p:txBody>
      </p:sp>
      <p:sp>
        <p:nvSpPr>
          <p:cNvPr id="15" name="TextBox 15"/>
          <p:cNvSpPr txBox="1"/>
          <p:nvPr/>
        </p:nvSpPr>
        <p:spPr>
          <a:xfrm>
            <a:off x="5584152" y="3511572"/>
            <a:ext cx="4022298" cy="405765"/>
          </a:xfrm>
          <a:prstGeom prst="rect">
            <a:avLst/>
          </a:prstGeom>
        </p:spPr>
        <p:txBody>
          <a:bodyPr lIns="0" tIns="0" rIns="0" bIns="0" rtlCol="0" anchor="t">
            <a:spAutoFit/>
          </a:bodyPr>
          <a:lstStyle/>
          <a:p>
            <a:pPr>
              <a:lnSpc>
                <a:spcPts val="3359"/>
              </a:lnSpc>
            </a:pPr>
            <a:r>
              <a:rPr lang="en-US" sz="2400">
                <a:solidFill>
                  <a:srgbClr val="C40000"/>
                </a:solidFill>
                <a:latin typeface="Archivo Black"/>
              </a:rPr>
              <a:t>578 Oak Lane - Wright</a:t>
            </a:r>
          </a:p>
        </p:txBody>
      </p:sp>
      <p:sp>
        <p:nvSpPr>
          <p:cNvPr id="16" name="TextBox 16"/>
          <p:cNvSpPr txBox="1"/>
          <p:nvPr/>
        </p:nvSpPr>
        <p:spPr>
          <a:xfrm>
            <a:off x="1413711" y="2484913"/>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1/15/24</a:t>
            </a:r>
          </a:p>
        </p:txBody>
      </p:sp>
      <p:sp>
        <p:nvSpPr>
          <p:cNvPr id="17" name="TextBox 17"/>
          <p:cNvSpPr txBox="1"/>
          <p:nvPr/>
        </p:nvSpPr>
        <p:spPr>
          <a:xfrm>
            <a:off x="1413711" y="2956054"/>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1/25/24</a:t>
            </a:r>
          </a:p>
        </p:txBody>
      </p:sp>
      <p:sp>
        <p:nvSpPr>
          <p:cNvPr id="18" name="TextBox 18"/>
          <p:cNvSpPr txBox="1"/>
          <p:nvPr/>
        </p:nvSpPr>
        <p:spPr>
          <a:xfrm>
            <a:off x="14299549" y="-67537"/>
            <a:ext cx="1404463" cy="539730"/>
          </a:xfrm>
          <a:prstGeom prst="rect">
            <a:avLst/>
          </a:prstGeom>
        </p:spPr>
        <p:txBody>
          <a:bodyPr lIns="0" tIns="0" rIns="0" bIns="0" rtlCol="0" anchor="t">
            <a:spAutoFit/>
          </a:bodyPr>
          <a:lstStyle/>
          <a:p>
            <a:pPr algn="ctr">
              <a:lnSpc>
                <a:spcPts val="4376"/>
              </a:lnSpc>
            </a:pPr>
            <a:r>
              <a:rPr lang="en-US" sz="3125">
                <a:solidFill>
                  <a:srgbClr val="000000"/>
                </a:solidFill>
                <a:latin typeface="Archivo Black"/>
              </a:rPr>
              <a:t>1</a:t>
            </a:r>
          </a:p>
        </p:txBody>
      </p:sp>
      <p:sp>
        <p:nvSpPr>
          <p:cNvPr id="19" name="TextBox 19"/>
          <p:cNvSpPr txBox="1"/>
          <p:nvPr/>
        </p:nvSpPr>
        <p:spPr>
          <a:xfrm>
            <a:off x="13842236" y="458853"/>
            <a:ext cx="2665624" cy="440670"/>
          </a:xfrm>
          <a:prstGeom prst="rect">
            <a:avLst/>
          </a:prstGeom>
        </p:spPr>
        <p:txBody>
          <a:bodyPr lIns="0" tIns="0" rIns="0" bIns="0" rtlCol="0" anchor="t">
            <a:spAutoFit/>
          </a:bodyPr>
          <a:lstStyle/>
          <a:p>
            <a:pPr algn="ctr">
              <a:lnSpc>
                <a:spcPts val="3536"/>
              </a:lnSpc>
            </a:pPr>
            <a:r>
              <a:rPr lang="en-US" sz="2525">
                <a:solidFill>
                  <a:srgbClr val="000000"/>
                </a:solidFill>
                <a:latin typeface="Archivo Black"/>
              </a:rPr>
              <a:t>999-9999-01</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939980"/>
            <a:ext cx="16230600" cy="61498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Establish a new Escrow Client Ledger Card” for this transaction and record the deposit as the first entry.  (</a:t>
            </a:r>
            <a:r>
              <a:rPr lang="en-US" sz="4586" dirty="0">
                <a:solidFill>
                  <a:srgbClr val="FFFFFF"/>
                </a:solidFill>
                <a:latin typeface="Agrandir Bold Italics"/>
              </a:rPr>
              <a:t>Note: If the earnest money had been in the form of a promissory note, the ledger card and journal entries would not be made until the note was presented and paid.  The cash deposit would be recorded at that time.</a:t>
            </a:r>
            <a:r>
              <a:rPr lang="en-US" sz="4586" dirty="0">
                <a:solidFill>
                  <a:srgbClr val="FFFFFF"/>
                </a:solidFill>
                <a:latin typeface="Agrandir Bold"/>
              </a:rPr>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404270"/>
            <a:ext cx="18288000" cy="9478460"/>
          </a:xfrm>
          <a:custGeom>
            <a:avLst/>
            <a:gdLst/>
            <a:ahLst/>
            <a:cxnLst/>
            <a:rect l="l" t="t" r="r" b="b"/>
            <a:pathLst>
              <a:path w="18288000" h="9478460">
                <a:moveTo>
                  <a:pt x="0" y="0"/>
                </a:moveTo>
                <a:lnTo>
                  <a:pt x="18288000" y="0"/>
                </a:lnTo>
                <a:lnTo>
                  <a:pt x="18288000" y="9478460"/>
                </a:lnTo>
                <a:lnTo>
                  <a:pt x="0" y="9478460"/>
                </a:lnTo>
                <a:lnTo>
                  <a:pt x="0" y="0"/>
                </a:lnTo>
                <a:close/>
              </a:path>
            </a:pathLst>
          </a:custGeom>
          <a:blipFill>
            <a:blip r:embed="rId3"/>
            <a:stretch>
              <a:fillRect l="-1420" t="-2055" r="-1420" b="-76017"/>
            </a:stretch>
          </a:blipFill>
        </p:spPr>
        <p:txBody>
          <a:bodyPr/>
          <a:lstStyle/>
          <a:p>
            <a:endParaRPr lang="en-US"/>
          </a:p>
        </p:txBody>
      </p:sp>
      <p:sp>
        <p:nvSpPr>
          <p:cNvPr id="7" name="TextBox 7"/>
          <p:cNvSpPr txBox="1"/>
          <p:nvPr/>
        </p:nvSpPr>
        <p:spPr>
          <a:xfrm>
            <a:off x="16145802" y="5283761"/>
            <a:ext cx="1917055"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5,000.00</a:t>
            </a:r>
          </a:p>
        </p:txBody>
      </p:sp>
      <p:sp>
        <p:nvSpPr>
          <p:cNvPr id="8" name="TextBox 8"/>
          <p:cNvSpPr txBox="1"/>
          <p:nvPr/>
        </p:nvSpPr>
        <p:spPr>
          <a:xfrm>
            <a:off x="13498167" y="5278681"/>
            <a:ext cx="2192790"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5,000.00</a:t>
            </a:r>
          </a:p>
        </p:txBody>
      </p:sp>
      <p:sp>
        <p:nvSpPr>
          <p:cNvPr id="9" name="TextBox 9"/>
          <p:cNvSpPr txBox="1"/>
          <p:nvPr/>
        </p:nvSpPr>
        <p:spPr>
          <a:xfrm>
            <a:off x="3567050" y="4681669"/>
            <a:ext cx="6915550" cy="504825"/>
          </a:xfrm>
          <a:prstGeom prst="rect">
            <a:avLst/>
          </a:prstGeom>
        </p:spPr>
        <p:txBody>
          <a:bodyPr lIns="0" tIns="0" rIns="0" bIns="0" rtlCol="0" anchor="t">
            <a:spAutoFit/>
          </a:bodyPr>
          <a:lstStyle/>
          <a:p>
            <a:pPr>
              <a:lnSpc>
                <a:spcPts val="4199"/>
              </a:lnSpc>
            </a:pPr>
            <a:r>
              <a:rPr lang="en-US" sz="2999">
                <a:solidFill>
                  <a:srgbClr val="C40000"/>
                </a:solidFill>
                <a:latin typeface="Archivo Black"/>
              </a:rPr>
              <a:t>Earnest Money - Walters #8236</a:t>
            </a:r>
          </a:p>
        </p:txBody>
      </p:sp>
      <p:sp>
        <p:nvSpPr>
          <p:cNvPr id="10" name="TextBox 10"/>
          <p:cNvSpPr txBox="1"/>
          <p:nvPr/>
        </p:nvSpPr>
        <p:spPr>
          <a:xfrm>
            <a:off x="0" y="4655663"/>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1/25/24</a:t>
            </a:r>
          </a:p>
        </p:txBody>
      </p:sp>
      <p:sp>
        <p:nvSpPr>
          <p:cNvPr id="11" name="TextBox 11"/>
          <p:cNvSpPr txBox="1"/>
          <p:nvPr/>
        </p:nvSpPr>
        <p:spPr>
          <a:xfrm>
            <a:off x="4206742" y="5293286"/>
            <a:ext cx="4937258" cy="504825"/>
          </a:xfrm>
          <a:prstGeom prst="rect">
            <a:avLst/>
          </a:prstGeom>
        </p:spPr>
        <p:txBody>
          <a:bodyPr lIns="0" tIns="0" rIns="0" bIns="0" rtlCol="0" anchor="t">
            <a:spAutoFit/>
          </a:bodyPr>
          <a:lstStyle/>
          <a:p>
            <a:pPr>
              <a:lnSpc>
                <a:spcPts val="4199"/>
              </a:lnSpc>
            </a:pPr>
            <a:r>
              <a:rPr lang="en-US" sz="2999">
                <a:solidFill>
                  <a:srgbClr val="C40000"/>
                </a:solidFill>
                <a:latin typeface="Archivo Black"/>
              </a:rPr>
              <a:t>578 Oak Lane - Wright</a:t>
            </a:r>
          </a:p>
        </p:txBody>
      </p:sp>
      <p:sp>
        <p:nvSpPr>
          <p:cNvPr id="12" name="TextBox 12"/>
          <p:cNvSpPr txBox="1"/>
          <p:nvPr/>
        </p:nvSpPr>
        <p:spPr>
          <a:xfrm>
            <a:off x="1518600" y="1817173"/>
            <a:ext cx="6915550" cy="504825"/>
          </a:xfrm>
          <a:prstGeom prst="rect">
            <a:avLst/>
          </a:prstGeom>
        </p:spPr>
        <p:txBody>
          <a:bodyPr lIns="0" tIns="0" rIns="0" bIns="0" rtlCol="0" anchor="t">
            <a:spAutoFit/>
          </a:bodyPr>
          <a:lstStyle/>
          <a:p>
            <a:pPr>
              <a:lnSpc>
                <a:spcPts val="4199"/>
              </a:lnSpc>
            </a:pPr>
            <a:r>
              <a:rPr lang="en-US" sz="2999">
                <a:solidFill>
                  <a:srgbClr val="C40000"/>
                </a:solidFill>
                <a:latin typeface="Archivo Black"/>
              </a:rPr>
              <a:t>Walters, Donald</a:t>
            </a:r>
          </a:p>
        </p:txBody>
      </p:sp>
      <p:sp>
        <p:nvSpPr>
          <p:cNvPr id="13" name="TextBox 13"/>
          <p:cNvSpPr txBox="1"/>
          <p:nvPr/>
        </p:nvSpPr>
        <p:spPr>
          <a:xfrm>
            <a:off x="1967744" y="2414688"/>
            <a:ext cx="6915550" cy="504825"/>
          </a:xfrm>
          <a:prstGeom prst="rect">
            <a:avLst/>
          </a:prstGeom>
        </p:spPr>
        <p:txBody>
          <a:bodyPr lIns="0" tIns="0" rIns="0" bIns="0" rtlCol="0" anchor="t">
            <a:spAutoFit/>
          </a:bodyPr>
          <a:lstStyle/>
          <a:p>
            <a:pPr>
              <a:lnSpc>
                <a:spcPts val="4199"/>
              </a:lnSpc>
            </a:pPr>
            <a:r>
              <a:rPr lang="en-US" sz="2999">
                <a:solidFill>
                  <a:srgbClr val="C40000"/>
                </a:solidFill>
                <a:latin typeface="Archivo Black"/>
              </a:rPr>
              <a:t>578 Oak Lane</a:t>
            </a:r>
          </a:p>
        </p:txBody>
      </p:sp>
      <p:sp>
        <p:nvSpPr>
          <p:cNvPr id="14" name="TextBox 14"/>
          <p:cNvSpPr txBox="1"/>
          <p:nvPr/>
        </p:nvSpPr>
        <p:spPr>
          <a:xfrm>
            <a:off x="1967744" y="2929039"/>
            <a:ext cx="6915550" cy="504825"/>
          </a:xfrm>
          <a:prstGeom prst="rect">
            <a:avLst/>
          </a:prstGeom>
        </p:spPr>
        <p:txBody>
          <a:bodyPr lIns="0" tIns="0" rIns="0" bIns="0" rtlCol="0" anchor="t">
            <a:spAutoFit/>
          </a:bodyPr>
          <a:lstStyle/>
          <a:p>
            <a:pPr>
              <a:lnSpc>
                <a:spcPts val="4199"/>
              </a:lnSpc>
            </a:pPr>
            <a:r>
              <a:rPr lang="en-US" sz="2999">
                <a:solidFill>
                  <a:srgbClr val="C40000"/>
                </a:solidFill>
                <a:latin typeface="Archivo Black"/>
              </a:rPr>
              <a:t>Anytown, CO 80000</a:t>
            </a:r>
          </a:p>
        </p:txBody>
      </p:sp>
      <p:sp>
        <p:nvSpPr>
          <p:cNvPr id="15" name="TextBox 15"/>
          <p:cNvSpPr txBox="1"/>
          <p:nvPr/>
        </p:nvSpPr>
        <p:spPr>
          <a:xfrm>
            <a:off x="12198040" y="2414688"/>
            <a:ext cx="4591057" cy="504825"/>
          </a:xfrm>
          <a:prstGeom prst="rect">
            <a:avLst/>
          </a:prstGeom>
        </p:spPr>
        <p:txBody>
          <a:bodyPr lIns="0" tIns="0" rIns="0" bIns="0" rtlCol="0" anchor="t">
            <a:spAutoFit/>
          </a:bodyPr>
          <a:lstStyle/>
          <a:p>
            <a:pPr>
              <a:lnSpc>
                <a:spcPts val="4199"/>
              </a:lnSpc>
            </a:pPr>
            <a:r>
              <a:rPr lang="en-US" sz="2999">
                <a:solidFill>
                  <a:srgbClr val="C40000"/>
                </a:solidFill>
                <a:latin typeface="Archivo Black"/>
              </a:rPr>
              <a:t>Wright, Susan</a:t>
            </a:r>
          </a:p>
        </p:txBody>
      </p:sp>
      <p:sp>
        <p:nvSpPr>
          <p:cNvPr id="16" name="TextBox 16"/>
          <p:cNvSpPr txBox="1"/>
          <p:nvPr/>
        </p:nvSpPr>
        <p:spPr>
          <a:xfrm>
            <a:off x="13288253" y="2929039"/>
            <a:ext cx="3816076" cy="510845"/>
          </a:xfrm>
          <a:prstGeom prst="rect">
            <a:avLst/>
          </a:prstGeom>
        </p:spPr>
        <p:txBody>
          <a:bodyPr lIns="0" tIns="0" rIns="0" bIns="0" rtlCol="0" anchor="t">
            <a:spAutoFit/>
          </a:bodyPr>
          <a:lstStyle/>
          <a:p>
            <a:pPr algn="ctr">
              <a:lnSpc>
                <a:spcPts val="4199"/>
              </a:lnSpc>
            </a:pPr>
            <a:r>
              <a:rPr lang="en-US" sz="2999" dirty="0">
                <a:solidFill>
                  <a:srgbClr val="C40000"/>
                </a:solidFill>
                <a:latin typeface="Archivo Black"/>
              </a:rPr>
              <a:t>2/18/24</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043295"/>
            <a:ext cx="16230600" cy="4416315"/>
          </a:xfrm>
          <a:prstGeom prst="rect">
            <a:avLst/>
          </a:prstGeom>
        </p:spPr>
        <p:txBody>
          <a:bodyPr lIns="0" tIns="0" rIns="0" bIns="0" rtlCol="0" anchor="t">
            <a:spAutoFit/>
          </a:bodyPr>
          <a:lstStyle/>
          <a:p>
            <a:pPr>
              <a:lnSpc>
                <a:spcPts val="6879"/>
              </a:lnSpc>
            </a:pPr>
            <a:r>
              <a:rPr lang="en-US" sz="4586">
                <a:solidFill>
                  <a:srgbClr val="FFFFFF"/>
                </a:solidFill>
                <a:latin typeface="Agrandir Bold"/>
              </a:rPr>
              <a:t>3.On January 26, Tom Phillips pays $1,500 rent on a property temporarily managed by Kyle Realty for David S. Castle at 4997 Downey Dr., Someplace, CO.  The property is listed with Kyle Realty, but there is no sale pending.</a:t>
            </a:r>
          </a:p>
        </p:txBody>
      </p:sp>
      <p:sp>
        <p:nvSpPr>
          <p:cNvPr id="10" name="TextBox 10"/>
          <p:cNvSpPr txBox="1"/>
          <p:nvPr/>
        </p:nvSpPr>
        <p:spPr>
          <a:xfrm>
            <a:off x="3075576" y="6286364"/>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Record the receipt of the check in the journal</a:t>
            </a:r>
            <a:br>
              <a:rPr lang="en-US" sz="4586" dirty="0">
                <a:solidFill>
                  <a:srgbClr val="FFFFFF"/>
                </a:solidFill>
                <a:latin typeface="Agrandir Bold"/>
              </a:rPr>
            </a:br>
            <a:r>
              <a:rPr lang="en-US" sz="4586" dirty="0">
                <a:solidFill>
                  <a:srgbClr val="FFFFFF"/>
                </a:solidFill>
                <a:latin typeface="Agrandir Bold"/>
              </a:rPr>
              <a:t>   and update the balance in the journal.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13711" y="-269602"/>
            <a:ext cx="15460579" cy="10826204"/>
          </a:xfrm>
          <a:custGeom>
            <a:avLst/>
            <a:gdLst/>
            <a:ahLst/>
            <a:cxnLst/>
            <a:rect l="l" t="t" r="r" b="b"/>
            <a:pathLst>
              <a:path w="15460579" h="10826204">
                <a:moveTo>
                  <a:pt x="0" y="0"/>
                </a:moveTo>
                <a:lnTo>
                  <a:pt x="15460578" y="0"/>
                </a:lnTo>
                <a:lnTo>
                  <a:pt x="15460578" y="10826204"/>
                </a:lnTo>
                <a:lnTo>
                  <a:pt x="0" y="10826204"/>
                </a:lnTo>
                <a:lnTo>
                  <a:pt x="0" y="0"/>
                </a:lnTo>
                <a:close/>
              </a:path>
            </a:pathLst>
          </a:custGeom>
          <a:blipFill>
            <a:blip r:embed="rId3"/>
            <a:stretch>
              <a:fillRect l="-2159" t="-2456" r="-1090" b="-62715"/>
            </a:stretch>
          </a:blipFill>
        </p:spPr>
        <p:txBody>
          <a:bodyPr/>
          <a:lstStyle/>
          <a:p>
            <a:endParaRPr lang="en-US"/>
          </a:p>
        </p:txBody>
      </p:sp>
      <p:sp>
        <p:nvSpPr>
          <p:cNvPr id="7" name="TextBox 7"/>
          <p:cNvSpPr txBox="1"/>
          <p:nvPr/>
        </p:nvSpPr>
        <p:spPr>
          <a:xfrm>
            <a:off x="2624742" y="395993"/>
            <a:ext cx="7104853"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Kyle Realty, Inc. - Sales Escrow </a:t>
            </a:r>
          </a:p>
        </p:txBody>
      </p:sp>
      <p:sp>
        <p:nvSpPr>
          <p:cNvPr id="8" name="TextBox 8"/>
          <p:cNvSpPr txBox="1"/>
          <p:nvPr/>
        </p:nvSpPr>
        <p:spPr>
          <a:xfrm>
            <a:off x="15312398" y="2087602"/>
            <a:ext cx="1404463" cy="434062"/>
          </a:xfrm>
          <a:prstGeom prst="rect">
            <a:avLst/>
          </a:prstGeom>
        </p:spPr>
        <p:txBody>
          <a:bodyPr lIns="0" tIns="0" rIns="0" bIns="0" rtlCol="0" anchor="t">
            <a:spAutoFit/>
          </a:bodyPr>
          <a:lstStyle/>
          <a:p>
            <a:pPr algn="r">
              <a:lnSpc>
                <a:spcPts val="3536"/>
              </a:lnSpc>
            </a:pPr>
            <a:r>
              <a:rPr lang="en-US" sz="2525">
                <a:solidFill>
                  <a:srgbClr val="000000"/>
                </a:solidFill>
                <a:latin typeface="Archivo Black"/>
              </a:rPr>
              <a:t>0.00</a:t>
            </a:r>
          </a:p>
        </p:txBody>
      </p:sp>
      <p:sp>
        <p:nvSpPr>
          <p:cNvPr id="9" name="TextBox 9"/>
          <p:cNvSpPr txBox="1"/>
          <p:nvPr/>
        </p:nvSpPr>
        <p:spPr>
          <a:xfrm>
            <a:off x="14869976" y="2569290"/>
            <a:ext cx="184688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100.00</a:t>
            </a:r>
          </a:p>
        </p:txBody>
      </p:sp>
      <p:sp>
        <p:nvSpPr>
          <p:cNvPr id="10" name="TextBox 10"/>
          <p:cNvSpPr txBox="1"/>
          <p:nvPr/>
        </p:nvSpPr>
        <p:spPr>
          <a:xfrm>
            <a:off x="14799806" y="3511572"/>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5,100.00</a:t>
            </a:r>
          </a:p>
        </p:txBody>
      </p:sp>
      <p:sp>
        <p:nvSpPr>
          <p:cNvPr id="11" name="TextBox 11"/>
          <p:cNvSpPr txBox="1"/>
          <p:nvPr/>
        </p:nvSpPr>
        <p:spPr>
          <a:xfrm>
            <a:off x="14799806" y="4453855"/>
            <a:ext cx="1917055"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6,600.00</a:t>
            </a:r>
          </a:p>
        </p:txBody>
      </p:sp>
      <p:sp>
        <p:nvSpPr>
          <p:cNvPr id="12" name="TextBox 12"/>
          <p:cNvSpPr txBox="1"/>
          <p:nvPr/>
        </p:nvSpPr>
        <p:spPr>
          <a:xfrm>
            <a:off x="12665465" y="2569290"/>
            <a:ext cx="2025698"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100.00</a:t>
            </a:r>
          </a:p>
        </p:txBody>
      </p:sp>
      <p:sp>
        <p:nvSpPr>
          <p:cNvPr id="13" name="TextBox 13"/>
          <p:cNvSpPr txBox="1"/>
          <p:nvPr/>
        </p:nvSpPr>
        <p:spPr>
          <a:xfrm>
            <a:off x="12745659" y="3511572"/>
            <a:ext cx="1945504"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5,000.00</a:t>
            </a:r>
          </a:p>
        </p:txBody>
      </p:sp>
      <p:sp>
        <p:nvSpPr>
          <p:cNvPr id="14" name="TextBox 14"/>
          <p:cNvSpPr txBox="1"/>
          <p:nvPr/>
        </p:nvSpPr>
        <p:spPr>
          <a:xfrm>
            <a:off x="12745659" y="4453854"/>
            <a:ext cx="1945504"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1,500.00</a:t>
            </a:r>
          </a:p>
        </p:txBody>
      </p:sp>
      <p:sp>
        <p:nvSpPr>
          <p:cNvPr id="15" name="TextBox 15"/>
          <p:cNvSpPr txBox="1"/>
          <p:nvPr/>
        </p:nvSpPr>
        <p:spPr>
          <a:xfrm>
            <a:off x="4941207" y="2569290"/>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Open Account</a:t>
            </a:r>
          </a:p>
        </p:txBody>
      </p:sp>
      <p:sp>
        <p:nvSpPr>
          <p:cNvPr id="16" name="TextBox 16"/>
          <p:cNvSpPr txBox="1"/>
          <p:nvPr/>
        </p:nvSpPr>
        <p:spPr>
          <a:xfrm>
            <a:off x="4941207" y="3040431"/>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Earnest Money - Walters #8236</a:t>
            </a:r>
          </a:p>
        </p:txBody>
      </p:sp>
      <p:sp>
        <p:nvSpPr>
          <p:cNvPr id="17" name="TextBox 17"/>
          <p:cNvSpPr txBox="1"/>
          <p:nvPr/>
        </p:nvSpPr>
        <p:spPr>
          <a:xfrm>
            <a:off x="4941207" y="3982713"/>
            <a:ext cx="5308188" cy="405765"/>
          </a:xfrm>
          <a:prstGeom prst="rect">
            <a:avLst/>
          </a:prstGeom>
        </p:spPr>
        <p:txBody>
          <a:bodyPr lIns="0" tIns="0" rIns="0" bIns="0" rtlCol="0" anchor="t">
            <a:spAutoFit/>
          </a:bodyPr>
          <a:lstStyle/>
          <a:p>
            <a:pPr>
              <a:lnSpc>
                <a:spcPts val="3359"/>
              </a:lnSpc>
            </a:pPr>
            <a:r>
              <a:rPr lang="en-US" sz="2400">
                <a:solidFill>
                  <a:srgbClr val="C40000"/>
                </a:solidFill>
                <a:latin typeface="Archivo Black"/>
              </a:rPr>
              <a:t>Phillips Rent for February</a:t>
            </a:r>
          </a:p>
        </p:txBody>
      </p:sp>
      <p:sp>
        <p:nvSpPr>
          <p:cNvPr id="18" name="TextBox 18"/>
          <p:cNvSpPr txBox="1"/>
          <p:nvPr/>
        </p:nvSpPr>
        <p:spPr>
          <a:xfrm>
            <a:off x="5584152" y="4453854"/>
            <a:ext cx="4492142" cy="405765"/>
          </a:xfrm>
          <a:prstGeom prst="rect">
            <a:avLst/>
          </a:prstGeom>
        </p:spPr>
        <p:txBody>
          <a:bodyPr lIns="0" tIns="0" rIns="0" bIns="0" rtlCol="0" anchor="t">
            <a:spAutoFit/>
          </a:bodyPr>
          <a:lstStyle/>
          <a:p>
            <a:pPr>
              <a:lnSpc>
                <a:spcPts val="3359"/>
              </a:lnSpc>
            </a:pPr>
            <a:r>
              <a:rPr lang="en-US" sz="2400">
                <a:solidFill>
                  <a:srgbClr val="C40000"/>
                </a:solidFill>
                <a:latin typeface="Archivo Black"/>
              </a:rPr>
              <a:t>4997 Downey Dr. - Castle</a:t>
            </a:r>
          </a:p>
        </p:txBody>
      </p:sp>
      <p:sp>
        <p:nvSpPr>
          <p:cNvPr id="19" name="TextBox 19"/>
          <p:cNvSpPr txBox="1"/>
          <p:nvPr/>
        </p:nvSpPr>
        <p:spPr>
          <a:xfrm>
            <a:off x="1413711" y="2484913"/>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1/15/24</a:t>
            </a:r>
          </a:p>
        </p:txBody>
      </p:sp>
      <p:sp>
        <p:nvSpPr>
          <p:cNvPr id="20" name="TextBox 20"/>
          <p:cNvSpPr txBox="1"/>
          <p:nvPr/>
        </p:nvSpPr>
        <p:spPr>
          <a:xfrm>
            <a:off x="1413711" y="2956054"/>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1/25/24</a:t>
            </a:r>
          </a:p>
        </p:txBody>
      </p:sp>
      <p:sp>
        <p:nvSpPr>
          <p:cNvPr id="21" name="TextBox 21"/>
          <p:cNvSpPr txBox="1"/>
          <p:nvPr/>
        </p:nvSpPr>
        <p:spPr>
          <a:xfrm>
            <a:off x="1413711" y="3898336"/>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1/26/24</a:t>
            </a:r>
          </a:p>
        </p:txBody>
      </p:sp>
      <p:sp>
        <p:nvSpPr>
          <p:cNvPr id="22" name="TextBox 22"/>
          <p:cNvSpPr txBox="1"/>
          <p:nvPr/>
        </p:nvSpPr>
        <p:spPr>
          <a:xfrm>
            <a:off x="14299549" y="-67537"/>
            <a:ext cx="1404463" cy="539730"/>
          </a:xfrm>
          <a:prstGeom prst="rect">
            <a:avLst/>
          </a:prstGeom>
        </p:spPr>
        <p:txBody>
          <a:bodyPr lIns="0" tIns="0" rIns="0" bIns="0" rtlCol="0" anchor="t">
            <a:spAutoFit/>
          </a:bodyPr>
          <a:lstStyle/>
          <a:p>
            <a:pPr algn="ctr">
              <a:lnSpc>
                <a:spcPts val="4376"/>
              </a:lnSpc>
            </a:pPr>
            <a:r>
              <a:rPr lang="en-US" sz="3125">
                <a:solidFill>
                  <a:srgbClr val="000000"/>
                </a:solidFill>
                <a:latin typeface="Archivo Black"/>
              </a:rPr>
              <a:t>1</a:t>
            </a:r>
          </a:p>
        </p:txBody>
      </p:sp>
      <p:sp>
        <p:nvSpPr>
          <p:cNvPr id="23" name="TextBox 23"/>
          <p:cNvSpPr txBox="1"/>
          <p:nvPr/>
        </p:nvSpPr>
        <p:spPr>
          <a:xfrm>
            <a:off x="13842236" y="458853"/>
            <a:ext cx="2665624" cy="440670"/>
          </a:xfrm>
          <a:prstGeom prst="rect">
            <a:avLst/>
          </a:prstGeom>
        </p:spPr>
        <p:txBody>
          <a:bodyPr lIns="0" tIns="0" rIns="0" bIns="0" rtlCol="0" anchor="t">
            <a:spAutoFit/>
          </a:bodyPr>
          <a:lstStyle/>
          <a:p>
            <a:pPr algn="ctr">
              <a:lnSpc>
                <a:spcPts val="3536"/>
              </a:lnSpc>
            </a:pPr>
            <a:r>
              <a:rPr lang="en-US" sz="2525">
                <a:solidFill>
                  <a:srgbClr val="000000"/>
                </a:solidFill>
                <a:latin typeface="Archivo Black"/>
              </a:rPr>
              <a:t>999-9999-01</a:t>
            </a:r>
          </a:p>
        </p:txBody>
      </p:sp>
      <p:sp>
        <p:nvSpPr>
          <p:cNvPr id="24" name="TextBox 24"/>
          <p:cNvSpPr txBox="1"/>
          <p:nvPr/>
        </p:nvSpPr>
        <p:spPr>
          <a:xfrm>
            <a:off x="5584152" y="3511572"/>
            <a:ext cx="402229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578 Oak Lane - Wright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043295"/>
            <a:ext cx="16230600" cy="4416315"/>
          </a:xfrm>
          <a:prstGeom prst="rect">
            <a:avLst/>
          </a:prstGeom>
        </p:spPr>
        <p:txBody>
          <a:bodyPr lIns="0" tIns="0" rIns="0" bIns="0" rtlCol="0" anchor="t">
            <a:spAutoFit/>
          </a:bodyPr>
          <a:lstStyle/>
          <a:p>
            <a:pPr>
              <a:lnSpc>
                <a:spcPts val="6879"/>
              </a:lnSpc>
            </a:pPr>
            <a:r>
              <a:rPr lang="en-US" sz="4586">
                <a:solidFill>
                  <a:srgbClr val="FFFFFF"/>
                </a:solidFill>
                <a:latin typeface="Agrandir Bold"/>
              </a:rPr>
              <a:t>3.On January 26, Tom Phillips pays $1,500 rent on a property temporarily managed by Kyle Realty for David S. Castle at 4997 Downey Dr., Someplace, CO.  The property is listed with Kyle Realty, but there is no sale pending.</a:t>
            </a:r>
          </a:p>
        </p:txBody>
      </p:sp>
      <p:sp>
        <p:nvSpPr>
          <p:cNvPr id="10" name="TextBox 10"/>
          <p:cNvSpPr txBox="1"/>
          <p:nvPr/>
        </p:nvSpPr>
        <p:spPr>
          <a:xfrm>
            <a:off x="3075576" y="6286364"/>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Establish a client ledger card for Mr. Castle and</a:t>
            </a:r>
            <a:br>
              <a:rPr lang="en-US" sz="4586" dirty="0">
                <a:solidFill>
                  <a:srgbClr val="FFFFFF"/>
                </a:solidFill>
                <a:latin typeface="Agrandir Bold"/>
              </a:rPr>
            </a:br>
            <a:r>
              <a:rPr lang="en-US" sz="4586" dirty="0">
                <a:solidFill>
                  <a:srgbClr val="FFFFFF"/>
                </a:solidFill>
                <a:latin typeface="Agrandir Bold"/>
              </a:rPr>
              <a:t>   record the transaction.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404270"/>
            <a:ext cx="18288000" cy="9478460"/>
          </a:xfrm>
          <a:custGeom>
            <a:avLst/>
            <a:gdLst/>
            <a:ahLst/>
            <a:cxnLst/>
            <a:rect l="l" t="t" r="r" b="b"/>
            <a:pathLst>
              <a:path w="18288000" h="9478460">
                <a:moveTo>
                  <a:pt x="0" y="0"/>
                </a:moveTo>
                <a:lnTo>
                  <a:pt x="18288000" y="0"/>
                </a:lnTo>
                <a:lnTo>
                  <a:pt x="18288000" y="9478460"/>
                </a:lnTo>
                <a:lnTo>
                  <a:pt x="0" y="9478460"/>
                </a:lnTo>
                <a:lnTo>
                  <a:pt x="0" y="0"/>
                </a:lnTo>
                <a:close/>
              </a:path>
            </a:pathLst>
          </a:custGeom>
          <a:blipFill>
            <a:blip r:embed="rId3"/>
            <a:stretch>
              <a:fillRect l="-1420" t="-2055" r="-1420" b="-76017"/>
            </a:stretch>
          </a:blipFill>
        </p:spPr>
        <p:txBody>
          <a:bodyPr/>
          <a:lstStyle/>
          <a:p>
            <a:endParaRPr lang="en-US"/>
          </a:p>
        </p:txBody>
      </p:sp>
      <p:sp>
        <p:nvSpPr>
          <p:cNvPr id="7" name="TextBox 7"/>
          <p:cNvSpPr txBox="1"/>
          <p:nvPr/>
        </p:nvSpPr>
        <p:spPr>
          <a:xfrm>
            <a:off x="16145802" y="4745281"/>
            <a:ext cx="1917055"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1,500.00</a:t>
            </a:r>
          </a:p>
        </p:txBody>
      </p:sp>
      <p:sp>
        <p:nvSpPr>
          <p:cNvPr id="8" name="TextBox 8"/>
          <p:cNvSpPr txBox="1"/>
          <p:nvPr/>
        </p:nvSpPr>
        <p:spPr>
          <a:xfrm>
            <a:off x="13498167" y="4740201"/>
            <a:ext cx="2192790"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1,500.00</a:t>
            </a:r>
          </a:p>
        </p:txBody>
      </p:sp>
      <p:sp>
        <p:nvSpPr>
          <p:cNvPr id="9" name="TextBox 9"/>
          <p:cNvSpPr txBox="1"/>
          <p:nvPr/>
        </p:nvSpPr>
        <p:spPr>
          <a:xfrm>
            <a:off x="3567050" y="4681669"/>
            <a:ext cx="6915550" cy="510845"/>
          </a:xfrm>
          <a:prstGeom prst="rect">
            <a:avLst/>
          </a:prstGeom>
        </p:spPr>
        <p:txBody>
          <a:bodyPr lIns="0" tIns="0" rIns="0" bIns="0" rtlCol="0" anchor="t">
            <a:spAutoFit/>
          </a:bodyPr>
          <a:lstStyle/>
          <a:p>
            <a:pPr>
              <a:lnSpc>
                <a:spcPts val="4199"/>
              </a:lnSpc>
            </a:pPr>
            <a:r>
              <a:rPr lang="en-US" sz="2999" dirty="0">
                <a:solidFill>
                  <a:srgbClr val="C40000"/>
                </a:solidFill>
                <a:latin typeface="Archivo Black"/>
              </a:rPr>
              <a:t>Phillips – February Rent</a:t>
            </a:r>
          </a:p>
        </p:txBody>
      </p:sp>
      <p:sp>
        <p:nvSpPr>
          <p:cNvPr id="10" name="TextBox 10"/>
          <p:cNvSpPr txBox="1"/>
          <p:nvPr/>
        </p:nvSpPr>
        <p:spPr>
          <a:xfrm>
            <a:off x="0" y="4655663"/>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1/26/24</a:t>
            </a:r>
          </a:p>
        </p:txBody>
      </p:sp>
      <p:sp>
        <p:nvSpPr>
          <p:cNvPr id="11" name="TextBox 11"/>
          <p:cNvSpPr txBox="1"/>
          <p:nvPr/>
        </p:nvSpPr>
        <p:spPr>
          <a:xfrm>
            <a:off x="1967744" y="2414688"/>
            <a:ext cx="6915550" cy="504825"/>
          </a:xfrm>
          <a:prstGeom prst="rect">
            <a:avLst/>
          </a:prstGeom>
        </p:spPr>
        <p:txBody>
          <a:bodyPr lIns="0" tIns="0" rIns="0" bIns="0" rtlCol="0" anchor="t">
            <a:spAutoFit/>
          </a:bodyPr>
          <a:lstStyle/>
          <a:p>
            <a:pPr>
              <a:lnSpc>
                <a:spcPts val="4199"/>
              </a:lnSpc>
            </a:pPr>
            <a:r>
              <a:rPr lang="en-US" sz="2999">
                <a:solidFill>
                  <a:srgbClr val="C40000"/>
                </a:solidFill>
                <a:latin typeface="Archivo Black"/>
              </a:rPr>
              <a:t>4997 Downey Dr.</a:t>
            </a:r>
          </a:p>
        </p:txBody>
      </p:sp>
      <p:sp>
        <p:nvSpPr>
          <p:cNvPr id="12" name="TextBox 12"/>
          <p:cNvSpPr txBox="1"/>
          <p:nvPr/>
        </p:nvSpPr>
        <p:spPr>
          <a:xfrm>
            <a:off x="1967744" y="2929039"/>
            <a:ext cx="6915550" cy="504825"/>
          </a:xfrm>
          <a:prstGeom prst="rect">
            <a:avLst/>
          </a:prstGeom>
        </p:spPr>
        <p:txBody>
          <a:bodyPr lIns="0" tIns="0" rIns="0" bIns="0" rtlCol="0" anchor="t">
            <a:spAutoFit/>
          </a:bodyPr>
          <a:lstStyle/>
          <a:p>
            <a:pPr>
              <a:lnSpc>
                <a:spcPts val="4199"/>
              </a:lnSpc>
            </a:pPr>
            <a:r>
              <a:rPr lang="en-US" sz="2999">
                <a:solidFill>
                  <a:srgbClr val="C40000"/>
                </a:solidFill>
                <a:latin typeface="Archivo Black"/>
              </a:rPr>
              <a:t>someplace, CO 80000</a:t>
            </a:r>
          </a:p>
        </p:txBody>
      </p:sp>
      <p:sp>
        <p:nvSpPr>
          <p:cNvPr id="13" name="TextBox 13"/>
          <p:cNvSpPr txBox="1"/>
          <p:nvPr/>
        </p:nvSpPr>
        <p:spPr>
          <a:xfrm>
            <a:off x="12198040" y="2414688"/>
            <a:ext cx="4591057" cy="504825"/>
          </a:xfrm>
          <a:prstGeom prst="rect">
            <a:avLst/>
          </a:prstGeom>
        </p:spPr>
        <p:txBody>
          <a:bodyPr lIns="0" tIns="0" rIns="0" bIns="0" rtlCol="0" anchor="t">
            <a:spAutoFit/>
          </a:bodyPr>
          <a:lstStyle/>
          <a:p>
            <a:pPr>
              <a:lnSpc>
                <a:spcPts val="4199"/>
              </a:lnSpc>
            </a:pPr>
            <a:r>
              <a:rPr lang="en-US" sz="2999">
                <a:solidFill>
                  <a:srgbClr val="C40000"/>
                </a:solidFill>
                <a:latin typeface="Archivo Black"/>
              </a:rPr>
              <a:t>Castle, David 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865124"/>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Brokers must establish a trust account by the time they first receive “money belonging to others.”</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Who Needs a Trust Account?</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459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800466"/>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If a Broker doesn’t hold any money belonging to others, they do not need a separate trust account. (Rule 5.2)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305728"/>
            <a:ext cx="16230600" cy="2682765"/>
          </a:xfrm>
          <a:prstGeom prst="rect">
            <a:avLst/>
          </a:prstGeom>
        </p:spPr>
        <p:txBody>
          <a:bodyPr lIns="0" tIns="0" rIns="0" bIns="0" rtlCol="0" anchor="t">
            <a:spAutoFit/>
          </a:bodyPr>
          <a:lstStyle/>
          <a:p>
            <a:pPr>
              <a:lnSpc>
                <a:spcPts val="6879"/>
              </a:lnSpc>
            </a:pPr>
            <a:r>
              <a:rPr lang="en-US" sz="4586">
                <a:solidFill>
                  <a:srgbClr val="FFFFFF"/>
                </a:solidFill>
                <a:latin typeface="Agrandir Bold"/>
              </a:rPr>
              <a:t>4. On January 27, use check number 1006 in the amount of $125.00 to pay Lawn Care for mowing the lawn at the Castle property, 4997 Downey Dr.</a:t>
            </a:r>
          </a:p>
        </p:txBody>
      </p:sp>
      <p:sp>
        <p:nvSpPr>
          <p:cNvPr id="10" name="TextBox 10"/>
          <p:cNvSpPr txBox="1"/>
          <p:nvPr/>
        </p:nvSpPr>
        <p:spPr>
          <a:xfrm>
            <a:off x="3075576" y="5816520"/>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Make journal and ledger card entries to</a:t>
            </a:r>
            <a:br>
              <a:rPr lang="en-US" sz="4586" dirty="0">
                <a:solidFill>
                  <a:srgbClr val="FFFFFF"/>
                </a:solidFill>
                <a:latin typeface="Agrandir Bold"/>
              </a:rPr>
            </a:br>
            <a:r>
              <a:rPr lang="en-US" sz="4586" dirty="0">
                <a:solidFill>
                  <a:srgbClr val="FFFFFF"/>
                </a:solidFill>
                <a:latin typeface="Agrandir Bold"/>
              </a:rPr>
              <a:t>   account for this payment.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13711" y="-269602"/>
            <a:ext cx="15460579" cy="10826204"/>
          </a:xfrm>
          <a:custGeom>
            <a:avLst/>
            <a:gdLst/>
            <a:ahLst/>
            <a:cxnLst/>
            <a:rect l="l" t="t" r="r" b="b"/>
            <a:pathLst>
              <a:path w="15460579" h="10826204">
                <a:moveTo>
                  <a:pt x="0" y="0"/>
                </a:moveTo>
                <a:lnTo>
                  <a:pt x="15460578" y="0"/>
                </a:lnTo>
                <a:lnTo>
                  <a:pt x="15460578" y="10826204"/>
                </a:lnTo>
                <a:lnTo>
                  <a:pt x="0" y="10826204"/>
                </a:lnTo>
                <a:lnTo>
                  <a:pt x="0" y="0"/>
                </a:lnTo>
                <a:close/>
              </a:path>
            </a:pathLst>
          </a:custGeom>
          <a:blipFill>
            <a:blip r:embed="rId3"/>
            <a:stretch>
              <a:fillRect l="-2159" t="-2456" r="-1090" b="-62715"/>
            </a:stretch>
          </a:blipFill>
        </p:spPr>
        <p:txBody>
          <a:bodyPr/>
          <a:lstStyle/>
          <a:p>
            <a:endParaRPr lang="en-US"/>
          </a:p>
        </p:txBody>
      </p:sp>
      <p:sp>
        <p:nvSpPr>
          <p:cNvPr id="7" name="TextBox 7"/>
          <p:cNvSpPr txBox="1"/>
          <p:nvPr/>
        </p:nvSpPr>
        <p:spPr>
          <a:xfrm>
            <a:off x="2624742" y="395993"/>
            <a:ext cx="7104853"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Kyle Realty, Inc. - Sales Escrow </a:t>
            </a:r>
          </a:p>
        </p:txBody>
      </p:sp>
      <p:sp>
        <p:nvSpPr>
          <p:cNvPr id="8" name="TextBox 8"/>
          <p:cNvSpPr txBox="1"/>
          <p:nvPr/>
        </p:nvSpPr>
        <p:spPr>
          <a:xfrm>
            <a:off x="15312398" y="2087602"/>
            <a:ext cx="1404463" cy="434062"/>
          </a:xfrm>
          <a:prstGeom prst="rect">
            <a:avLst/>
          </a:prstGeom>
        </p:spPr>
        <p:txBody>
          <a:bodyPr lIns="0" tIns="0" rIns="0" bIns="0" rtlCol="0" anchor="t">
            <a:spAutoFit/>
          </a:bodyPr>
          <a:lstStyle/>
          <a:p>
            <a:pPr algn="r">
              <a:lnSpc>
                <a:spcPts val="3536"/>
              </a:lnSpc>
            </a:pPr>
            <a:r>
              <a:rPr lang="en-US" sz="2525">
                <a:solidFill>
                  <a:srgbClr val="000000"/>
                </a:solidFill>
                <a:latin typeface="Archivo Black"/>
              </a:rPr>
              <a:t>0.00</a:t>
            </a:r>
          </a:p>
        </p:txBody>
      </p:sp>
      <p:sp>
        <p:nvSpPr>
          <p:cNvPr id="9" name="TextBox 9"/>
          <p:cNvSpPr txBox="1"/>
          <p:nvPr/>
        </p:nvSpPr>
        <p:spPr>
          <a:xfrm>
            <a:off x="14869976" y="2569290"/>
            <a:ext cx="184688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100.00</a:t>
            </a:r>
          </a:p>
        </p:txBody>
      </p:sp>
      <p:sp>
        <p:nvSpPr>
          <p:cNvPr id="10" name="TextBox 10"/>
          <p:cNvSpPr txBox="1"/>
          <p:nvPr/>
        </p:nvSpPr>
        <p:spPr>
          <a:xfrm>
            <a:off x="14799806" y="3511572"/>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5,100.00</a:t>
            </a:r>
          </a:p>
        </p:txBody>
      </p:sp>
      <p:sp>
        <p:nvSpPr>
          <p:cNvPr id="11" name="TextBox 11"/>
          <p:cNvSpPr txBox="1"/>
          <p:nvPr/>
        </p:nvSpPr>
        <p:spPr>
          <a:xfrm>
            <a:off x="14799806" y="4453855"/>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6,600.00</a:t>
            </a:r>
          </a:p>
        </p:txBody>
      </p:sp>
      <p:sp>
        <p:nvSpPr>
          <p:cNvPr id="12" name="TextBox 12"/>
          <p:cNvSpPr txBox="1"/>
          <p:nvPr/>
        </p:nvSpPr>
        <p:spPr>
          <a:xfrm>
            <a:off x="12665465" y="2569290"/>
            <a:ext cx="2025698"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100.00</a:t>
            </a:r>
          </a:p>
        </p:txBody>
      </p:sp>
      <p:sp>
        <p:nvSpPr>
          <p:cNvPr id="13" name="TextBox 13"/>
          <p:cNvSpPr txBox="1"/>
          <p:nvPr/>
        </p:nvSpPr>
        <p:spPr>
          <a:xfrm>
            <a:off x="12745659" y="3511572"/>
            <a:ext cx="1945504"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5,000.00</a:t>
            </a:r>
          </a:p>
        </p:txBody>
      </p:sp>
      <p:sp>
        <p:nvSpPr>
          <p:cNvPr id="14" name="TextBox 14"/>
          <p:cNvSpPr txBox="1"/>
          <p:nvPr/>
        </p:nvSpPr>
        <p:spPr>
          <a:xfrm>
            <a:off x="12745659" y="4453854"/>
            <a:ext cx="1945504"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1,500.00</a:t>
            </a:r>
          </a:p>
        </p:txBody>
      </p:sp>
      <p:sp>
        <p:nvSpPr>
          <p:cNvPr id="15" name="TextBox 15"/>
          <p:cNvSpPr txBox="1"/>
          <p:nvPr/>
        </p:nvSpPr>
        <p:spPr>
          <a:xfrm>
            <a:off x="10725126" y="4924995"/>
            <a:ext cx="1940339"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125.00</a:t>
            </a:r>
          </a:p>
        </p:txBody>
      </p:sp>
      <p:sp>
        <p:nvSpPr>
          <p:cNvPr id="16" name="TextBox 16"/>
          <p:cNvSpPr txBox="1"/>
          <p:nvPr/>
        </p:nvSpPr>
        <p:spPr>
          <a:xfrm>
            <a:off x="4941207" y="2569290"/>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Open Account</a:t>
            </a:r>
          </a:p>
        </p:txBody>
      </p:sp>
      <p:sp>
        <p:nvSpPr>
          <p:cNvPr id="17" name="TextBox 17"/>
          <p:cNvSpPr txBox="1"/>
          <p:nvPr/>
        </p:nvSpPr>
        <p:spPr>
          <a:xfrm>
            <a:off x="4941207" y="3040431"/>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Earnest Money - Walters #8236</a:t>
            </a:r>
          </a:p>
        </p:txBody>
      </p:sp>
      <p:sp>
        <p:nvSpPr>
          <p:cNvPr id="18" name="TextBox 18"/>
          <p:cNvSpPr txBox="1"/>
          <p:nvPr/>
        </p:nvSpPr>
        <p:spPr>
          <a:xfrm>
            <a:off x="4941207" y="3982713"/>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Phillips Rent for February</a:t>
            </a:r>
          </a:p>
        </p:txBody>
      </p:sp>
      <p:sp>
        <p:nvSpPr>
          <p:cNvPr id="19" name="TextBox 19"/>
          <p:cNvSpPr txBox="1"/>
          <p:nvPr/>
        </p:nvSpPr>
        <p:spPr>
          <a:xfrm>
            <a:off x="4941207" y="4924995"/>
            <a:ext cx="5308188" cy="405765"/>
          </a:xfrm>
          <a:prstGeom prst="rect">
            <a:avLst/>
          </a:prstGeom>
        </p:spPr>
        <p:txBody>
          <a:bodyPr lIns="0" tIns="0" rIns="0" bIns="0" rtlCol="0" anchor="t">
            <a:spAutoFit/>
          </a:bodyPr>
          <a:lstStyle/>
          <a:p>
            <a:pPr>
              <a:lnSpc>
                <a:spcPts val="3359"/>
              </a:lnSpc>
            </a:pPr>
            <a:r>
              <a:rPr lang="en-US" sz="2400">
                <a:solidFill>
                  <a:srgbClr val="C40000"/>
                </a:solidFill>
                <a:latin typeface="Archivo Black"/>
              </a:rPr>
              <a:t>Lawn Care - Castle</a:t>
            </a:r>
          </a:p>
        </p:txBody>
      </p:sp>
      <p:sp>
        <p:nvSpPr>
          <p:cNvPr id="20" name="TextBox 20"/>
          <p:cNvSpPr txBox="1"/>
          <p:nvPr/>
        </p:nvSpPr>
        <p:spPr>
          <a:xfrm>
            <a:off x="1413711" y="2484913"/>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1/15/24</a:t>
            </a:r>
          </a:p>
        </p:txBody>
      </p:sp>
      <p:sp>
        <p:nvSpPr>
          <p:cNvPr id="21" name="TextBox 21"/>
          <p:cNvSpPr txBox="1"/>
          <p:nvPr/>
        </p:nvSpPr>
        <p:spPr>
          <a:xfrm>
            <a:off x="1413711" y="2956054"/>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1/25/24</a:t>
            </a:r>
          </a:p>
        </p:txBody>
      </p:sp>
      <p:sp>
        <p:nvSpPr>
          <p:cNvPr id="22" name="TextBox 22"/>
          <p:cNvSpPr txBox="1"/>
          <p:nvPr/>
        </p:nvSpPr>
        <p:spPr>
          <a:xfrm>
            <a:off x="1413711" y="3898336"/>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1/26/24</a:t>
            </a:r>
          </a:p>
        </p:txBody>
      </p:sp>
      <p:sp>
        <p:nvSpPr>
          <p:cNvPr id="23" name="TextBox 23"/>
          <p:cNvSpPr txBox="1"/>
          <p:nvPr/>
        </p:nvSpPr>
        <p:spPr>
          <a:xfrm>
            <a:off x="1413711" y="4840618"/>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1/27/24</a:t>
            </a:r>
          </a:p>
        </p:txBody>
      </p:sp>
      <p:sp>
        <p:nvSpPr>
          <p:cNvPr id="24" name="TextBox 24"/>
          <p:cNvSpPr txBox="1"/>
          <p:nvPr/>
        </p:nvSpPr>
        <p:spPr>
          <a:xfrm>
            <a:off x="3146372" y="4840618"/>
            <a:ext cx="1794835" cy="547341"/>
          </a:xfrm>
          <a:prstGeom prst="rect">
            <a:avLst/>
          </a:prstGeom>
        </p:spPr>
        <p:txBody>
          <a:bodyPr lIns="0" tIns="0" rIns="0" bIns="0" rtlCol="0" anchor="t">
            <a:spAutoFit/>
          </a:bodyPr>
          <a:lstStyle/>
          <a:p>
            <a:pPr algn="ctr">
              <a:lnSpc>
                <a:spcPts val="4420"/>
              </a:lnSpc>
            </a:pPr>
            <a:r>
              <a:rPr lang="en-US" sz="3157">
                <a:solidFill>
                  <a:srgbClr val="C40000"/>
                </a:solidFill>
                <a:latin typeface="Archivo Black"/>
              </a:rPr>
              <a:t>1006</a:t>
            </a:r>
          </a:p>
        </p:txBody>
      </p:sp>
      <p:sp>
        <p:nvSpPr>
          <p:cNvPr id="25" name="TextBox 25"/>
          <p:cNvSpPr txBox="1"/>
          <p:nvPr/>
        </p:nvSpPr>
        <p:spPr>
          <a:xfrm>
            <a:off x="14799806" y="4916107"/>
            <a:ext cx="1917055"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6,475.00</a:t>
            </a:r>
          </a:p>
        </p:txBody>
      </p:sp>
      <p:sp>
        <p:nvSpPr>
          <p:cNvPr id="26" name="TextBox 26"/>
          <p:cNvSpPr txBox="1"/>
          <p:nvPr/>
        </p:nvSpPr>
        <p:spPr>
          <a:xfrm>
            <a:off x="14299549" y="-67537"/>
            <a:ext cx="1404463" cy="539730"/>
          </a:xfrm>
          <a:prstGeom prst="rect">
            <a:avLst/>
          </a:prstGeom>
        </p:spPr>
        <p:txBody>
          <a:bodyPr lIns="0" tIns="0" rIns="0" bIns="0" rtlCol="0" anchor="t">
            <a:spAutoFit/>
          </a:bodyPr>
          <a:lstStyle/>
          <a:p>
            <a:pPr algn="ctr">
              <a:lnSpc>
                <a:spcPts val="4376"/>
              </a:lnSpc>
            </a:pPr>
            <a:r>
              <a:rPr lang="en-US" sz="3125">
                <a:solidFill>
                  <a:srgbClr val="000000"/>
                </a:solidFill>
                <a:latin typeface="Archivo Black"/>
              </a:rPr>
              <a:t>1</a:t>
            </a:r>
          </a:p>
        </p:txBody>
      </p:sp>
      <p:sp>
        <p:nvSpPr>
          <p:cNvPr id="27" name="TextBox 27"/>
          <p:cNvSpPr txBox="1"/>
          <p:nvPr/>
        </p:nvSpPr>
        <p:spPr>
          <a:xfrm>
            <a:off x="13842236" y="458853"/>
            <a:ext cx="2665624" cy="440670"/>
          </a:xfrm>
          <a:prstGeom prst="rect">
            <a:avLst/>
          </a:prstGeom>
        </p:spPr>
        <p:txBody>
          <a:bodyPr lIns="0" tIns="0" rIns="0" bIns="0" rtlCol="0" anchor="t">
            <a:spAutoFit/>
          </a:bodyPr>
          <a:lstStyle/>
          <a:p>
            <a:pPr algn="ctr">
              <a:lnSpc>
                <a:spcPts val="3536"/>
              </a:lnSpc>
            </a:pPr>
            <a:r>
              <a:rPr lang="en-US" sz="2525">
                <a:solidFill>
                  <a:srgbClr val="000000"/>
                </a:solidFill>
                <a:latin typeface="Archivo Black"/>
              </a:rPr>
              <a:t>999-9999-01</a:t>
            </a:r>
          </a:p>
        </p:txBody>
      </p:sp>
      <p:sp>
        <p:nvSpPr>
          <p:cNvPr id="28" name="TextBox 28"/>
          <p:cNvSpPr txBox="1"/>
          <p:nvPr/>
        </p:nvSpPr>
        <p:spPr>
          <a:xfrm>
            <a:off x="5584152" y="3511572"/>
            <a:ext cx="402229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578 Oak Lane - Wright</a:t>
            </a:r>
          </a:p>
        </p:txBody>
      </p:sp>
      <p:sp>
        <p:nvSpPr>
          <p:cNvPr id="29" name="TextBox 29"/>
          <p:cNvSpPr txBox="1"/>
          <p:nvPr/>
        </p:nvSpPr>
        <p:spPr>
          <a:xfrm>
            <a:off x="5584152" y="4453854"/>
            <a:ext cx="4492142"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4997 Downey Dr. - Castle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404270"/>
            <a:ext cx="18288000" cy="9478460"/>
          </a:xfrm>
          <a:custGeom>
            <a:avLst/>
            <a:gdLst/>
            <a:ahLst/>
            <a:cxnLst/>
            <a:rect l="l" t="t" r="r" b="b"/>
            <a:pathLst>
              <a:path w="18288000" h="9478460">
                <a:moveTo>
                  <a:pt x="0" y="0"/>
                </a:moveTo>
                <a:lnTo>
                  <a:pt x="18288000" y="0"/>
                </a:lnTo>
                <a:lnTo>
                  <a:pt x="18288000" y="9478460"/>
                </a:lnTo>
                <a:lnTo>
                  <a:pt x="0" y="9478460"/>
                </a:lnTo>
                <a:lnTo>
                  <a:pt x="0" y="0"/>
                </a:lnTo>
                <a:close/>
              </a:path>
            </a:pathLst>
          </a:custGeom>
          <a:blipFill>
            <a:blip r:embed="rId3"/>
            <a:stretch>
              <a:fillRect l="-1420" t="-2055" r="-1420" b="-76017"/>
            </a:stretch>
          </a:blipFill>
        </p:spPr>
        <p:txBody>
          <a:bodyPr/>
          <a:lstStyle/>
          <a:p>
            <a:endParaRPr lang="en-US"/>
          </a:p>
        </p:txBody>
      </p:sp>
      <p:sp>
        <p:nvSpPr>
          <p:cNvPr id="7" name="TextBox 7"/>
          <p:cNvSpPr txBox="1"/>
          <p:nvPr/>
        </p:nvSpPr>
        <p:spPr>
          <a:xfrm>
            <a:off x="16145802" y="4745281"/>
            <a:ext cx="1917055" cy="490855"/>
          </a:xfrm>
          <a:prstGeom prst="rect">
            <a:avLst/>
          </a:prstGeom>
        </p:spPr>
        <p:txBody>
          <a:bodyPr lIns="0" tIns="0" rIns="0" bIns="0" rtlCol="0" anchor="t">
            <a:spAutoFit/>
          </a:bodyPr>
          <a:lstStyle/>
          <a:p>
            <a:pPr algn="r">
              <a:lnSpc>
                <a:spcPts val="3920"/>
              </a:lnSpc>
            </a:pPr>
            <a:r>
              <a:rPr lang="en-US" sz="2800">
                <a:solidFill>
                  <a:srgbClr val="000000"/>
                </a:solidFill>
                <a:latin typeface="Archivo Black"/>
              </a:rPr>
              <a:t>1,500.00</a:t>
            </a:r>
          </a:p>
        </p:txBody>
      </p:sp>
      <p:sp>
        <p:nvSpPr>
          <p:cNvPr id="8" name="TextBox 8"/>
          <p:cNvSpPr txBox="1"/>
          <p:nvPr/>
        </p:nvSpPr>
        <p:spPr>
          <a:xfrm>
            <a:off x="13498167" y="4740201"/>
            <a:ext cx="2192790" cy="490855"/>
          </a:xfrm>
          <a:prstGeom prst="rect">
            <a:avLst/>
          </a:prstGeom>
        </p:spPr>
        <p:txBody>
          <a:bodyPr lIns="0" tIns="0" rIns="0" bIns="0" rtlCol="0" anchor="t">
            <a:spAutoFit/>
          </a:bodyPr>
          <a:lstStyle/>
          <a:p>
            <a:pPr algn="r">
              <a:lnSpc>
                <a:spcPts val="3920"/>
              </a:lnSpc>
            </a:pPr>
            <a:r>
              <a:rPr lang="en-US" sz="2800">
                <a:solidFill>
                  <a:srgbClr val="000000"/>
                </a:solidFill>
                <a:latin typeface="Archivo Black"/>
              </a:rPr>
              <a:t>1,500.00</a:t>
            </a:r>
          </a:p>
        </p:txBody>
      </p:sp>
      <p:sp>
        <p:nvSpPr>
          <p:cNvPr id="9" name="TextBox 9"/>
          <p:cNvSpPr txBox="1"/>
          <p:nvPr/>
        </p:nvSpPr>
        <p:spPr>
          <a:xfrm>
            <a:off x="3567050" y="4681669"/>
            <a:ext cx="6915550"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Earnest Money - Walters #8236</a:t>
            </a:r>
          </a:p>
        </p:txBody>
      </p:sp>
      <p:sp>
        <p:nvSpPr>
          <p:cNvPr id="10" name="TextBox 10"/>
          <p:cNvSpPr txBox="1"/>
          <p:nvPr/>
        </p:nvSpPr>
        <p:spPr>
          <a:xfrm>
            <a:off x="0" y="4655663"/>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1/26/24</a:t>
            </a:r>
          </a:p>
        </p:txBody>
      </p:sp>
      <p:sp>
        <p:nvSpPr>
          <p:cNvPr id="11" name="TextBox 11"/>
          <p:cNvSpPr txBox="1"/>
          <p:nvPr/>
        </p:nvSpPr>
        <p:spPr>
          <a:xfrm>
            <a:off x="1967744" y="2414688"/>
            <a:ext cx="6915550"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4997 Downey Dr.</a:t>
            </a:r>
          </a:p>
        </p:txBody>
      </p:sp>
      <p:sp>
        <p:nvSpPr>
          <p:cNvPr id="12" name="TextBox 12"/>
          <p:cNvSpPr txBox="1"/>
          <p:nvPr/>
        </p:nvSpPr>
        <p:spPr>
          <a:xfrm>
            <a:off x="1967744" y="2929039"/>
            <a:ext cx="6915550"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someplace, CO 80000</a:t>
            </a:r>
          </a:p>
        </p:txBody>
      </p:sp>
      <p:sp>
        <p:nvSpPr>
          <p:cNvPr id="13" name="TextBox 13"/>
          <p:cNvSpPr txBox="1"/>
          <p:nvPr/>
        </p:nvSpPr>
        <p:spPr>
          <a:xfrm>
            <a:off x="12198040" y="2414688"/>
            <a:ext cx="4591057"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Castle, David S</a:t>
            </a:r>
          </a:p>
        </p:txBody>
      </p:sp>
      <p:sp>
        <p:nvSpPr>
          <p:cNvPr id="14" name="TextBox 14"/>
          <p:cNvSpPr txBox="1"/>
          <p:nvPr/>
        </p:nvSpPr>
        <p:spPr>
          <a:xfrm>
            <a:off x="3567050" y="5264710"/>
            <a:ext cx="6915550" cy="504825"/>
          </a:xfrm>
          <a:prstGeom prst="rect">
            <a:avLst/>
          </a:prstGeom>
        </p:spPr>
        <p:txBody>
          <a:bodyPr lIns="0" tIns="0" rIns="0" bIns="0" rtlCol="0" anchor="t">
            <a:spAutoFit/>
          </a:bodyPr>
          <a:lstStyle/>
          <a:p>
            <a:pPr>
              <a:lnSpc>
                <a:spcPts val="4199"/>
              </a:lnSpc>
            </a:pPr>
            <a:r>
              <a:rPr lang="en-US" sz="2999">
                <a:solidFill>
                  <a:srgbClr val="C40000"/>
                </a:solidFill>
                <a:latin typeface="Archivo Black"/>
              </a:rPr>
              <a:t>Lawn Care</a:t>
            </a:r>
          </a:p>
        </p:txBody>
      </p:sp>
      <p:sp>
        <p:nvSpPr>
          <p:cNvPr id="15" name="TextBox 15"/>
          <p:cNvSpPr txBox="1"/>
          <p:nvPr/>
        </p:nvSpPr>
        <p:spPr>
          <a:xfrm>
            <a:off x="0" y="5222195"/>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1/27/24</a:t>
            </a:r>
          </a:p>
        </p:txBody>
      </p:sp>
      <p:sp>
        <p:nvSpPr>
          <p:cNvPr id="16" name="TextBox 16"/>
          <p:cNvSpPr txBox="1"/>
          <p:nvPr/>
        </p:nvSpPr>
        <p:spPr>
          <a:xfrm>
            <a:off x="16145802" y="5269473"/>
            <a:ext cx="1917055"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1,375.00</a:t>
            </a:r>
          </a:p>
        </p:txBody>
      </p:sp>
      <p:sp>
        <p:nvSpPr>
          <p:cNvPr id="17" name="TextBox 17"/>
          <p:cNvSpPr txBox="1"/>
          <p:nvPr/>
        </p:nvSpPr>
        <p:spPr>
          <a:xfrm>
            <a:off x="11101645" y="5266933"/>
            <a:ext cx="2192790" cy="490855"/>
          </a:xfrm>
          <a:prstGeom prst="rect">
            <a:avLst/>
          </a:prstGeom>
        </p:spPr>
        <p:txBody>
          <a:bodyPr lIns="0" tIns="0" rIns="0" bIns="0" rtlCol="0" anchor="t">
            <a:spAutoFit/>
          </a:bodyPr>
          <a:lstStyle/>
          <a:p>
            <a:pPr algn="r">
              <a:lnSpc>
                <a:spcPts val="3920"/>
              </a:lnSpc>
            </a:pPr>
            <a:r>
              <a:rPr lang="en-US" sz="2800" dirty="0">
                <a:solidFill>
                  <a:srgbClr val="C40000"/>
                </a:solidFill>
                <a:latin typeface="Archivo Black"/>
              </a:rPr>
              <a:t>125.00</a:t>
            </a:r>
          </a:p>
        </p:txBody>
      </p:sp>
      <p:sp>
        <p:nvSpPr>
          <p:cNvPr id="18" name="TextBox 17">
            <a:extLst>
              <a:ext uri="{FF2B5EF4-FFF2-40B4-BE49-F238E27FC236}">
                <a16:creationId xmlns:a16="http://schemas.microsoft.com/office/drawing/2014/main" id="{916C9615-2401-1CB8-C083-A1D93663A5DD}"/>
              </a:ext>
            </a:extLst>
          </p:cNvPr>
          <p:cNvSpPr txBox="1"/>
          <p:nvPr/>
        </p:nvSpPr>
        <p:spPr>
          <a:xfrm>
            <a:off x="1998154" y="5262245"/>
            <a:ext cx="1794835" cy="490855"/>
          </a:xfrm>
          <a:prstGeom prst="rect">
            <a:avLst/>
          </a:prstGeom>
        </p:spPr>
        <p:txBody>
          <a:bodyPr wrap="square" lIns="0" tIns="0" rIns="0" bIns="0" rtlCol="0" anchor="t">
            <a:spAutoFit/>
          </a:bodyPr>
          <a:lstStyle/>
          <a:p>
            <a:pPr>
              <a:lnSpc>
                <a:spcPts val="3920"/>
              </a:lnSpc>
            </a:pPr>
            <a:r>
              <a:rPr lang="en-US" sz="2800" dirty="0">
                <a:solidFill>
                  <a:srgbClr val="C40000"/>
                </a:solidFill>
                <a:latin typeface="Archivo Black"/>
              </a:rPr>
              <a:t>1006</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687512"/>
            <a:ext cx="16230600" cy="2682765"/>
          </a:xfrm>
          <a:prstGeom prst="rect">
            <a:avLst/>
          </a:prstGeom>
        </p:spPr>
        <p:txBody>
          <a:bodyPr lIns="0" tIns="0" rIns="0" bIns="0" rtlCol="0" anchor="t">
            <a:spAutoFit/>
          </a:bodyPr>
          <a:lstStyle/>
          <a:p>
            <a:pPr>
              <a:lnSpc>
                <a:spcPts val="6879"/>
              </a:lnSpc>
            </a:pPr>
            <a:r>
              <a:rPr lang="en-US" sz="4586">
                <a:solidFill>
                  <a:srgbClr val="FFFFFF"/>
                </a:solidFill>
                <a:latin typeface="Agrandir Bold"/>
              </a:rPr>
              <a:t>5.  On February 1, you receive a bank statement from First National Bank and you reconcile the Bank Account with your records.</a:t>
            </a:r>
          </a:p>
        </p:txBody>
      </p:sp>
      <p:sp>
        <p:nvSpPr>
          <p:cNvPr id="10" name="TextBox 10"/>
          <p:cNvSpPr txBox="1"/>
          <p:nvPr/>
        </p:nvSpPr>
        <p:spPr>
          <a:xfrm>
            <a:off x="3075576" y="5297218"/>
            <a:ext cx="14183724" cy="2609753"/>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Record the $12 bank charges on both the</a:t>
            </a:r>
            <a:br>
              <a:rPr lang="en-US" sz="4586" dirty="0">
                <a:solidFill>
                  <a:srgbClr val="FFFFFF"/>
                </a:solidFill>
                <a:latin typeface="Agrandir Bold"/>
              </a:rPr>
            </a:br>
            <a:r>
              <a:rPr lang="en-US" sz="4586" dirty="0">
                <a:solidFill>
                  <a:srgbClr val="FFFFFF"/>
                </a:solidFill>
                <a:latin typeface="Agrandir Bold"/>
              </a:rPr>
              <a:t>   Journal and the Broker Ledger Card. </a:t>
            </a:r>
            <a:br>
              <a:rPr lang="en-US" sz="4586" dirty="0">
                <a:solidFill>
                  <a:srgbClr val="FFFFFF"/>
                </a:solidFill>
                <a:latin typeface="Agrandir Bold"/>
              </a:rPr>
            </a:br>
            <a:r>
              <a:rPr lang="en-US" sz="4586" dirty="0">
                <a:solidFill>
                  <a:srgbClr val="FFFFFF"/>
                </a:solidFill>
                <a:latin typeface="Agrandir Bold"/>
              </a:rPr>
              <a: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13711" y="-269602"/>
            <a:ext cx="15460579" cy="10826204"/>
          </a:xfrm>
          <a:custGeom>
            <a:avLst/>
            <a:gdLst/>
            <a:ahLst/>
            <a:cxnLst/>
            <a:rect l="l" t="t" r="r" b="b"/>
            <a:pathLst>
              <a:path w="15460579" h="10826204">
                <a:moveTo>
                  <a:pt x="0" y="0"/>
                </a:moveTo>
                <a:lnTo>
                  <a:pt x="15460578" y="0"/>
                </a:lnTo>
                <a:lnTo>
                  <a:pt x="15460578" y="10826204"/>
                </a:lnTo>
                <a:lnTo>
                  <a:pt x="0" y="10826204"/>
                </a:lnTo>
                <a:lnTo>
                  <a:pt x="0" y="0"/>
                </a:lnTo>
                <a:close/>
              </a:path>
            </a:pathLst>
          </a:custGeom>
          <a:blipFill>
            <a:blip r:embed="rId3"/>
            <a:stretch>
              <a:fillRect l="-2159" t="-2456" r="-1090" b="-62715"/>
            </a:stretch>
          </a:blipFill>
        </p:spPr>
        <p:txBody>
          <a:bodyPr/>
          <a:lstStyle/>
          <a:p>
            <a:endParaRPr lang="en-US"/>
          </a:p>
        </p:txBody>
      </p:sp>
      <p:sp>
        <p:nvSpPr>
          <p:cNvPr id="7" name="TextBox 7"/>
          <p:cNvSpPr txBox="1"/>
          <p:nvPr/>
        </p:nvSpPr>
        <p:spPr>
          <a:xfrm>
            <a:off x="2624742" y="395993"/>
            <a:ext cx="7104853"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Kyle Realty, Inc. - Sales Escrow </a:t>
            </a:r>
          </a:p>
        </p:txBody>
      </p:sp>
      <p:sp>
        <p:nvSpPr>
          <p:cNvPr id="8" name="TextBox 8"/>
          <p:cNvSpPr txBox="1"/>
          <p:nvPr/>
        </p:nvSpPr>
        <p:spPr>
          <a:xfrm>
            <a:off x="15312398" y="2087602"/>
            <a:ext cx="1404463" cy="434062"/>
          </a:xfrm>
          <a:prstGeom prst="rect">
            <a:avLst/>
          </a:prstGeom>
        </p:spPr>
        <p:txBody>
          <a:bodyPr lIns="0" tIns="0" rIns="0" bIns="0" rtlCol="0" anchor="t">
            <a:spAutoFit/>
          </a:bodyPr>
          <a:lstStyle/>
          <a:p>
            <a:pPr algn="r">
              <a:lnSpc>
                <a:spcPts val="3536"/>
              </a:lnSpc>
            </a:pPr>
            <a:r>
              <a:rPr lang="en-US" sz="2525">
                <a:solidFill>
                  <a:srgbClr val="000000"/>
                </a:solidFill>
                <a:latin typeface="Archivo Black"/>
              </a:rPr>
              <a:t>0.00</a:t>
            </a:r>
          </a:p>
        </p:txBody>
      </p:sp>
      <p:sp>
        <p:nvSpPr>
          <p:cNvPr id="9" name="TextBox 9"/>
          <p:cNvSpPr txBox="1"/>
          <p:nvPr/>
        </p:nvSpPr>
        <p:spPr>
          <a:xfrm>
            <a:off x="14869976" y="2569290"/>
            <a:ext cx="184688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100.00</a:t>
            </a:r>
          </a:p>
        </p:txBody>
      </p:sp>
      <p:sp>
        <p:nvSpPr>
          <p:cNvPr id="10" name="TextBox 10"/>
          <p:cNvSpPr txBox="1"/>
          <p:nvPr/>
        </p:nvSpPr>
        <p:spPr>
          <a:xfrm>
            <a:off x="14799806" y="3511572"/>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5,100.00</a:t>
            </a:r>
          </a:p>
        </p:txBody>
      </p:sp>
      <p:sp>
        <p:nvSpPr>
          <p:cNvPr id="11" name="TextBox 11"/>
          <p:cNvSpPr txBox="1"/>
          <p:nvPr/>
        </p:nvSpPr>
        <p:spPr>
          <a:xfrm>
            <a:off x="14799806" y="4453855"/>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6,600.00</a:t>
            </a:r>
          </a:p>
        </p:txBody>
      </p:sp>
      <p:sp>
        <p:nvSpPr>
          <p:cNvPr id="12" name="TextBox 12"/>
          <p:cNvSpPr txBox="1"/>
          <p:nvPr/>
        </p:nvSpPr>
        <p:spPr>
          <a:xfrm>
            <a:off x="12665465" y="2569290"/>
            <a:ext cx="2025698"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100.00</a:t>
            </a:r>
          </a:p>
        </p:txBody>
      </p:sp>
      <p:sp>
        <p:nvSpPr>
          <p:cNvPr id="13" name="TextBox 13"/>
          <p:cNvSpPr txBox="1"/>
          <p:nvPr/>
        </p:nvSpPr>
        <p:spPr>
          <a:xfrm>
            <a:off x="12745659" y="3511572"/>
            <a:ext cx="1945504"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5,000.00</a:t>
            </a:r>
          </a:p>
        </p:txBody>
      </p:sp>
      <p:sp>
        <p:nvSpPr>
          <p:cNvPr id="14" name="TextBox 14"/>
          <p:cNvSpPr txBox="1"/>
          <p:nvPr/>
        </p:nvSpPr>
        <p:spPr>
          <a:xfrm>
            <a:off x="12745659" y="4453854"/>
            <a:ext cx="1945504"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1,500.00</a:t>
            </a:r>
          </a:p>
        </p:txBody>
      </p:sp>
      <p:sp>
        <p:nvSpPr>
          <p:cNvPr id="15" name="TextBox 15"/>
          <p:cNvSpPr txBox="1"/>
          <p:nvPr/>
        </p:nvSpPr>
        <p:spPr>
          <a:xfrm>
            <a:off x="10725126" y="4924995"/>
            <a:ext cx="1940339"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125.00</a:t>
            </a:r>
          </a:p>
        </p:txBody>
      </p:sp>
      <p:sp>
        <p:nvSpPr>
          <p:cNvPr id="16" name="TextBox 16"/>
          <p:cNvSpPr txBox="1"/>
          <p:nvPr/>
        </p:nvSpPr>
        <p:spPr>
          <a:xfrm>
            <a:off x="10725126" y="5396136"/>
            <a:ext cx="1940339"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12.00</a:t>
            </a:r>
          </a:p>
        </p:txBody>
      </p:sp>
      <p:sp>
        <p:nvSpPr>
          <p:cNvPr id="17" name="TextBox 17"/>
          <p:cNvSpPr txBox="1"/>
          <p:nvPr/>
        </p:nvSpPr>
        <p:spPr>
          <a:xfrm>
            <a:off x="4941207" y="2569290"/>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Open Account</a:t>
            </a:r>
          </a:p>
        </p:txBody>
      </p:sp>
      <p:sp>
        <p:nvSpPr>
          <p:cNvPr id="18" name="TextBox 18"/>
          <p:cNvSpPr txBox="1"/>
          <p:nvPr/>
        </p:nvSpPr>
        <p:spPr>
          <a:xfrm>
            <a:off x="4941207" y="3040431"/>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Earnest Money - Walters #8236</a:t>
            </a:r>
          </a:p>
        </p:txBody>
      </p:sp>
      <p:sp>
        <p:nvSpPr>
          <p:cNvPr id="19" name="TextBox 19"/>
          <p:cNvSpPr txBox="1"/>
          <p:nvPr/>
        </p:nvSpPr>
        <p:spPr>
          <a:xfrm>
            <a:off x="4941207" y="3982713"/>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Phillips Rent for February</a:t>
            </a:r>
          </a:p>
        </p:txBody>
      </p:sp>
      <p:sp>
        <p:nvSpPr>
          <p:cNvPr id="20" name="TextBox 20"/>
          <p:cNvSpPr txBox="1"/>
          <p:nvPr/>
        </p:nvSpPr>
        <p:spPr>
          <a:xfrm>
            <a:off x="4941207" y="4924995"/>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Lawn Care - Castle</a:t>
            </a:r>
          </a:p>
        </p:txBody>
      </p:sp>
      <p:sp>
        <p:nvSpPr>
          <p:cNvPr id="21" name="TextBox 21"/>
          <p:cNvSpPr txBox="1"/>
          <p:nvPr/>
        </p:nvSpPr>
        <p:spPr>
          <a:xfrm>
            <a:off x="4941207" y="5396136"/>
            <a:ext cx="5308188" cy="405765"/>
          </a:xfrm>
          <a:prstGeom prst="rect">
            <a:avLst/>
          </a:prstGeom>
        </p:spPr>
        <p:txBody>
          <a:bodyPr lIns="0" tIns="0" rIns="0" bIns="0" rtlCol="0" anchor="t">
            <a:spAutoFit/>
          </a:bodyPr>
          <a:lstStyle/>
          <a:p>
            <a:pPr>
              <a:lnSpc>
                <a:spcPts val="3359"/>
              </a:lnSpc>
            </a:pPr>
            <a:r>
              <a:rPr lang="en-US" sz="2400">
                <a:solidFill>
                  <a:srgbClr val="C40000"/>
                </a:solidFill>
                <a:latin typeface="Archivo Black"/>
              </a:rPr>
              <a:t>Bank Charges</a:t>
            </a:r>
          </a:p>
        </p:txBody>
      </p:sp>
      <p:sp>
        <p:nvSpPr>
          <p:cNvPr id="22" name="TextBox 22"/>
          <p:cNvSpPr txBox="1"/>
          <p:nvPr/>
        </p:nvSpPr>
        <p:spPr>
          <a:xfrm>
            <a:off x="1413711" y="2484913"/>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1/15/24</a:t>
            </a:r>
          </a:p>
        </p:txBody>
      </p:sp>
      <p:sp>
        <p:nvSpPr>
          <p:cNvPr id="23" name="TextBox 23"/>
          <p:cNvSpPr txBox="1"/>
          <p:nvPr/>
        </p:nvSpPr>
        <p:spPr>
          <a:xfrm>
            <a:off x="1413711" y="2956054"/>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1/25/24</a:t>
            </a:r>
          </a:p>
        </p:txBody>
      </p:sp>
      <p:sp>
        <p:nvSpPr>
          <p:cNvPr id="24" name="TextBox 24"/>
          <p:cNvSpPr txBox="1"/>
          <p:nvPr/>
        </p:nvSpPr>
        <p:spPr>
          <a:xfrm>
            <a:off x="1413711" y="3898336"/>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1/26/24</a:t>
            </a:r>
          </a:p>
        </p:txBody>
      </p:sp>
      <p:sp>
        <p:nvSpPr>
          <p:cNvPr id="25" name="TextBox 25"/>
          <p:cNvSpPr txBox="1"/>
          <p:nvPr/>
        </p:nvSpPr>
        <p:spPr>
          <a:xfrm>
            <a:off x="1413711" y="4840618"/>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1/27/24</a:t>
            </a:r>
          </a:p>
        </p:txBody>
      </p:sp>
      <p:sp>
        <p:nvSpPr>
          <p:cNvPr id="26" name="TextBox 26"/>
          <p:cNvSpPr txBox="1"/>
          <p:nvPr/>
        </p:nvSpPr>
        <p:spPr>
          <a:xfrm>
            <a:off x="1413711" y="5311759"/>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1/31/24</a:t>
            </a:r>
          </a:p>
        </p:txBody>
      </p:sp>
      <p:sp>
        <p:nvSpPr>
          <p:cNvPr id="27" name="TextBox 27"/>
          <p:cNvSpPr txBox="1"/>
          <p:nvPr/>
        </p:nvSpPr>
        <p:spPr>
          <a:xfrm>
            <a:off x="3146372" y="4840618"/>
            <a:ext cx="1794835"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1006</a:t>
            </a:r>
          </a:p>
        </p:txBody>
      </p:sp>
      <p:sp>
        <p:nvSpPr>
          <p:cNvPr id="28" name="TextBox 28"/>
          <p:cNvSpPr txBox="1"/>
          <p:nvPr/>
        </p:nvSpPr>
        <p:spPr>
          <a:xfrm>
            <a:off x="14799806" y="4916107"/>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6,475.00</a:t>
            </a:r>
          </a:p>
        </p:txBody>
      </p:sp>
      <p:sp>
        <p:nvSpPr>
          <p:cNvPr id="29" name="TextBox 29"/>
          <p:cNvSpPr txBox="1"/>
          <p:nvPr/>
        </p:nvSpPr>
        <p:spPr>
          <a:xfrm>
            <a:off x="14799806" y="5378358"/>
            <a:ext cx="1917055"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6,463.00</a:t>
            </a:r>
          </a:p>
        </p:txBody>
      </p:sp>
      <p:sp>
        <p:nvSpPr>
          <p:cNvPr id="30" name="TextBox 30"/>
          <p:cNvSpPr txBox="1"/>
          <p:nvPr/>
        </p:nvSpPr>
        <p:spPr>
          <a:xfrm>
            <a:off x="14299549" y="-67537"/>
            <a:ext cx="1404463" cy="539730"/>
          </a:xfrm>
          <a:prstGeom prst="rect">
            <a:avLst/>
          </a:prstGeom>
        </p:spPr>
        <p:txBody>
          <a:bodyPr lIns="0" tIns="0" rIns="0" bIns="0" rtlCol="0" anchor="t">
            <a:spAutoFit/>
          </a:bodyPr>
          <a:lstStyle/>
          <a:p>
            <a:pPr algn="ctr">
              <a:lnSpc>
                <a:spcPts val="4376"/>
              </a:lnSpc>
            </a:pPr>
            <a:r>
              <a:rPr lang="en-US" sz="3125">
                <a:solidFill>
                  <a:srgbClr val="000000"/>
                </a:solidFill>
                <a:latin typeface="Archivo Black"/>
              </a:rPr>
              <a:t>1</a:t>
            </a:r>
          </a:p>
        </p:txBody>
      </p:sp>
      <p:sp>
        <p:nvSpPr>
          <p:cNvPr id="31" name="TextBox 31"/>
          <p:cNvSpPr txBox="1"/>
          <p:nvPr/>
        </p:nvSpPr>
        <p:spPr>
          <a:xfrm>
            <a:off x="13842236" y="458853"/>
            <a:ext cx="2665624" cy="440670"/>
          </a:xfrm>
          <a:prstGeom prst="rect">
            <a:avLst/>
          </a:prstGeom>
        </p:spPr>
        <p:txBody>
          <a:bodyPr lIns="0" tIns="0" rIns="0" bIns="0" rtlCol="0" anchor="t">
            <a:spAutoFit/>
          </a:bodyPr>
          <a:lstStyle/>
          <a:p>
            <a:pPr algn="ctr">
              <a:lnSpc>
                <a:spcPts val="3536"/>
              </a:lnSpc>
            </a:pPr>
            <a:r>
              <a:rPr lang="en-US" sz="2525">
                <a:solidFill>
                  <a:srgbClr val="000000"/>
                </a:solidFill>
                <a:latin typeface="Archivo Black"/>
              </a:rPr>
              <a:t>999-9999-01</a:t>
            </a:r>
          </a:p>
        </p:txBody>
      </p:sp>
      <p:sp>
        <p:nvSpPr>
          <p:cNvPr id="32" name="TextBox 32"/>
          <p:cNvSpPr txBox="1"/>
          <p:nvPr/>
        </p:nvSpPr>
        <p:spPr>
          <a:xfrm>
            <a:off x="5584152" y="3511572"/>
            <a:ext cx="402229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578 Oak Lane - Wright</a:t>
            </a:r>
          </a:p>
        </p:txBody>
      </p:sp>
      <p:sp>
        <p:nvSpPr>
          <p:cNvPr id="33" name="TextBox 33"/>
          <p:cNvSpPr txBox="1"/>
          <p:nvPr/>
        </p:nvSpPr>
        <p:spPr>
          <a:xfrm>
            <a:off x="5584152" y="4453854"/>
            <a:ext cx="4492142"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4997 Downey Dr. - Castle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555572" y="514350"/>
            <a:ext cx="17176857" cy="9258300"/>
          </a:xfrm>
          <a:custGeom>
            <a:avLst/>
            <a:gdLst/>
            <a:ahLst/>
            <a:cxnLst/>
            <a:rect l="l" t="t" r="r" b="b"/>
            <a:pathLst>
              <a:path w="17176857" h="9258300">
                <a:moveTo>
                  <a:pt x="0" y="0"/>
                </a:moveTo>
                <a:lnTo>
                  <a:pt x="17176856" y="0"/>
                </a:lnTo>
                <a:lnTo>
                  <a:pt x="17176856" y="9258300"/>
                </a:lnTo>
                <a:lnTo>
                  <a:pt x="0" y="9258300"/>
                </a:lnTo>
                <a:lnTo>
                  <a:pt x="0" y="0"/>
                </a:lnTo>
                <a:close/>
              </a:path>
            </a:pathLst>
          </a:custGeom>
          <a:blipFill>
            <a:blip r:embed="rId3"/>
            <a:stretch>
              <a:fillRect l="-1105" t="-2872" r="-1326" b="-67805"/>
            </a:stretch>
          </a:blipFill>
        </p:spPr>
        <p:txBody>
          <a:bodyPr/>
          <a:lstStyle/>
          <a:p>
            <a:endParaRPr lang="en-US"/>
          </a:p>
        </p:txBody>
      </p:sp>
      <p:sp>
        <p:nvSpPr>
          <p:cNvPr id="7" name="TextBox 7"/>
          <p:cNvSpPr txBox="1"/>
          <p:nvPr/>
        </p:nvSpPr>
        <p:spPr>
          <a:xfrm>
            <a:off x="2327999" y="1805526"/>
            <a:ext cx="7104853"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Kyle Realty, Inc. - Sales Escrow </a:t>
            </a:r>
          </a:p>
        </p:txBody>
      </p:sp>
      <p:sp>
        <p:nvSpPr>
          <p:cNvPr id="8" name="TextBox 8"/>
          <p:cNvSpPr txBox="1"/>
          <p:nvPr/>
        </p:nvSpPr>
        <p:spPr>
          <a:xfrm>
            <a:off x="13656604" y="1815051"/>
            <a:ext cx="1404463" cy="539730"/>
          </a:xfrm>
          <a:prstGeom prst="rect">
            <a:avLst/>
          </a:prstGeom>
        </p:spPr>
        <p:txBody>
          <a:bodyPr lIns="0" tIns="0" rIns="0" bIns="0" rtlCol="0" anchor="t">
            <a:spAutoFit/>
          </a:bodyPr>
          <a:lstStyle/>
          <a:p>
            <a:pPr algn="ctr">
              <a:lnSpc>
                <a:spcPts val="4376"/>
              </a:lnSpc>
            </a:pPr>
            <a:r>
              <a:rPr lang="en-US" sz="3125">
                <a:solidFill>
                  <a:srgbClr val="000000"/>
                </a:solidFill>
                <a:latin typeface="Archivo Black"/>
              </a:rPr>
              <a:t>1</a:t>
            </a:r>
          </a:p>
        </p:txBody>
      </p:sp>
      <p:sp>
        <p:nvSpPr>
          <p:cNvPr id="9" name="TextBox 9"/>
          <p:cNvSpPr txBox="1"/>
          <p:nvPr/>
        </p:nvSpPr>
        <p:spPr>
          <a:xfrm>
            <a:off x="15659702" y="4488600"/>
            <a:ext cx="1846885" cy="464820"/>
          </a:xfrm>
          <a:prstGeom prst="rect">
            <a:avLst/>
          </a:prstGeom>
        </p:spPr>
        <p:txBody>
          <a:bodyPr lIns="0" tIns="0" rIns="0" bIns="0" rtlCol="0" anchor="t">
            <a:spAutoFit/>
          </a:bodyPr>
          <a:lstStyle/>
          <a:p>
            <a:pPr algn="r">
              <a:lnSpc>
                <a:spcPts val="3779"/>
              </a:lnSpc>
            </a:pPr>
            <a:r>
              <a:rPr lang="en-US" sz="2700">
                <a:solidFill>
                  <a:srgbClr val="000000"/>
                </a:solidFill>
                <a:latin typeface="Archivo Black"/>
              </a:rPr>
              <a:t>100.00</a:t>
            </a:r>
          </a:p>
        </p:txBody>
      </p:sp>
      <p:sp>
        <p:nvSpPr>
          <p:cNvPr id="10" name="TextBox 10"/>
          <p:cNvSpPr txBox="1"/>
          <p:nvPr/>
        </p:nvSpPr>
        <p:spPr>
          <a:xfrm>
            <a:off x="13207904" y="4488600"/>
            <a:ext cx="2025698" cy="464820"/>
          </a:xfrm>
          <a:prstGeom prst="rect">
            <a:avLst/>
          </a:prstGeom>
        </p:spPr>
        <p:txBody>
          <a:bodyPr lIns="0" tIns="0" rIns="0" bIns="0" rtlCol="0" anchor="t">
            <a:spAutoFit/>
          </a:bodyPr>
          <a:lstStyle/>
          <a:p>
            <a:pPr algn="r">
              <a:lnSpc>
                <a:spcPts val="3779"/>
              </a:lnSpc>
            </a:pPr>
            <a:r>
              <a:rPr lang="en-US" sz="2700">
                <a:solidFill>
                  <a:srgbClr val="000000"/>
                </a:solidFill>
                <a:latin typeface="Archivo Black"/>
              </a:rPr>
              <a:t>100.00</a:t>
            </a:r>
          </a:p>
        </p:txBody>
      </p:sp>
      <p:sp>
        <p:nvSpPr>
          <p:cNvPr id="11" name="TextBox 11"/>
          <p:cNvSpPr txBox="1"/>
          <p:nvPr/>
        </p:nvSpPr>
        <p:spPr>
          <a:xfrm>
            <a:off x="4124664" y="4488600"/>
            <a:ext cx="5308188" cy="464820"/>
          </a:xfrm>
          <a:prstGeom prst="rect">
            <a:avLst/>
          </a:prstGeom>
        </p:spPr>
        <p:txBody>
          <a:bodyPr lIns="0" tIns="0" rIns="0" bIns="0" rtlCol="0" anchor="t">
            <a:spAutoFit/>
          </a:bodyPr>
          <a:lstStyle/>
          <a:p>
            <a:pPr>
              <a:lnSpc>
                <a:spcPts val="3779"/>
              </a:lnSpc>
            </a:pPr>
            <a:r>
              <a:rPr lang="en-US" sz="2699">
                <a:solidFill>
                  <a:srgbClr val="000000"/>
                </a:solidFill>
                <a:latin typeface="Archivo Black"/>
              </a:rPr>
              <a:t>Open Account</a:t>
            </a:r>
          </a:p>
        </p:txBody>
      </p:sp>
      <p:sp>
        <p:nvSpPr>
          <p:cNvPr id="12" name="TextBox 12"/>
          <p:cNvSpPr txBox="1"/>
          <p:nvPr/>
        </p:nvSpPr>
        <p:spPr>
          <a:xfrm>
            <a:off x="622247" y="4488600"/>
            <a:ext cx="1621734" cy="472891"/>
          </a:xfrm>
          <a:prstGeom prst="rect">
            <a:avLst/>
          </a:prstGeom>
        </p:spPr>
        <p:txBody>
          <a:bodyPr lIns="0" tIns="0" rIns="0" bIns="0" rtlCol="0" anchor="t">
            <a:spAutoFit/>
          </a:bodyPr>
          <a:lstStyle/>
          <a:p>
            <a:pPr algn="ctr">
              <a:lnSpc>
                <a:spcPts val="3860"/>
              </a:lnSpc>
            </a:pPr>
            <a:r>
              <a:rPr lang="en-US" sz="2757" dirty="0">
                <a:solidFill>
                  <a:srgbClr val="000000"/>
                </a:solidFill>
                <a:latin typeface="Archivo Black"/>
              </a:rPr>
              <a:t>1/15/24</a:t>
            </a:r>
          </a:p>
        </p:txBody>
      </p:sp>
      <p:sp>
        <p:nvSpPr>
          <p:cNvPr id="13" name="TextBox 13"/>
          <p:cNvSpPr txBox="1"/>
          <p:nvPr/>
        </p:nvSpPr>
        <p:spPr>
          <a:xfrm>
            <a:off x="622247" y="5019675"/>
            <a:ext cx="1621734" cy="472891"/>
          </a:xfrm>
          <a:prstGeom prst="rect">
            <a:avLst/>
          </a:prstGeom>
        </p:spPr>
        <p:txBody>
          <a:bodyPr lIns="0" tIns="0" rIns="0" bIns="0" rtlCol="0" anchor="t">
            <a:spAutoFit/>
          </a:bodyPr>
          <a:lstStyle/>
          <a:p>
            <a:pPr algn="ctr">
              <a:lnSpc>
                <a:spcPts val="3860"/>
              </a:lnSpc>
            </a:pPr>
            <a:r>
              <a:rPr lang="en-US" sz="2757" dirty="0">
                <a:solidFill>
                  <a:srgbClr val="C40000"/>
                </a:solidFill>
                <a:latin typeface="Archivo Black"/>
              </a:rPr>
              <a:t>1/31/24</a:t>
            </a:r>
          </a:p>
        </p:txBody>
      </p:sp>
      <p:sp>
        <p:nvSpPr>
          <p:cNvPr id="14" name="TextBox 14"/>
          <p:cNvSpPr txBox="1"/>
          <p:nvPr/>
        </p:nvSpPr>
        <p:spPr>
          <a:xfrm>
            <a:off x="4124664" y="5019675"/>
            <a:ext cx="5308188" cy="464820"/>
          </a:xfrm>
          <a:prstGeom prst="rect">
            <a:avLst/>
          </a:prstGeom>
        </p:spPr>
        <p:txBody>
          <a:bodyPr lIns="0" tIns="0" rIns="0" bIns="0" rtlCol="0" anchor="t">
            <a:spAutoFit/>
          </a:bodyPr>
          <a:lstStyle/>
          <a:p>
            <a:pPr>
              <a:lnSpc>
                <a:spcPts val="3779"/>
              </a:lnSpc>
            </a:pPr>
            <a:r>
              <a:rPr lang="en-US" sz="2699">
                <a:solidFill>
                  <a:srgbClr val="C40000"/>
                </a:solidFill>
                <a:latin typeface="Archivo Black"/>
              </a:rPr>
              <a:t>Bank Charges</a:t>
            </a:r>
          </a:p>
        </p:txBody>
      </p:sp>
      <p:sp>
        <p:nvSpPr>
          <p:cNvPr id="15" name="TextBox 15"/>
          <p:cNvSpPr txBox="1"/>
          <p:nvPr/>
        </p:nvSpPr>
        <p:spPr>
          <a:xfrm>
            <a:off x="11011082" y="5019675"/>
            <a:ext cx="2025698" cy="464820"/>
          </a:xfrm>
          <a:prstGeom prst="rect">
            <a:avLst/>
          </a:prstGeom>
        </p:spPr>
        <p:txBody>
          <a:bodyPr lIns="0" tIns="0" rIns="0" bIns="0" rtlCol="0" anchor="t">
            <a:spAutoFit/>
          </a:bodyPr>
          <a:lstStyle/>
          <a:p>
            <a:pPr algn="r">
              <a:lnSpc>
                <a:spcPts val="3779"/>
              </a:lnSpc>
            </a:pPr>
            <a:r>
              <a:rPr lang="en-US" sz="2700">
                <a:solidFill>
                  <a:srgbClr val="C40000"/>
                </a:solidFill>
                <a:latin typeface="Archivo Black"/>
              </a:rPr>
              <a:t>12.00</a:t>
            </a:r>
          </a:p>
        </p:txBody>
      </p:sp>
      <p:sp>
        <p:nvSpPr>
          <p:cNvPr id="16" name="TextBox 16"/>
          <p:cNvSpPr txBox="1"/>
          <p:nvPr/>
        </p:nvSpPr>
        <p:spPr>
          <a:xfrm>
            <a:off x="15659702" y="5019675"/>
            <a:ext cx="1846885" cy="464820"/>
          </a:xfrm>
          <a:prstGeom prst="rect">
            <a:avLst/>
          </a:prstGeom>
        </p:spPr>
        <p:txBody>
          <a:bodyPr lIns="0" tIns="0" rIns="0" bIns="0" rtlCol="0" anchor="t">
            <a:spAutoFit/>
          </a:bodyPr>
          <a:lstStyle/>
          <a:p>
            <a:pPr algn="r">
              <a:lnSpc>
                <a:spcPts val="3779"/>
              </a:lnSpc>
            </a:pPr>
            <a:r>
              <a:rPr lang="en-US" sz="2700">
                <a:solidFill>
                  <a:srgbClr val="C40000"/>
                </a:solidFill>
                <a:latin typeface="Archivo Black"/>
              </a:rPr>
              <a:t>88.00</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02766"/>
            <a:ext cx="16230600" cy="2682765"/>
          </a:xfrm>
          <a:prstGeom prst="rect">
            <a:avLst/>
          </a:prstGeom>
        </p:spPr>
        <p:txBody>
          <a:bodyPr lIns="0" tIns="0" rIns="0" bIns="0" rtlCol="0" anchor="t">
            <a:spAutoFit/>
          </a:bodyPr>
          <a:lstStyle/>
          <a:p>
            <a:pPr>
              <a:lnSpc>
                <a:spcPts val="6879"/>
              </a:lnSpc>
            </a:pPr>
            <a:r>
              <a:rPr lang="en-US" sz="4586">
                <a:solidFill>
                  <a:srgbClr val="FFFFFF"/>
                </a:solidFill>
                <a:latin typeface="Agrandir Bold"/>
              </a:rPr>
              <a:t>5.  On February 1, you receive a bank statement from First National Bank and you reconcile the Bank Account with your records.</a:t>
            </a:r>
          </a:p>
        </p:txBody>
      </p:sp>
      <p:sp>
        <p:nvSpPr>
          <p:cNvPr id="10" name="TextBox 10"/>
          <p:cNvSpPr txBox="1"/>
          <p:nvPr/>
        </p:nvSpPr>
        <p:spPr>
          <a:xfrm>
            <a:off x="3075576" y="3442569"/>
            <a:ext cx="14183724" cy="526432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Make a notation that the account was</a:t>
            </a:r>
            <a:br>
              <a:rPr lang="en-US" sz="4586" dirty="0">
                <a:solidFill>
                  <a:srgbClr val="FFFFFF"/>
                </a:solidFill>
                <a:latin typeface="Agrandir Bold"/>
              </a:rPr>
            </a:br>
            <a:r>
              <a:rPr lang="en-US" sz="4586" dirty="0">
                <a:solidFill>
                  <a:srgbClr val="FFFFFF"/>
                </a:solidFill>
                <a:latin typeface="Agrandir Bold"/>
              </a:rPr>
              <a:t>   Balanced and Reconciled on the appropriate</a:t>
            </a:r>
            <a:br>
              <a:rPr lang="en-US" sz="4586" dirty="0">
                <a:solidFill>
                  <a:srgbClr val="FFFFFF"/>
                </a:solidFill>
                <a:latin typeface="Agrandir Bold"/>
              </a:rPr>
            </a:br>
            <a:r>
              <a:rPr lang="en-US" sz="4586" dirty="0">
                <a:solidFill>
                  <a:srgbClr val="FFFFFF"/>
                </a:solidFill>
                <a:latin typeface="Agrandir Bold"/>
              </a:rPr>
              <a:t>   ledger and journal forms.  It is common practice</a:t>
            </a:r>
            <a:br>
              <a:rPr lang="en-US" sz="4586" dirty="0">
                <a:solidFill>
                  <a:srgbClr val="FFFFFF"/>
                </a:solidFill>
                <a:latin typeface="Agrandir Bold"/>
              </a:rPr>
            </a:br>
            <a:r>
              <a:rPr lang="en-US" sz="4586" dirty="0">
                <a:solidFill>
                  <a:srgbClr val="FFFFFF"/>
                </a:solidFill>
                <a:latin typeface="Agrandir Bold"/>
              </a:rPr>
              <a:t>   to draw a line below the last entry in the journal</a:t>
            </a:r>
            <a:br>
              <a:rPr lang="en-US" sz="4586" dirty="0">
                <a:solidFill>
                  <a:srgbClr val="FFFFFF"/>
                </a:solidFill>
                <a:latin typeface="Agrandir Bold"/>
              </a:rPr>
            </a:br>
            <a:r>
              <a:rPr lang="en-US" sz="4586" dirty="0">
                <a:solidFill>
                  <a:srgbClr val="FFFFFF"/>
                </a:solidFill>
                <a:latin typeface="Agrandir Bold"/>
              </a:rPr>
              <a:t>   and each ledger card with a note that a bank</a:t>
            </a:r>
            <a:br>
              <a:rPr lang="en-US" sz="4586" dirty="0">
                <a:solidFill>
                  <a:srgbClr val="FFFFFF"/>
                </a:solidFill>
                <a:latin typeface="Agrandir Bold"/>
              </a:rPr>
            </a:br>
            <a:r>
              <a:rPr lang="en-US" sz="4586" dirty="0">
                <a:solidFill>
                  <a:srgbClr val="FFFFFF"/>
                </a:solidFill>
                <a:latin typeface="Agrandir Bold"/>
              </a:rPr>
              <a:t>   reconciliation was done at this time.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13711" y="-269602"/>
            <a:ext cx="15460579" cy="10826204"/>
          </a:xfrm>
          <a:custGeom>
            <a:avLst/>
            <a:gdLst/>
            <a:ahLst/>
            <a:cxnLst/>
            <a:rect l="l" t="t" r="r" b="b"/>
            <a:pathLst>
              <a:path w="15460579" h="10826204">
                <a:moveTo>
                  <a:pt x="0" y="0"/>
                </a:moveTo>
                <a:lnTo>
                  <a:pt x="15460578" y="0"/>
                </a:lnTo>
                <a:lnTo>
                  <a:pt x="15460578" y="10826204"/>
                </a:lnTo>
                <a:lnTo>
                  <a:pt x="0" y="10826204"/>
                </a:lnTo>
                <a:lnTo>
                  <a:pt x="0" y="0"/>
                </a:lnTo>
                <a:close/>
              </a:path>
            </a:pathLst>
          </a:custGeom>
          <a:blipFill>
            <a:blip r:embed="rId3"/>
            <a:stretch>
              <a:fillRect l="-2159" t="-2456" r="-1090" b="-62715"/>
            </a:stretch>
          </a:blipFill>
        </p:spPr>
        <p:txBody>
          <a:bodyPr/>
          <a:lstStyle/>
          <a:p>
            <a:endParaRPr lang="en-US"/>
          </a:p>
        </p:txBody>
      </p:sp>
      <p:sp>
        <p:nvSpPr>
          <p:cNvPr id="7" name="TextBox 7"/>
          <p:cNvSpPr txBox="1"/>
          <p:nvPr/>
        </p:nvSpPr>
        <p:spPr>
          <a:xfrm>
            <a:off x="2624742" y="395993"/>
            <a:ext cx="7104853"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Kyle Realty, Inc. - Sales Escrow </a:t>
            </a:r>
          </a:p>
        </p:txBody>
      </p:sp>
      <p:sp>
        <p:nvSpPr>
          <p:cNvPr id="8" name="TextBox 8"/>
          <p:cNvSpPr txBox="1"/>
          <p:nvPr/>
        </p:nvSpPr>
        <p:spPr>
          <a:xfrm>
            <a:off x="15312398" y="2087602"/>
            <a:ext cx="1404463" cy="434062"/>
          </a:xfrm>
          <a:prstGeom prst="rect">
            <a:avLst/>
          </a:prstGeom>
        </p:spPr>
        <p:txBody>
          <a:bodyPr lIns="0" tIns="0" rIns="0" bIns="0" rtlCol="0" anchor="t">
            <a:spAutoFit/>
          </a:bodyPr>
          <a:lstStyle/>
          <a:p>
            <a:pPr algn="r">
              <a:lnSpc>
                <a:spcPts val="3536"/>
              </a:lnSpc>
            </a:pPr>
            <a:r>
              <a:rPr lang="en-US" sz="2525">
                <a:solidFill>
                  <a:srgbClr val="000000"/>
                </a:solidFill>
                <a:latin typeface="Archivo Black"/>
              </a:rPr>
              <a:t>0.00</a:t>
            </a:r>
          </a:p>
        </p:txBody>
      </p:sp>
      <p:sp>
        <p:nvSpPr>
          <p:cNvPr id="9" name="TextBox 9"/>
          <p:cNvSpPr txBox="1"/>
          <p:nvPr/>
        </p:nvSpPr>
        <p:spPr>
          <a:xfrm>
            <a:off x="14869976" y="2569290"/>
            <a:ext cx="184688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100.00</a:t>
            </a:r>
          </a:p>
        </p:txBody>
      </p:sp>
      <p:sp>
        <p:nvSpPr>
          <p:cNvPr id="10" name="TextBox 10"/>
          <p:cNvSpPr txBox="1"/>
          <p:nvPr/>
        </p:nvSpPr>
        <p:spPr>
          <a:xfrm>
            <a:off x="14799806" y="3511572"/>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5,100.00</a:t>
            </a:r>
          </a:p>
        </p:txBody>
      </p:sp>
      <p:sp>
        <p:nvSpPr>
          <p:cNvPr id="11" name="TextBox 11"/>
          <p:cNvSpPr txBox="1"/>
          <p:nvPr/>
        </p:nvSpPr>
        <p:spPr>
          <a:xfrm>
            <a:off x="14799806" y="4453855"/>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6,600.00</a:t>
            </a:r>
          </a:p>
        </p:txBody>
      </p:sp>
      <p:sp>
        <p:nvSpPr>
          <p:cNvPr id="12" name="TextBox 12"/>
          <p:cNvSpPr txBox="1"/>
          <p:nvPr/>
        </p:nvSpPr>
        <p:spPr>
          <a:xfrm>
            <a:off x="14691163" y="5867277"/>
            <a:ext cx="2025698"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Balanced</a:t>
            </a:r>
          </a:p>
        </p:txBody>
      </p:sp>
      <p:sp>
        <p:nvSpPr>
          <p:cNvPr id="13" name="TextBox 13"/>
          <p:cNvSpPr txBox="1"/>
          <p:nvPr/>
        </p:nvSpPr>
        <p:spPr>
          <a:xfrm>
            <a:off x="12665465" y="2569290"/>
            <a:ext cx="2025698"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100.00</a:t>
            </a:r>
          </a:p>
        </p:txBody>
      </p:sp>
      <p:sp>
        <p:nvSpPr>
          <p:cNvPr id="14" name="TextBox 14"/>
          <p:cNvSpPr txBox="1"/>
          <p:nvPr/>
        </p:nvSpPr>
        <p:spPr>
          <a:xfrm>
            <a:off x="12745659" y="3511572"/>
            <a:ext cx="1945504"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5,000.00</a:t>
            </a:r>
          </a:p>
        </p:txBody>
      </p:sp>
      <p:sp>
        <p:nvSpPr>
          <p:cNvPr id="15" name="TextBox 15"/>
          <p:cNvSpPr txBox="1"/>
          <p:nvPr/>
        </p:nvSpPr>
        <p:spPr>
          <a:xfrm>
            <a:off x="12745659" y="4453854"/>
            <a:ext cx="1945504"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1,500.00</a:t>
            </a:r>
          </a:p>
        </p:txBody>
      </p:sp>
      <p:sp>
        <p:nvSpPr>
          <p:cNvPr id="16" name="TextBox 16"/>
          <p:cNvSpPr txBox="1"/>
          <p:nvPr/>
        </p:nvSpPr>
        <p:spPr>
          <a:xfrm>
            <a:off x="10725126" y="4924995"/>
            <a:ext cx="1940339"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125.00</a:t>
            </a:r>
          </a:p>
        </p:txBody>
      </p:sp>
      <p:sp>
        <p:nvSpPr>
          <p:cNvPr id="17" name="TextBox 17"/>
          <p:cNvSpPr txBox="1"/>
          <p:nvPr/>
        </p:nvSpPr>
        <p:spPr>
          <a:xfrm>
            <a:off x="10725126" y="5396136"/>
            <a:ext cx="1940339"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12.00</a:t>
            </a:r>
          </a:p>
        </p:txBody>
      </p:sp>
      <p:sp>
        <p:nvSpPr>
          <p:cNvPr id="18" name="TextBox 18"/>
          <p:cNvSpPr txBox="1"/>
          <p:nvPr/>
        </p:nvSpPr>
        <p:spPr>
          <a:xfrm>
            <a:off x="4941207" y="2569290"/>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Open Account</a:t>
            </a:r>
          </a:p>
        </p:txBody>
      </p:sp>
      <p:sp>
        <p:nvSpPr>
          <p:cNvPr id="19" name="TextBox 19"/>
          <p:cNvSpPr txBox="1"/>
          <p:nvPr/>
        </p:nvSpPr>
        <p:spPr>
          <a:xfrm>
            <a:off x="4941207" y="3040431"/>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Earnest Money - Walters #8236</a:t>
            </a:r>
          </a:p>
        </p:txBody>
      </p:sp>
      <p:sp>
        <p:nvSpPr>
          <p:cNvPr id="20" name="TextBox 20"/>
          <p:cNvSpPr txBox="1"/>
          <p:nvPr/>
        </p:nvSpPr>
        <p:spPr>
          <a:xfrm>
            <a:off x="4941207" y="3982713"/>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Phillips Rent for February</a:t>
            </a:r>
          </a:p>
        </p:txBody>
      </p:sp>
      <p:sp>
        <p:nvSpPr>
          <p:cNvPr id="21" name="TextBox 21"/>
          <p:cNvSpPr txBox="1"/>
          <p:nvPr/>
        </p:nvSpPr>
        <p:spPr>
          <a:xfrm>
            <a:off x="4941207" y="4924995"/>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Lawn Care - Castle</a:t>
            </a:r>
          </a:p>
        </p:txBody>
      </p:sp>
      <p:sp>
        <p:nvSpPr>
          <p:cNvPr id="22" name="TextBox 22"/>
          <p:cNvSpPr txBox="1"/>
          <p:nvPr/>
        </p:nvSpPr>
        <p:spPr>
          <a:xfrm>
            <a:off x="4941207" y="5396136"/>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Bank Charges</a:t>
            </a:r>
          </a:p>
        </p:txBody>
      </p:sp>
      <p:sp>
        <p:nvSpPr>
          <p:cNvPr id="23" name="TextBox 23"/>
          <p:cNvSpPr txBox="1"/>
          <p:nvPr/>
        </p:nvSpPr>
        <p:spPr>
          <a:xfrm>
            <a:off x="1413711" y="2484913"/>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1/15/24</a:t>
            </a:r>
          </a:p>
        </p:txBody>
      </p:sp>
      <p:sp>
        <p:nvSpPr>
          <p:cNvPr id="24" name="TextBox 24"/>
          <p:cNvSpPr txBox="1"/>
          <p:nvPr/>
        </p:nvSpPr>
        <p:spPr>
          <a:xfrm>
            <a:off x="1413711" y="2956054"/>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1/25/24</a:t>
            </a:r>
          </a:p>
        </p:txBody>
      </p:sp>
      <p:sp>
        <p:nvSpPr>
          <p:cNvPr id="25" name="TextBox 25"/>
          <p:cNvSpPr txBox="1"/>
          <p:nvPr/>
        </p:nvSpPr>
        <p:spPr>
          <a:xfrm>
            <a:off x="1413711" y="3898336"/>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1/26/24</a:t>
            </a:r>
          </a:p>
        </p:txBody>
      </p:sp>
      <p:sp>
        <p:nvSpPr>
          <p:cNvPr id="26" name="TextBox 26"/>
          <p:cNvSpPr txBox="1"/>
          <p:nvPr/>
        </p:nvSpPr>
        <p:spPr>
          <a:xfrm>
            <a:off x="1413711" y="4840618"/>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1/27/24</a:t>
            </a:r>
          </a:p>
        </p:txBody>
      </p:sp>
      <p:sp>
        <p:nvSpPr>
          <p:cNvPr id="27" name="TextBox 27"/>
          <p:cNvSpPr txBox="1"/>
          <p:nvPr/>
        </p:nvSpPr>
        <p:spPr>
          <a:xfrm>
            <a:off x="1413711" y="5311759"/>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1/31/24</a:t>
            </a:r>
          </a:p>
        </p:txBody>
      </p:sp>
      <p:sp>
        <p:nvSpPr>
          <p:cNvPr id="28" name="TextBox 28"/>
          <p:cNvSpPr txBox="1"/>
          <p:nvPr/>
        </p:nvSpPr>
        <p:spPr>
          <a:xfrm>
            <a:off x="3146372" y="4840618"/>
            <a:ext cx="1794835"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1006</a:t>
            </a:r>
          </a:p>
        </p:txBody>
      </p:sp>
      <p:sp>
        <p:nvSpPr>
          <p:cNvPr id="29" name="TextBox 29"/>
          <p:cNvSpPr txBox="1"/>
          <p:nvPr/>
        </p:nvSpPr>
        <p:spPr>
          <a:xfrm>
            <a:off x="14799806" y="4916107"/>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6,475.00</a:t>
            </a:r>
          </a:p>
        </p:txBody>
      </p:sp>
      <p:sp>
        <p:nvSpPr>
          <p:cNvPr id="30" name="TextBox 30"/>
          <p:cNvSpPr txBox="1"/>
          <p:nvPr/>
        </p:nvSpPr>
        <p:spPr>
          <a:xfrm>
            <a:off x="14799806" y="5378358"/>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6,463.00</a:t>
            </a:r>
          </a:p>
        </p:txBody>
      </p:sp>
      <p:sp>
        <p:nvSpPr>
          <p:cNvPr id="31" name="TextBox 31"/>
          <p:cNvSpPr txBox="1"/>
          <p:nvPr/>
        </p:nvSpPr>
        <p:spPr>
          <a:xfrm>
            <a:off x="14299549" y="-67537"/>
            <a:ext cx="1404463" cy="539730"/>
          </a:xfrm>
          <a:prstGeom prst="rect">
            <a:avLst/>
          </a:prstGeom>
        </p:spPr>
        <p:txBody>
          <a:bodyPr lIns="0" tIns="0" rIns="0" bIns="0" rtlCol="0" anchor="t">
            <a:spAutoFit/>
          </a:bodyPr>
          <a:lstStyle/>
          <a:p>
            <a:pPr algn="ctr">
              <a:lnSpc>
                <a:spcPts val="4376"/>
              </a:lnSpc>
            </a:pPr>
            <a:r>
              <a:rPr lang="en-US" sz="3125">
                <a:solidFill>
                  <a:srgbClr val="000000"/>
                </a:solidFill>
                <a:latin typeface="Archivo Black"/>
              </a:rPr>
              <a:t>1</a:t>
            </a:r>
          </a:p>
        </p:txBody>
      </p:sp>
      <p:sp>
        <p:nvSpPr>
          <p:cNvPr id="32" name="TextBox 32"/>
          <p:cNvSpPr txBox="1"/>
          <p:nvPr/>
        </p:nvSpPr>
        <p:spPr>
          <a:xfrm>
            <a:off x="13842236" y="458853"/>
            <a:ext cx="2665624" cy="440670"/>
          </a:xfrm>
          <a:prstGeom prst="rect">
            <a:avLst/>
          </a:prstGeom>
        </p:spPr>
        <p:txBody>
          <a:bodyPr lIns="0" tIns="0" rIns="0" bIns="0" rtlCol="0" anchor="t">
            <a:spAutoFit/>
          </a:bodyPr>
          <a:lstStyle/>
          <a:p>
            <a:pPr algn="ctr">
              <a:lnSpc>
                <a:spcPts val="3536"/>
              </a:lnSpc>
            </a:pPr>
            <a:r>
              <a:rPr lang="en-US" sz="2525">
                <a:solidFill>
                  <a:srgbClr val="000000"/>
                </a:solidFill>
                <a:latin typeface="Archivo Black"/>
              </a:rPr>
              <a:t>999-9999-01</a:t>
            </a:r>
          </a:p>
        </p:txBody>
      </p:sp>
      <p:sp>
        <p:nvSpPr>
          <p:cNvPr id="33" name="TextBox 33"/>
          <p:cNvSpPr txBox="1"/>
          <p:nvPr/>
        </p:nvSpPr>
        <p:spPr>
          <a:xfrm>
            <a:off x="5584152" y="3511572"/>
            <a:ext cx="402229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578 Oak Lane - Wright</a:t>
            </a:r>
          </a:p>
        </p:txBody>
      </p:sp>
      <p:sp>
        <p:nvSpPr>
          <p:cNvPr id="34" name="TextBox 34"/>
          <p:cNvSpPr txBox="1"/>
          <p:nvPr/>
        </p:nvSpPr>
        <p:spPr>
          <a:xfrm>
            <a:off x="5584152" y="4453854"/>
            <a:ext cx="4492142"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4997 Downey Dr. - Castle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404270"/>
            <a:ext cx="18288000" cy="9478460"/>
          </a:xfrm>
          <a:custGeom>
            <a:avLst/>
            <a:gdLst/>
            <a:ahLst/>
            <a:cxnLst/>
            <a:rect l="l" t="t" r="r" b="b"/>
            <a:pathLst>
              <a:path w="18288000" h="9478460">
                <a:moveTo>
                  <a:pt x="0" y="0"/>
                </a:moveTo>
                <a:lnTo>
                  <a:pt x="18288000" y="0"/>
                </a:lnTo>
                <a:lnTo>
                  <a:pt x="18288000" y="9478460"/>
                </a:lnTo>
                <a:lnTo>
                  <a:pt x="0" y="9478460"/>
                </a:lnTo>
                <a:lnTo>
                  <a:pt x="0" y="0"/>
                </a:lnTo>
                <a:close/>
              </a:path>
            </a:pathLst>
          </a:custGeom>
          <a:blipFill>
            <a:blip r:embed="rId3"/>
            <a:stretch>
              <a:fillRect l="-1420" t="-2055" r="-1420" b="-76017"/>
            </a:stretch>
          </a:blipFill>
        </p:spPr>
        <p:txBody>
          <a:bodyPr/>
          <a:lstStyle/>
          <a:p>
            <a:endParaRPr lang="en-US"/>
          </a:p>
        </p:txBody>
      </p:sp>
      <p:sp>
        <p:nvSpPr>
          <p:cNvPr id="7" name="TextBox 7"/>
          <p:cNvSpPr txBox="1"/>
          <p:nvPr/>
        </p:nvSpPr>
        <p:spPr>
          <a:xfrm>
            <a:off x="16145802" y="5283761"/>
            <a:ext cx="1917055" cy="490855"/>
          </a:xfrm>
          <a:prstGeom prst="rect">
            <a:avLst/>
          </a:prstGeom>
        </p:spPr>
        <p:txBody>
          <a:bodyPr lIns="0" tIns="0" rIns="0" bIns="0" rtlCol="0" anchor="t">
            <a:spAutoFit/>
          </a:bodyPr>
          <a:lstStyle/>
          <a:p>
            <a:pPr algn="r">
              <a:lnSpc>
                <a:spcPts val="3920"/>
              </a:lnSpc>
            </a:pPr>
            <a:r>
              <a:rPr lang="en-US" sz="2800">
                <a:solidFill>
                  <a:srgbClr val="000000"/>
                </a:solidFill>
                <a:latin typeface="Archivo Black"/>
              </a:rPr>
              <a:t>5,000.00</a:t>
            </a:r>
          </a:p>
        </p:txBody>
      </p:sp>
      <p:sp>
        <p:nvSpPr>
          <p:cNvPr id="8" name="TextBox 8"/>
          <p:cNvSpPr txBox="1"/>
          <p:nvPr/>
        </p:nvSpPr>
        <p:spPr>
          <a:xfrm>
            <a:off x="13498167" y="5278681"/>
            <a:ext cx="2192790" cy="490855"/>
          </a:xfrm>
          <a:prstGeom prst="rect">
            <a:avLst/>
          </a:prstGeom>
        </p:spPr>
        <p:txBody>
          <a:bodyPr lIns="0" tIns="0" rIns="0" bIns="0" rtlCol="0" anchor="t">
            <a:spAutoFit/>
          </a:bodyPr>
          <a:lstStyle/>
          <a:p>
            <a:pPr algn="r">
              <a:lnSpc>
                <a:spcPts val="3920"/>
              </a:lnSpc>
            </a:pPr>
            <a:r>
              <a:rPr lang="en-US" sz="2800">
                <a:solidFill>
                  <a:srgbClr val="000000"/>
                </a:solidFill>
                <a:latin typeface="Archivo Black"/>
              </a:rPr>
              <a:t>5,000.00</a:t>
            </a:r>
          </a:p>
        </p:txBody>
      </p:sp>
      <p:sp>
        <p:nvSpPr>
          <p:cNvPr id="9" name="TextBox 9"/>
          <p:cNvSpPr txBox="1"/>
          <p:nvPr/>
        </p:nvSpPr>
        <p:spPr>
          <a:xfrm>
            <a:off x="3567050" y="4681669"/>
            <a:ext cx="6915550"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Earnest Money - Walters #8236</a:t>
            </a:r>
          </a:p>
        </p:txBody>
      </p:sp>
      <p:sp>
        <p:nvSpPr>
          <p:cNvPr id="10" name="TextBox 10"/>
          <p:cNvSpPr txBox="1"/>
          <p:nvPr/>
        </p:nvSpPr>
        <p:spPr>
          <a:xfrm>
            <a:off x="0" y="4655663"/>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1/25/24</a:t>
            </a:r>
          </a:p>
        </p:txBody>
      </p:sp>
      <p:sp>
        <p:nvSpPr>
          <p:cNvPr id="11" name="TextBox 11"/>
          <p:cNvSpPr txBox="1"/>
          <p:nvPr/>
        </p:nvSpPr>
        <p:spPr>
          <a:xfrm>
            <a:off x="4206742" y="5293286"/>
            <a:ext cx="4937258"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578 Oak Lane - Wright</a:t>
            </a:r>
          </a:p>
        </p:txBody>
      </p:sp>
      <p:sp>
        <p:nvSpPr>
          <p:cNvPr id="12" name="TextBox 12"/>
          <p:cNvSpPr txBox="1"/>
          <p:nvPr/>
        </p:nvSpPr>
        <p:spPr>
          <a:xfrm>
            <a:off x="15849058" y="5826686"/>
            <a:ext cx="2213798"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Balanced</a:t>
            </a:r>
          </a:p>
        </p:txBody>
      </p:sp>
      <p:sp>
        <p:nvSpPr>
          <p:cNvPr id="13" name="TextBox 13"/>
          <p:cNvSpPr txBox="1"/>
          <p:nvPr/>
        </p:nvSpPr>
        <p:spPr>
          <a:xfrm>
            <a:off x="1518600" y="1817173"/>
            <a:ext cx="6915550"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Walters, Donald</a:t>
            </a:r>
          </a:p>
        </p:txBody>
      </p:sp>
      <p:sp>
        <p:nvSpPr>
          <p:cNvPr id="14" name="TextBox 14"/>
          <p:cNvSpPr txBox="1"/>
          <p:nvPr/>
        </p:nvSpPr>
        <p:spPr>
          <a:xfrm>
            <a:off x="1967744" y="2414688"/>
            <a:ext cx="6915550"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578 Oak Lane</a:t>
            </a:r>
          </a:p>
        </p:txBody>
      </p:sp>
      <p:sp>
        <p:nvSpPr>
          <p:cNvPr id="15" name="TextBox 15"/>
          <p:cNvSpPr txBox="1"/>
          <p:nvPr/>
        </p:nvSpPr>
        <p:spPr>
          <a:xfrm>
            <a:off x="1967744" y="2929039"/>
            <a:ext cx="6915550"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Anytown, CO 80000</a:t>
            </a:r>
          </a:p>
        </p:txBody>
      </p:sp>
      <p:sp>
        <p:nvSpPr>
          <p:cNvPr id="16" name="TextBox 16"/>
          <p:cNvSpPr txBox="1"/>
          <p:nvPr/>
        </p:nvSpPr>
        <p:spPr>
          <a:xfrm>
            <a:off x="12198040" y="2414688"/>
            <a:ext cx="4591057"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Wright, Susan</a:t>
            </a:r>
          </a:p>
        </p:txBody>
      </p:sp>
      <p:sp>
        <p:nvSpPr>
          <p:cNvPr id="17" name="TextBox 17"/>
          <p:cNvSpPr txBox="1"/>
          <p:nvPr/>
        </p:nvSpPr>
        <p:spPr>
          <a:xfrm>
            <a:off x="13288253" y="2929039"/>
            <a:ext cx="3816076" cy="510845"/>
          </a:xfrm>
          <a:prstGeom prst="rect">
            <a:avLst/>
          </a:prstGeom>
        </p:spPr>
        <p:txBody>
          <a:bodyPr lIns="0" tIns="0" rIns="0" bIns="0" rtlCol="0" anchor="t">
            <a:spAutoFit/>
          </a:bodyPr>
          <a:lstStyle/>
          <a:p>
            <a:pPr algn="ctr">
              <a:lnSpc>
                <a:spcPts val="4199"/>
              </a:lnSpc>
            </a:pPr>
            <a:r>
              <a:rPr lang="en-US" sz="2999" dirty="0">
                <a:solidFill>
                  <a:srgbClr val="000000"/>
                </a:solidFill>
                <a:latin typeface="Archivo Black"/>
              </a:rPr>
              <a:t>2/18/24</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404270"/>
            <a:ext cx="18288000" cy="9478460"/>
          </a:xfrm>
          <a:custGeom>
            <a:avLst/>
            <a:gdLst/>
            <a:ahLst/>
            <a:cxnLst/>
            <a:rect l="l" t="t" r="r" b="b"/>
            <a:pathLst>
              <a:path w="18288000" h="9478460">
                <a:moveTo>
                  <a:pt x="0" y="0"/>
                </a:moveTo>
                <a:lnTo>
                  <a:pt x="18288000" y="0"/>
                </a:lnTo>
                <a:lnTo>
                  <a:pt x="18288000" y="9478460"/>
                </a:lnTo>
                <a:lnTo>
                  <a:pt x="0" y="9478460"/>
                </a:lnTo>
                <a:lnTo>
                  <a:pt x="0" y="0"/>
                </a:lnTo>
                <a:close/>
              </a:path>
            </a:pathLst>
          </a:custGeom>
          <a:blipFill>
            <a:blip r:embed="rId3"/>
            <a:stretch>
              <a:fillRect l="-1420" t="-2055" r="-1420" b="-76017"/>
            </a:stretch>
          </a:blipFill>
        </p:spPr>
        <p:txBody>
          <a:bodyPr/>
          <a:lstStyle/>
          <a:p>
            <a:endParaRPr lang="en-US"/>
          </a:p>
        </p:txBody>
      </p:sp>
      <p:sp>
        <p:nvSpPr>
          <p:cNvPr id="7" name="TextBox 7"/>
          <p:cNvSpPr txBox="1"/>
          <p:nvPr/>
        </p:nvSpPr>
        <p:spPr>
          <a:xfrm>
            <a:off x="16145802" y="4745281"/>
            <a:ext cx="1917055" cy="490855"/>
          </a:xfrm>
          <a:prstGeom prst="rect">
            <a:avLst/>
          </a:prstGeom>
        </p:spPr>
        <p:txBody>
          <a:bodyPr lIns="0" tIns="0" rIns="0" bIns="0" rtlCol="0" anchor="t">
            <a:spAutoFit/>
          </a:bodyPr>
          <a:lstStyle/>
          <a:p>
            <a:pPr algn="r">
              <a:lnSpc>
                <a:spcPts val="3920"/>
              </a:lnSpc>
            </a:pPr>
            <a:r>
              <a:rPr lang="en-US" sz="2800">
                <a:solidFill>
                  <a:srgbClr val="000000"/>
                </a:solidFill>
                <a:latin typeface="Archivo Black"/>
              </a:rPr>
              <a:t>1,500.00</a:t>
            </a:r>
          </a:p>
        </p:txBody>
      </p:sp>
      <p:sp>
        <p:nvSpPr>
          <p:cNvPr id="8" name="TextBox 8"/>
          <p:cNvSpPr txBox="1"/>
          <p:nvPr/>
        </p:nvSpPr>
        <p:spPr>
          <a:xfrm>
            <a:off x="13498167" y="4740201"/>
            <a:ext cx="2192790" cy="490855"/>
          </a:xfrm>
          <a:prstGeom prst="rect">
            <a:avLst/>
          </a:prstGeom>
        </p:spPr>
        <p:txBody>
          <a:bodyPr lIns="0" tIns="0" rIns="0" bIns="0" rtlCol="0" anchor="t">
            <a:spAutoFit/>
          </a:bodyPr>
          <a:lstStyle/>
          <a:p>
            <a:pPr algn="r">
              <a:lnSpc>
                <a:spcPts val="3920"/>
              </a:lnSpc>
            </a:pPr>
            <a:r>
              <a:rPr lang="en-US" sz="2800">
                <a:solidFill>
                  <a:srgbClr val="000000"/>
                </a:solidFill>
                <a:latin typeface="Archivo Black"/>
              </a:rPr>
              <a:t>1,500.00</a:t>
            </a:r>
          </a:p>
        </p:txBody>
      </p:sp>
      <p:sp>
        <p:nvSpPr>
          <p:cNvPr id="9" name="TextBox 9"/>
          <p:cNvSpPr txBox="1"/>
          <p:nvPr/>
        </p:nvSpPr>
        <p:spPr>
          <a:xfrm>
            <a:off x="3567050" y="4681669"/>
            <a:ext cx="6915550"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Earnest Money - Walters #8236</a:t>
            </a:r>
          </a:p>
        </p:txBody>
      </p:sp>
      <p:sp>
        <p:nvSpPr>
          <p:cNvPr id="10" name="TextBox 10"/>
          <p:cNvSpPr txBox="1"/>
          <p:nvPr/>
        </p:nvSpPr>
        <p:spPr>
          <a:xfrm>
            <a:off x="0" y="4655663"/>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1/26/24</a:t>
            </a:r>
          </a:p>
        </p:txBody>
      </p:sp>
      <p:sp>
        <p:nvSpPr>
          <p:cNvPr id="11" name="TextBox 11"/>
          <p:cNvSpPr txBox="1"/>
          <p:nvPr/>
        </p:nvSpPr>
        <p:spPr>
          <a:xfrm>
            <a:off x="15849058" y="5826686"/>
            <a:ext cx="2213798"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Balanced</a:t>
            </a:r>
          </a:p>
        </p:txBody>
      </p:sp>
      <p:sp>
        <p:nvSpPr>
          <p:cNvPr id="12" name="TextBox 12"/>
          <p:cNvSpPr txBox="1"/>
          <p:nvPr/>
        </p:nvSpPr>
        <p:spPr>
          <a:xfrm>
            <a:off x="1967744" y="2414688"/>
            <a:ext cx="6915550"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4997 Downey Dr.</a:t>
            </a:r>
          </a:p>
        </p:txBody>
      </p:sp>
      <p:sp>
        <p:nvSpPr>
          <p:cNvPr id="13" name="TextBox 13"/>
          <p:cNvSpPr txBox="1"/>
          <p:nvPr/>
        </p:nvSpPr>
        <p:spPr>
          <a:xfrm>
            <a:off x="1967744" y="2929039"/>
            <a:ext cx="6915550"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someplace, CO 80000</a:t>
            </a:r>
          </a:p>
        </p:txBody>
      </p:sp>
      <p:sp>
        <p:nvSpPr>
          <p:cNvPr id="14" name="TextBox 14"/>
          <p:cNvSpPr txBox="1"/>
          <p:nvPr/>
        </p:nvSpPr>
        <p:spPr>
          <a:xfrm>
            <a:off x="12198040" y="2414688"/>
            <a:ext cx="4591057"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Castle, David S</a:t>
            </a:r>
          </a:p>
        </p:txBody>
      </p:sp>
      <p:sp>
        <p:nvSpPr>
          <p:cNvPr id="15" name="TextBox 15"/>
          <p:cNvSpPr txBox="1"/>
          <p:nvPr/>
        </p:nvSpPr>
        <p:spPr>
          <a:xfrm>
            <a:off x="3567050" y="5264710"/>
            <a:ext cx="6915550"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Lawn Care</a:t>
            </a:r>
          </a:p>
        </p:txBody>
      </p:sp>
      <p:sp>
        <p:nvSpPr>
          <p:cNvPr id="16" name="TextBox 16"/>
          <p:cNvSpPr txBox="1"/>
          <p:nvPr/>
        </p:nvSpPr>
        <p:spPr>
          <a:xfrm>
            <a:off x="0" y="5222195"/>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1/27/24</a:t>
            </a:r>
          </a:p>
        </p:txBody>
      </p:sp>
      <p:sp>
        <p:nvSpPr>
          <p:cNvPr id="17" name="TextBox 17"/>
          <p:cNvSpPr txBox="1"/>
          <p:nvPr/>
        </p:nvSpPr>
        <p:spPr>
          <a:xfrm>
            <a:off x="16145802" y="5269473"/>
            <a:ext cx="1917055" cy="490855"/>
          </a:xfrm>
          <a:prstGeom prst="rect">
            <a:avLst/>
          </a:prstGeom>
        </p:spPr>
        <p:txBody>
          <a:bodyPr lIns="0" tIns="0" rIns="0" bIns="0" rtlCol="0" anchor="t">
            <a:spAutoFit/>
          </a:bodyPr>
          <a:lstStyle/>
          <a:p>
            <a:pPr algn="r">
              <a:lnSpc>
                <a:spcPts val="3920"/>
              </a:lnSpc>
            </a:pPr>
            <a:r>
              <a:rPr lang="en-US" sz="2800">
                <a:solidFill>
                  <a:srgbClr val="000000"/>
                </a:solidFill>
                <a:latin typeface="Archivo Black"/>
              </a:rPr>
              <a:t>1,375.00</a:t>
            </a:r>
          </a:p>
        </p:txBody>
      </p:sp>
      <p:sp>
        <p:nvSpPr>
          <p:cNvPr id="18" name="TextBox 18"/>
          <p:cNvSpPr txBox="1"/>
          <p:nvPr/>
        </p:nvSpPr>
        <p:spPr>
          <a:xfrm>
            <a:off x="11101645" y="5266933"/>
            <a:ext cx="2192790" cy="490855"/>
          </a:xfrm>
          <a:prstGeom prst="rect">
            <a:avLst/>
          </a:prstGeom>
        </p:spPr>
        <p:txBody>
          <a:bodyPr lIns="0" tIns="0" rIns="0" bIns="0" rtlCol="0" anchor="t">
            <a:spAutoFit/>
          </a:bodyPr>
          <a:lstStyle/>
          <a:p>
            <a:pPr algn="r">
              <a:lnSpc>
                <a:spcPts val="3920"/>
              </a:lnSpc>
            </a:pPr>
            <a:r>
              <a:rPr lang="en-US" sz="2800" dirty="0">
                <a:solidFill>
                  <a:srgbClr val="000000"/>
                </a:solidFill>
                <a:latin typeface="Archivo Black"/>
              </a:rPr>
              <a:t>125.00</a:t>
            </a:r>
          </a:p>
        </p:txBody>
      </p:sp>
      <p:sp>
        <p:nvSpPr>
          <p:cNvPr id="19" name="TextBox 18">
            <a:extLst>
              <a:ext uri="{FF2B5EF4-FFF2-40B4-BE49-F238E27FC236}">
                <a16:creationId xmlns:a16="http://schemas.microsoft.com/office/drawing/2014/main" id="{48578D9B-9D48-4F25-0E13-4E40EEAAE786}"/>
              </a:ext>
            </a:extLst>
          </p:cNvPr>
          <p:cNvSpPr txBox="1"/>
          <p:nvPr/>
        </p:nvSpPr>
        <p:spPr>
          <a:xfrm>
            <a:off x="1905000" y="5295900"/>
            <a:ext cx="2192790" cy="490855"/>
          </a:xfrm>
          <a:prstGeom prst="rect">
            <a:avLst/>
          </a:prstGeom>
        </p:spPr>
        <p:txBody>
          <a:bodyPr lIns="0" tIns="0" rIns="0" bIns="0" rtlCol="0" anchor="t">
            <a:spAutoFit/>
          </a:bodyPr>
          <a:lstStyle/>
          <a:p>
            <a:pPr>
              <a:lnSpc>
                <a:spcPts val="3920"/>
              </a:lnSpc>
            </a:pPr>
            <a:r>
              <a:rPr lang="en-US" sz="2800" dirty="0">
                <a:solidFill>
                  <a:srgbClr val="000000"/>
                </a:solidFill>
                <a:latin typeface="Archivo Black"/>
              </a:rPr>
              <a:t>1006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518523"/>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Companies may need many trust accounts for various purposes.  Different accounts are established for different types of beneficiaries.</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How Many Accounts Does a Broker Need?</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460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555572" y="514350"/>
            <a:ext cx="17176857" cy="9258300"/>
          </a:xfrm>
          <a:custGeom>
            <a:avLst/>
            <a:gdLst/>
            <a:ahLst/>
            <a:cxnLst/>
            <a:rect l="l" t="t" r="r" b="b"/>
            <a:pathLst>
              <a:path w="17176857" h="9258300">
                <a:moveTo>
                  <a:pt x="0" y="0"/>
                </a:moveTo>
                <a:lnTo>
                  <a:pt x="17176856" y="0"/>
                </a:lnTo>
                <a:lnTo>
                  <a:pt x="17176856" y="9258300"/>
                </a:lnTo>
                <a:lnTo>
                  <a:pt x="0" y="9258300"/>
                </a:lnTo>
                <a:lnTo>
                  <a:pt x="0" y="0"/>
                </a:lnTo>
                <a:close/>
              </a:path>
            </a:pathLst>
          </a:custGeom>
          <a:blipFill>
            <a:blip r:embed="rId3"/>
            <a:stretch>
              <a:fillRect l="-1105" t="-2872" r="-1326" b="-67805"/>
            </a:stretch>
          </a:blipFill>
        </p:spPr>
        <p:txBody>
          <a:bodyPr/>
          <a:lstStyle/>
          <a:p>
            <a:endParaRPr lang="en-US"/>
          </a:p>
        </p:txBody>
      </p:sp>
      <p:sp>
        <p:nvSpPr>
          <p:cNvPr id="7" name="TextBox 7"/>
          <p:cNvSpPr txBox="1"/>
          <p:nvPr/>
        </p:nvSpPr>
        <p:spPr>
          <a:xfrm>
            <a:off x="2327999" y="1805526"/>
            <a:ext cx="7104853"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Kyle Realty, Inc. - Sales Escrow </a:t>
            </a:r>
          </a:p>
        </p:txBody>
      </p:sp>
      <p:sp>
        <p:nvSpPr>
          <p:cNvPr id="8" name="TextBox 8"/>
          <p:cNvSpPr txBox="1"/>
          <p:nvPr/>
        </p:nvSpPr>
        <p:spPr>
          <a:xfrm>
            <a:off x="13656604" y="1815051"/>
            <a:ext cx="1404463" cy="539730"/>
          </a:xfrm>
          <a:prstGeom prst="rect">
            <a:avLst/>
          </a:prstGeom>
        </p:spPr>
        <p:txBody>
          <a:bodyPr lIns="0" tIns="0" rIns="0" bIns="0" rtlCol="0" anchor="t">
            <a:spAutoFit/>
          </a:bodyPr>
          <a:lstStyle/>
          <a:p>
            <a:pPr algn="ctr">
              <a:lnSpc>
                <a:spcPts val="4376"/>
              </a:lnSpc>
            </a:pPr>
            <a:r>
              <a:rPr lang="en-US" sz="3125">
                <a:solidFill>
                  <a:srgbClr val="000000"/>
                </a:solidFill>
                <a:latin typeface="Archivo Black"/>
              </a:rPr>
              <a:t>1</a:t>
            </a:r>
          </a:p>
        </p:txBody>
      </p:sp>
      <p:sp>
        <p:nvSpPr>
          <p:cNvPr id="9" name="TextBox 9"/>
          <p:cNvSpPr txBox="1"/>
          <p:nvPr/>
        </p:nvSpPr>
        <p:spPr>
          <a:xfrm>
            <a:off x="15659702" y="4488600"/>
            <a:ext cx="1846885" cy="464820"/>
          </a:xfrm>
          <a:prstGeom prst="rect">
            <a:avLst/>
          </a:prstGeom>
        </p:spPr>
        <p:txBody>
          <a:bodyPr lIns="0" tIns="0" rIns="0" bIns="0" rtlCol="0" anchor="t">
            <a:spAutoFit/>
          </a:bodyPr>
          <a:lstStyle/>
          <a:p>
            <a:pPr algn="r">
              <a:lnSpc>
                <a:spcPts val="3779"/>
              </a:lnSpc>
            </a:pPr>
            <a:r>
              <a:rPr lang="en-US" sz="2700">
                <a:solidFill>
                  <a:srgbClr val="000000"/>
                </a:solidFill>
                <a:latin typeface="Archivo Black"/>
              </a:rPr>
              <a:t>100.00</a:t>
            </a:r>
          </a:p>
        </p:txBody>
      </p:sp>
      <p:sp>
        <p:nvSpPr>
          <p:cNvPr id="10" name="TextBox 10"/>
          <p:cNvSpPr txBox="1"/>
          <p:nvPr/>
        </p:nvSpPr>
        <p:spPr>
          <a:xfrm>
            <a:off x="13207904" y="4488600"/>
            <a:ext cx="2025698" cy="464820"/>
          </a:xfrm>
          <a:prstGeom prst="rect">
            <a:avLst/>
          </a:prstGeom>
        </p:spPr>
        <p:txBody>
          <a:bodyPr lIns="0" tIns="0" rIns="0" bIns="0" rtlCol="0" anchor="t">
            <a:spAutoFit/>
          </a:bodyPr>
          <a:lstStyle/>
          <a:p>
            <a:pPr algn="r">
              <a:lnSpc>
                <a:spcPts val="3779"/>
              </a:lnSpc>
            </a:pPr>
            <a:r>
              <a:rPr lang="en-US" sz="2700">
                <a:solidFill>
                  <a:srgbClr val="000000"/>
                </a:solidFill>
                <a:latin typeface="Archivo Black"/>
              </a:rPr>
              <a:t>100.00</a:t>
            </a:r>
          </a:p>
        </p:txBody>
      </p:sp>
      <p:sp>
        <p:nvSpPr>
          <p:cNvPr id="11" name="TextBox 11"/>
          <p:cNvSpPr txBox="1"/>
          <p:nvPr/>
        </p:nvSpPr>
        <p:spPr>
          <a:xfrm>
            <a:off x="4124664" y="4488600"/>
            <a:ext cx="5308188" cy="464820"/>
          </a:xfrm>
          <a:prstGeom prst="rect">
            <a:avLst/>
          </a:prstGeom>
        </p:spPr>
        <p:txBody>
          <a:bodyPr lIns="0" tIns="0" rIns="0" bIns="0" rtlCol="0" anchor="t">
            <a:spAutoFit/>
          </a:bodyPr>
          <a:lstStyle/>
          <a:p>
            <a:pPr>
              <a:lnSpc>
                <a:spcPts val="3779"/>
              </a:lnSpc>
            </a:pPr>
            <a:r>
              <a:rPr lang="en-US" sz="2699">
                <a:solidFill>
                  <a:srgbClr val="000000"/>
                </a:solidFill>
                <a:latin typeface="Archivo Black"/>
              </a:rPr>
              <a:t>Open Account</a:t>
            </a:r>
          </a:p>
        </p:txBody>
      </p:sp>
      <p:sp>
        <p:nvSpPr>
          <p:cNvPr id="12" name="TextBox 12"/>
          <p:cNvSpPr txBox="1"/>
          <p:nvPr/>
        </p:nvSpPr>
        <p:spPr>
          <a:xfrm>
            <a:off x="622247" y="4488600"/>
            <a:ext cx="1621734" cy="472891"/>
          </a:xfrm>
          <a:prstGeom prst="rect">
            <a:avLst/>
          </a:prstGeom>
        </p:spPr>
        <p:txBody>
          <a:bodyPr lIns="0" tIns="0" rIns="0" bIns="0" rtlCol="0" anchor="t">
            <a:spAutoFit/>
          </a:bodyPr>
          <a:lstStyle/>
          <a:p>
            <a:pPr algn="ctr">
              <a:lnSpc>
                <a:spcPts val="3860"/>
              </a:lnSpc>
            </a:pPr>
            <a:r>
              <a:rPr lang="en-US" sz="2757" dirty="0">
                <a:solidFill>
                  <a:srgbClr val="000000"/>
                </a:solidFill>
                <a:latin typeface="Archivo Black"/>
              </a:rPr>
              <a:t>1/15/24</a:t>
            </a:r>
          </a:p>
        </p:txBody>
      </p:sp>
      <p:sp>
        <p:nvSpPr>
          <p:cNvPr id="13" name="TextBox 13"/>
          <p:cNvSpPr txBox="1"/>
          <p:nvPr/>
        </p:nvSpPr>
        <p:spPr>
          <a:xfrm>
            <a:off x="622247" y="5019675"/>
            <a:ext cx="1621734" cy="472891"/>
          </a:xfrm>
          <a:prstGeom prst="rect">
            <a:avLst/>
          </a:prstGeom>
        </p:spPr>
        <p:txBody>
          <a:bodyPr lIns="0" tIns="0" rIns="0" bIns="0" rtlCol="0" anchor="t">
            <a:spAutoFit/>
          </a:bodyPr>
          <a:lstStyle/>
          <a:p>
            <a:pPr algn="ctr">
              <a:lnSpc>
                <a:spcPts val="3860"/>
              </a:lnSpc>
            </a:pPr>
            <a:r>
              <a:rPr lang="en-US" sz="2757" dirty="0">
                <a:solidFill>
                  <a:srgbClr val="000000"/>
                </a:solidFill>
                <a:latin typeface="Archivo Black"/>
              </a:rPr>
              <a:t>1/31/24</a:t>
            </a:r>
          </a:p>
        </p:txBody>
      </p:sp>
      <p:sp>
        <p:nvSpPr>
          <p:cNvPr id="14" name="TextBox 14"/>
          <p:cNvSpPr txBox="1"/>
          <p:nvPr/>
        </p:nvSpPr>
        <p:spPr>
          <a:xfrm>
            <a:off x="4124664" y="5019675"/>
            <a:ext cx="5308188" cy="464820"/>
          </a:xfrm>
          <a:prstGeom prst="rect">
            <a:avLst/>
          </a:prstGeom>
        </p:spPr>
        <p:txBody>
          <a:bodyPr lIns="0" tIns="0" rIns="0" bIns="0" rtlCol="0" anchor="t">
            <a:spAutoFit/>
          </a:bodyPr>
          <a:lstStyle/>
          <a:p>
            <a:pPr>
              <a:lnSpc>
                <a:spcPts val="3779"/>
              </a:lnSpc>
            </a:pPr>
            <a:r>
              <a:rPr lang="en-US" sz="2699">
                <a:solidFill>
                  <a:srgbClr val="000000"/>
                </a:solidFill>
                <a:latin typeface="Archivo Black"/>
              </a:rPr>
              <a:t>Bank Charges</a:t>
            </a:r>
          </a:p>
        </p:txBody>
      </p:sp>
      <p:sp>
        <p:nvSpPr>
          <p:cNvPr id="15" name="TextBox 15"/>
          <p:cNvSpPr txBox="1"/>
          <p:nvPr/>
        </p:nvSpPr>
        <p:spPr>
          <a:xfrm>
            <a:off x="11011082" y="5019675"/>
            <a:ext cx="2025698" cy="464820"/>
          </a:xfrm>
          <a:prstGeom prst="rect">
            <a:avLst/>
          </a:prstGeom>
        </p:spPr>
        <p:txBody>
          <a:bodyPr lIns="0" tIns="0" rIns="0" bIns="0" rtlCol="0" anchor="t">
            <a:spAutoFit/>
          </a:bodyPr>
          <a:lstStyle/>
          <a:p>
            <a:pPr algn="r">
              <a:lnSpc>
                <a:spcPts val="3779"/>
              </a:lnSpc>
            </a:pPr>
            <a:r>
              <a:rPr lang="en-US" sz="2700">
                <a:solidFill>
                  <a:srgbClr val="000000"/>
                </a:solidFill>
                <a:latin typeface="Archivo Black"/>
              </a:rPr>
              <a:t>12.00</a:t>
            </a:r>
          </a:p>
        </p:txBody>
      </p:sp>
      <p:sp>
        <p:nvSpPr>
          <p:cNvPr id="16" name="TextBox 16"/>
          <p:cNvSpPr txBox="1"/>
          <p:nvPr/>
        </p:nvSpPr>
        <p:spPr>
          <a:xfrm>
            <a:off x="15659702" y="5019675"/>
            <a:ext cx="1846885" cy="464820"/>
          </a:xfrm>
          <a:prstGeom prst="rect">
            <a:avLst/>
          </a:prstGeom>
        </p:spPr>
        <p:txBody>
          <a:bodyPr lIns="0" tIns="0" rIns="0" bIns="0" rtlCol="0" anchor="t">
            <a:spAutoFit/>
          </a:bodyPr>
          <a:lstStyle/>
          <a:p>
            <a:pPr algn="r">
              <a:lnSpc>
                <a:spcPts val="3779"/>
              </a:lnSpc>
            </a:pPr>
            <a:r>
              <a:rPr lang="en-US" sz="2700">
                <a:solidFill>
                  <a:srgbClr val="000000"/>
                </a:solidFill>
                <a:latin typeface="Archivo Black"/>
              </a:rPr>
              <a:t>88.00</a:t>
            </a:r>
          </a:p>
        </p:txBody>
      </p:sp>
      <p:sp>
        <p:nvSpPr>
          <p:cNvPr id="17" name="TextBox 17"/>
          <p:cNvSpPr txBox="1"/>
          <p:nvPr/>
        </p:nvSpPr>
        <p:spPr>
          <a:xfrm>
            <a:off x="15412415" y="5551170"/>
            <a:ext cx="2094171" cy="464820"/>
          </a:xfrm>
          <a:prstGeom prst="rect">
            <a:avLst/>
          </a:prstGeom>
        </p:spPr>
        <p:txBody>
          <a:bodyPr lIns="0" tIns="0" rIns="0" bIns="0" rtlCol="0" anchor="t">
            <a:spAutoFit/>
          </a:bodyPr>
          <a:lstStyle/>
          <a:p>
            <a:pPr algn="r">
              <a:lnSpc>
                <a:spcPts val="3779"/>
              </a:lnSpc>
            </a:pPr>
            <a:r>
              <a:rPr lang="en-US" sz="2700">
                <a:solidFill>
                  <a:srgbClr val="C40000"/>
                </a:solidFill>
                <a:latin typeface="Archivo Black"/>
              </a:rPr>
              <a:t>Balanced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425324"/>
            <a:ext cx="16230600" cy="6149865"/>
          </a:xfrm>
          <a:prstGeom prst="rect">
            <a:avLst/>
          </a:prstGeom>
        </p:spPr>
        <p:txBody>
          <a:bodyPr lIns="0" tIns="0" rIns="0" bIns="0" rtlCol="0" anchor="t">
            <a:spAutoFit/>
          </a:bodyPr>
          <a:lstStyle/>
          <a:p>
            <a:pPr>
              <a:lnSpc>
                <a:spcPts val="6879"/>
              </a:lnSpc>
            </a:pPr>
            <a:r>
              <a:rPr lang="en-US" sz="4586">
                <a:solidFill>
                  <a:srgbClr val="FFFFFF"/>
                </a:solidFill>
                <a:latin typeface="Agrandir Bold"/>
              </a:rPr>
              <a:t>6.  Now that the account is reconciled, on February 1, Kyle Realty takes a 10% commission on the rent collected for Mr. Castle and forwards $1,000 to Castle leaving a balance in the escrow account in case there are other expenses.  All of this is allowed by the property management agreement Kyle Realty has with Mr. Castle.</a:t>
            </a:r>
          </a:p>
        </p:txBody>
      </p:sp>
      <p:sp>
        <p:nvSpPr>
          <p:cNvPr id="10" name="TextBox 10"/>
          <p:cNvSpPr txBox="1"/>
          <p:nvPr/>
        </p:nvSpPr>
        <p:spPr>
          <a:xfrm>
            <a:off x="3075576" y="6954038"/>
            <a:ext cx="14183724" cy="1724896"/>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Make the appropriate journal and ledger</a:t>
            </a:r>
            <a:br>
              <a:rPr lang="en-US" sz="4586" dirty="0">
                <a:solidFill>
                  <a:srgbClr val="FFFFFF"/>
                </a:solidFill>
                <a:latin typeface="Agrandir Bold"/>
              </a:rPr>
            </a:br>
            <a:r>
              <a:rPr lang="en-US" sz="4586" dirty="0">
                <a:solidFill>
                  <a:srgbClr val="FFFFFF"/>
                </a:solidFill>
                <a:latin typeface="Agrandir Bold"/>
              </a:rPr>
              <a:t>   entries and update the balances.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13711" y="-269602"/>
            <a:ext cx="15460579" cy="10826204"/>
          </a:xfrm>
          <a:custGeom>
            <a:avLst/>
            <a:gdLst/>
            <a:ahLst/>
            <a:cxnLst/>
            <a:rect l="l" t="t" r="r" b="b"/>
            <a:pathLst>
              <a:path w="15460579" h="10826204">
                <a:moveTo>
                  <a:pt x="0" y="0"/>
                </a:moveTo>
                <a:lnTo>
                  <a:pt x="15460578" y="0"/>
                </a:lnTo>
                <a:lnTo>
                  <a:pt x="15460578" y="10826204"/>
                </a:lnTo>
                <a:lnTo>
                  <a:pt x="0" y="10826204"/>
                </a:lnTo>
                <a:lnTo>
                  <a:pt x="0" y="0"/>
                </a:lnTo>
                <a:close/>
              </a:path>
            </a:pathLst>
          </a:custGeom>
          <a:blipFill>
            <a:blip r:embed="rId3"/>
            <a:stretch>
              <a:fillRect l="-2159" t="-2456" r="-1090" b="-62715"/>
            </a:stretch>
          </a:blipFill>
        </p:spPr>
        <p:txBody>
          <a:bodyPr/>
          <a:lstStyle/>
          <a:p>
            <a:endParaRPr lang="en-US"/>
          </a:p>
        </p:txBody>
      </p:sp>
      <p:sp>
        <p:nvSpPr>
          <p:cNvPr id="7" name="TextBox 7"/>
          <p:cNvSpPr txBox="1"/>
          <p:nvPr/>
        </p:nvSpPr>
        <p:spPr>
          <a:xfrm>
            <a:off x="2624742" y="395993"/>
            <a:ext cx="7104853"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Kyle Realty, Inc. - Sales Escrow </a:t>
            </a:r>
          </a:p>
        </p:txBody>
      </p:sp>
      <p:sp>
        <p:nvSpPr>
          <p:cNvPr id="8" name="TextBox 8"/>
          <p:cNvSpPr txBox="1"/>
          <p:nvPr/>
        </p:nvSpPr>
        <p:spPr>
          <a:xfrm>
            <a:off x="15312398" y="2087602"/>
            <a:ext cx="1404463" cy="434062"/>
          </a:xfrm>
          <a:prstGeom prst="rect">
            <a:avLst/>
          </a:prstGeom>
        </p:spPr>
        <p:txBody>
          <a:bodyPr lIns="0" tIns="0" rIns="0" bIns="0" rtlCol="0" anchor="t">
            <a:spAutoFit/>
          </a:bodyPr>
          <a:lstStyle/>
          <a:p>
            <a:pPr algn="r">
              <a:lnSpc>
                <a:spcPts val="3536"/>
              </a:lnSpc>
            </a:pPr>
            <a:r>
              <a:rPr lang="en-US" sz="2525">
                <a:solidFill>
                  <a:srgbClr val="000000"/>
                </a:solidFill>
                <a:latin typeface="Archivo Black"/>
              </a:rPr>
              <a:t>0.00</a:t>
            </a:r>
          </a:p>
        </p:txBody>
      </p:sp>
      <p:sp>
        <p:nvSpPr>
          <p:cNvPr id="9" name="TextBox 9"/>
          <p:cNvSpPr txBox="1"/>
          <p:nvPr/>
        </p:nvSpPr>
        <p:spPr>
          <a:xfrm>
            <a:off x="14869976" y="2569290"/>
            <a:ext cx="184688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100.00</a:t>
            </a:r>
          </a:p>
        </p:txBody>
      </p:sp>
      <p:sp>
        <p:nvSpPr>
          <p:cNvPr id="10" name="TextBox 10"/>
          <p:cNvSpPr txBox="1"/>
          <p:nvPr/>
        </p:nvSpPr>
        <p:spPr>
          <a:xfrm>
            <a:off x="14799806" y="3511572"/>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5,100.00</a:t>
            </a:r>
          </a:p>
        </p:txBody>
      </p:sp>
      <p:sp>
        <p:nvSpPr>
          <p:cNvPr id="11" name="TextBox 11"/>
          <p:cNvSpPr txBox="1"/>
          <p:nvPr/>
        </p:nvSpPr>
        <p:spPr>
          <a:xfrm>
            <a:off x="14799806" y="4453855"/>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6,600.00</a:t>
            </a:r>
          </a:p>
        </p:txBody>
      </p:sp>
      <p:sp>
        <p:nvSpPr>
          <p:cNvPr id="12" name="TextBox 12"/>
          <p:cNvSpPr txBox="1"/>
          <p:nvPr/>
        </p:nvSpPr>
        <p:spPr>
          <a:xfrm>
            <a:off x="14691163" y="5867277"/>
            <a:ext cx="2025698"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Balanced</a:t>
            </a:r>
          </a:p>
        </p:txBody>
      </p:sp>
      <p:sp>
        <p:nvSpPr>
          <p:cNvPr id="13" name="TextBox 13"/>
          <p:cNvSpPr txBox="1"/>
          <p:nvPr/>
        </p:nvSpPr>
        <p:spPr>
          <a:xfrm>
            <a:off x="12665465" y="2569290"/>
            <a:ext cx="2025698"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100.00</a:t>
            </a:r>
          </a:p>
        </p:txBody>
      </p:sp>
      <p:sp>
        <p:nvSpPr>
          <p:cNvPr id="14" name="TextBox 14"/>
          <p:cNvSpPr txBox="1"/>
          <p:nvPr/>
        </p:nvSpPr>
        <p:spPr>
          <a:xfrm>
            <a:off x="12745659" y="3511572"/>
            <a:ext cx="1945504"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5,000.00</a:t>
            </a:r>
          </a:p>
        </p:txBody>
      </p:sp>
      <p:sp>
        <p:nvSpPr>
          <p:cNvPr id="15" name="TextBox 15"/>
          <p:cNvSpPr txBox="1"/>
          <p:nvPr/>
        </p:nvSpPr>
        <p:spPr>
          <a:xfrm>
            <a:off x="12745659" y="4453854"/>
            <a:ext cx="1945504"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1,500.00</a:t>
            </a:r>
          </a:p>
        </p:txBody>
      </p:sp>
      <p:sp>
        <p:nvSpPr>
          <p:cNvPr id="16" name="TextBox 16"/>
          <p:cNvSpPr txBox="1"/>
          <p:nvPr/>
        </p:nvSpPr>
        <p:spPr>
          <a:xfrm>
            <a:off x="10725126" y="4924995"/>
            <a:ext cx="1940339"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125.00</a:t>
            </a:r>
          </a:p>
        </p:txBody>
      </p:sp>
      <p:sp>
        <p:nvSpPr>
          <p:cNvPr id="17" name="TextBox 17"/>
          <p:cNvSpPr txBox="1"/>
          <p:nvPr/>
        </p:nvSpPr>
        <p:spPr>
          <a:xfrm>
            <a:off x="10725126" y="5396136"/>
            <a:ext cx="1940339"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12.00</a:t>
            </a:r>
          </a:p>
        </p:txBody>
      </p:sp>
      <p:sp>
        <p:nvSpPr>
          <p:cNvPr id="18" name="TextBox 18"/>
          <p:cNvSpPr txBox="1"/>
          <p:nvPr/>
        </p:nvSpPr>
        <p:spPr>
          <a:xfrm>
            <a:off x="10725126" y="6338417"/>
            <a:ext cx="1940339"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150.00</a:t>
            </a:r>
          </a:p>
        </p:txBody>
      </p:sp>
      <p:sp>
        <p:nvSpPr>
          <p:cNvPr id="19" name="TextBox 19"/>
          <p:cNvSpPr txBox="1"/>
          <p:nvPr/>
        </p:nvSpPr>
        <p:spPr>
          <a:xfrm>
            <a:off x="10725126" y="6809558"/>
            <a:ext cx="1940339"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1,000.00</a:t>
            </a:r>
          </a:p>
        </p:txBody>
      </p:sp>
      <p:sp>
        <p:nvSpPr>
          <p:cNvPr id="20" name="TextBox 20"/>
          <p:cNvSpPr txBox="1"/>
          <p:nvPr/>
        </p:nvSpPr>
        <p:spPr>
          <a:xfrm>
            <a:off x="4941207" y="2569290"/>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Open Account</a:t>
            </a:r>
          </a:p>
        </p:txBody>
      </p:sp>
      <p:sp>
        <p:nvSpPr>
          <p:cNvPr id="21" name="TextBox 21"/>
          <p:cNvSpPr txBox="1"/>
          <p:nvPr/>
        </p:nvSpPr>
        <p:spPr>
          <a:xfrm>
            <a:off x="4941207" y="3040431"/>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Earnest Money - Walters #8236</a:t>
            </a:r>
          </a:p>
        </p:txBody>
      </p:sp>
      <p:sp>
        <p:nvSpPr>
          <p:cNvPr id="22" name="TextBox 22"/>
          <p:cNvSpPr txBox="1"/>
          <p:nvPr/>
        </p:nvSpPr>
        <p:spPr>
          <a:xfrm>
            <a:off x="4941207" y="3982713"/>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Phillips Rent for February</a:t>
            </a:r>
          </a:p>
        </p:txBody>
      </p:sp>
      <p:sp>
        <p:nvSpPr>
          <p:cNvPr id="23" name="TextBox 23"/>
          <p:cNvSpPr txBox="1"/>
          <p:nvPr/>
        </p:nvSpPr>
        <p:spPr>
          <a:xfrm>
            <a:off x="4941207" y="4924995"/>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Lawn Care - Castle</a:t>
            </a:r>
          </a:p>
        </p:txBody>
      </p:sp>
      <p:sp>
        <p:nvSpPr>
          <p:cNvPr id="24" name="TextBox 24"/>
          <p:cNvSpPr txBox="1"/>
          <p:nvPr/>
        </p:nvSpPr>
        <p:spPr>
          <a:xfrm>
            <a:off x="4941207" y="5396136"/>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Bank Charges</a:t>
            </a:r>
          </a:p>
        </p:txBody>
      </p:sp>
      <p:sp>
        <p:nvSpPr>
          <p:cNvPr id="25" name="TextBox 25"/>
          <p:cNvSpPr txBox="1"/>
          <p:nvPr/>
        </p:nvSpPr>
        <p:spPr>
          <a:xfrm>
            <a:off x="4941207" y="6338417"/>
            <a:ext cx="5308188" cy="405765"/>
          </a:xfrm>
          <a:prstGeom prst="rect">
            <a:avLst/>
          </a:prstGeom>
        </p:spPr>
        <p:txBody>
          <a:bodyPr lIns="0" tIns="0" rIns="0" bIns="0" rtlCol="0" anchor="t">
            <a:spAutoFit/>
          </a:bodyPr>
          <a:lstStyle/>
          <a:p>
            <a:pPr>
              <a:lnSpc>
                <a:spcPts val="3359"/>
              </a:lnSpc>
            </a:pPr>
            <a:r>
              <a:rPr lang="en-US" sz="2400">
                <a:solidFill>
                  <a:srgbClr val="C40000"/>
                </a:solidFill>
                <a:latin typeface="Archivo Black"/>
              </a:rPr>
              <a:t>Rent Commission - Castle</a:t>
            </a:r>
          </a:p>
        </p:txBody>
      </p:sp>
      <p:sp>
        <p:nvSpPr>
          <p:cNvPr id="26" name="TextBox 26"/>
          <p:cNvSpPr txBox="1"/>
          <p:nvPr/>
        </p:nvSpPr>
        <p:spPr>
          <a:xfrm>
            <a:off x="4941207" y="6809558"/>
            <a:ext cx="5308188" cy="405765"/>
          </a:xfrm>
          <a:prstGeom prst="rect">
            <a:avLst/>
          </a:prstGeom>
        </p:spPr>
        <p:txBody>
          <a:bodyPr lIns="0" tIns="0" rIns="0" bIns="0" rtlCol="0" anchor="t">
            <a:spAutoFit/>
          </a:bodyPr>
          <a:lstStyle/>
          <a:p>
            <a:pPr>
              <a:lnSpc>
                <a:spcPts val="3359"/>
              </a:lnSpc>
            </a:pPr>
            <a:r>
              <a:rPr lang="en-US" sz="2400">
                <a:solidFill>
                  <a:srgbClr val="C40000"/>
                </a:solidFill>
                <a:latin typeface="Archivo Black"/>
              </a:rPr>
              <a:t>February Rent to Castle</a:t>
            </a:r>
          </a:p>
        </p:txBody>
      </p:sp>
      <p:sp>
        <p:nvSpPr>
          <p:cNvPr id="27" name="TextBox 27"/>
          <p:cNvSpPr txBox="1"/>
          <p:nvPr/>
        </p:nvSpPr>
        <p:spPr>
          <a:xfrm>
            <a:off x="1413711" y="2484913"/>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1/15/24</a:t>
            </a:r>
          </a:p>
        </p:txBody>
      </p:sp>
      <p:sp>
        <p:nvSpPr>
          <p:cNvPr id="28" name="TextBox 28"/>
          <p:cNvSpPr txBox="1"/>
          <p:nvPr/>
        </p:nvSpPr>
        <p:spPr>
          <a:xfrm>
            <a:off x="1413711" y="2956054"/>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1/25/24</a:t>
            </a:r>
          </a:p>
        </p:txBody>
      </p:sp>
      <p:sp>
        <p:nvSpPr>
          <p:cNvPr id="29" name="TextBox 29"/>
          <p:cNvSpPr txBox="1"/>
          <p:nvPr/>
        </p:nvSpPr>
        <p:spPr>
          <a:xfrm>
            <a:off x="1413711" y="3898336"/>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1/26/24</a:t>
            </a:r>
          </a:p>
        </p:txBody>
      </p:sp>
      <p:sp>
        <p:nvSpPr>
          <p:cNvPr id="30" name="TextBox 30"/>
          <p:cNvSpPr txBox="1"/>
          <p:nvPr/>
        </p:nvSpPr>
        <p:spPr>
          <a:xfrm>
            <a:off x="1413711" y="4840618"/>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1/27/24</a:t>
            </a:r>
          </a:p>
        </p:txBody>
      </p:sp>
      <p:sp>
        <p:nvSpPr>
          <p:cNvPr id="31" name="TextBox 31"/>
          <p:cNvSpPr txBox="1"/>
          <p:nvPr/>
        </p:nvSpPr>
        <p:spPr>
          <a:xfrm>
            <a:off x="1413711" y="5311759"/>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1/31/24</a:t>
            </a:r>
          </a:p>
        </p:txBody>
      </p:sp>
      <p:sp>
        <p:nvSpPr>
          <p:cNvPr id="32" name="TextBox 32"/>
          <p:cNvSpPr txBox="1"/>
          <p:nvPr/>
        </p:nvSpPr>
        <p:spPr>
          <a:xfrm>
            <a:off x="1413711" y="6254040"/>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2/01/24</a:t>
            </a:r>
          </a:p>
        </p:txBody>
      </p:sp>
      <p:sp>
        <p:nvSpPr>
          <p:cNvPr id="33" name="TextBox 33"/>
          <p:cNvSpPr txBox="1"/>
          <p:nvPr/>
        </p:nvSpPr>
        <p:spPr>
          <a:xfrm>
            <a:off x="3146372" y="4840618"/>
            <a:ext cx="1794835"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1006</a:t>
            </a:r>
          </a:p>
        </p:txBody>
      </p:sp>
      <p:sp>
        <p:nvSpPr>
          <p:cNvPr id="34" name="TextBox 34"/>
          <p:cNvSpPr txBox="1"/>
          <p:nvPr/>
        </p:nvSpPr>
        <p:spPr>
          <a:xfrm>
            <a:off x="3146372" y="6254036"/>
            <a:ext cx="1794835" cy="547341"/>
          </a:xfrm>
          <a:prstGeom prst="rect">
            <a:avLst/>
          </a:prstGeom>
        </p:spPr>
        <p:txBody>
          <a:bodyPr lIns="0" tIns="0" rIns="0" bIns="0" rtlCol="0" anchor="t">
            <a:spAutoFit/>
          </a:bodyPr>
          <a:lstStyle/>
          <a:p>
            <a:pPr algn="ctr">
              <a:lnSpc>
                <a:spcPts val="4420"/>
              </a:lnSpc>
            </a:pPr>
            <a:r>
              <a:rPr lang="en-US" sz="3157">
                <a:solidFill>
                  <a:srgbClr val="C40000"/>
                </a:solidFill>
                <a:latin typeface="Archivo Black"/>
              </a:rPr>
              <a:t>1007</a:t>
            </a:r>
          </a:p>
        </p:txBody>
      </p:sp>
      <p:sp>
        <p:nvSpPr>
          <p:cNvPr id="35" name="TextBox 35"/>
          <p:cNvSpPr txBox="1"/>
          <p:nvPr/>
        </p:nvSpPr>
        <p:spPr>
          <a:xfrm>
            <a:off x="3146372" y="6725177"/>
            <a:ext cx="1794835" cy="547341"/>
          </a:xfrm>
          <a:prstGeom prst="rect">
            <a:avLst/>
          </a:prstGeom>
        </p:spPr>
        <p:txBody>
          <a:bodyPr lIns="0" tIns="0" rIns="0" bIns="0" rtlCol="0" anchor="t">
            <a:spAutoFit/>
          </a:bodyPr>
          <a:lstStyle/>
          <a:p>
            <a:pPr algn="ctr">
              <a:lnSpc>
                <a:spcPts val="4420"/>
              </a:lnSpc>
            </a:pPr>
            <a:r>
              <a:rPr lang="en-US" sz="3157">
                <a:solidFill>
                  <a:srgbClr val="C40000"/>
                </a:solidFill>
                <a:latin typeface="Archivo Black"/>
              </a:rPr>
              <a:t>1008</a:t>
            </a:r>
          </a:p>
        </p:txBody>
      </p:sp>
      <p:sp>
        <p:nvSpPr>
          <p:cNvPr id="36" name="TextBox 36"/>
          <p:cNvSpPr txBox="1"/>
          <p:nvPr/>
        </p:nvSpPr>
        <p:spPr>
          <a:xfrm>
            <a:off x="1413711" y="6725181"/>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2/01/24</a:t>
            </a:r>
          </a:p>
        </p:txBody>
      </p:sp>
      <p:sp>
        <p:nvSpPr>
          <p:cNvPr id="37" name="TextBox 37"/>
          <p:cNvSpPr txBox="1"/>
          <p:nvPr/>
        </p:nvSpPr>
        <p:spPr>
          <a:xfrm>
            <a:off x="14799806" y="4916107"/>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6,475.00</a:t>
            </a:r>
          </a:p>
        </p:txBody>
      </p:sp>
      <p:sp>
        <p:nvSpPr>
          <p:cNvPr id="38" name="TextBox 38"/>
          <p:cNvSpPr txBox="1"/>
          <p:nvPr/>
        </p:nvSpPr>
        <p:spPr>
          <a:xfrm>
            <a:off x="14799806" y="5378358"/>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6,463.00</a:t>
            </a:r>
          </a:p>
        </p:txBody>
      </p:sp>
      <p:sp>
        <p:nvSpPr>
          <p:cNvPr id="39" name="TextBox 39"/>
          <p:cNvSpPr txBox="1"/>
          <p:nvPr/>
        </p:nvSpPr>
        <p:spPr>
          <a:xfrm>
            <a:off x="14799806" y="6296315"/>
            <a:ext cx="1917055"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6,313.00</a:t>
            </a:r>
          </a:p>
        </p:txBody>
      </p:sp>
      <p:sp>
        <p:nvSpPr>
          <p:cNvPr id="40" name="TextBox 40"/>
          <p:cNvSpPr txBox="1"/>
          <p:nvPr/>
        </p:nvSpPr>
        <p:spPr>
          <a:xfrm>
            <a:off x="14799806" y="6809558"/>
            <a:ext cx="1917055"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5,313.00</a:t>
            </a:r>
          </a:p>
        </p:txBody>
      </p:sp>
      <p:sp>
        <p:nvSpPr>
          <p:cNvPr id="41" name="TextBox 41"/>
          <p:cNvSpPr txBox="1"/>
          <p:nvPr/>
        </p:nvSpPr>
        <p:spPr>
          <a:xfrm>
            <a:off x="14299549" y="-67537"/>
            <a:ext cx="1404463" cy="539730"/>
          </a:xfrm>
          <a:prstGeom prst="rect">
            <a:avLst/>
          </a:prstGeom>
        </p:spPr>
        <p:txBody>
          <a:bodyPr lIns="0" tIns="0" rIns="0" bIns="0" rtlCol="0" anchor="t">
            <a:spAutoFit/>
          </a:bodyPr>
          <a:lstStyle/>
          <a:p>
            <a:pPr algn="ctr">
              <a:lnSpc>
                <a:spcPts val="4376"/>
              </a:lnSpc>
            </a:pPr>
            <a:r>
              <a:rPr lang="en-US" sz="3125">
                <a:solidFill>
                  <a:srgbClr val="000000"/>
                </a:solidFill>
                <a:latin typeface="Archivo Black"/>
              </a:rPr>
              <a:t>1</a:t>
            </a:r>
          </a:p>
        </p:txBody>
      </p:sp>
      <p:sp>
        <p:nvSpPr>
          <p:cNvPr id="42" name="TextBox 42"/>
          <p:cNvSpPr txBox="1"/>
          <p:nvPr/>
        </p:nvSpPr>
        <p:spPr>
          <a:xfrm>
            <a:off x="13842236" y="458853"/>
            <a:ext cx="2665624" cy="440670"/>
          </a:xfrm>
          <a:prstGeom prst="rect">
            <a:avLst/>
          </a:prstGeom>
        </p:spPr>
        <p:txBody>
          <a:bodyPr lIns="0" tIns="0" rIns="0" bIns="0" rtlCol="0" anchor="t">
            <a:spAutoFit/>
          </a:bodyPr>
          <a:lstStyle/>
          <a:p>
            <a:pPr algn="ctr">
              <a:lnSpc>
                <a:spcPts val="3536"/>
              </a:lnSpc>
            </a:pPr>
            <a:r>
              <a:rPr lang="en-US" sz="2525">
                <a:solidFill>
                  <a:srgbClr val="000000"/>
                </a:solidFill>
                <a:latin typeface="Archivo Black"/>
              </a:rPr>
              <a:t>999-9999-01</a:t>
            </a:r>
          </a:p>
        </p:txBody>
      </p:sp>
      <p:sp>
        <p:nvSpPr>
          <p:cNvPr id="43" name="TextBox 43"/>
          <p:cNvSpPr txBox="1"/>
          <p:nvPr/>
        </p:nvSpPr>
        <p:spPr>
          <a:xfrm>
            <a:off x="5584152" y="3511572"/>
            <a:ext cx="402229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578 Oak Lane - Wright</a:t>
            </a:r>
          </a:p>
        </p:txBody>
      </p:sp>
      <p:sp>
        <p:nvSpPr>
          <p:cNvPr id="44" name="TextBox 44"/>
          <p:cNvSpPr txBox="1"/>
          <p:nvPr/>
        </p:nvSpPr>
        <p:spPr>
          <a:xfrm>
            <a:off x="5584152" y="4453854"/>
            <a:ext cx="4492142"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4997 Downey Dr. - Castle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404270"/>
            <a:ext cx="18288000" cy="9478460"/>
          </a:xfrm>
          <a:custGeom>
            <a:avLst/>
            <a:gdLst/>
            <a:ahLst/>
            <a:cxnLst/>
            <a:rect l="l" t="t" r="r" b="b"/>
            <a:pathLst>
              <a:path w="18288000" h="9478460">
                <a:moveTo>
                  <a:pt x="0" y="0"/>
                </a:moveTo>
                <a:lnTo>
                  <a:pt x="18288000" y="0"/>
                </a:lnTo>
                <a:lnTo>
                  <a:pt x="18288000" y="9478460"/>
                </a:lnTo>
                <a:lnTo>
                  <a:pt x="0" y="9478460"/>
                </a:lnTo>
                <a:lnTo>
                  <a:pt x="0" y="0"/>
                </a:lnTo>
                <a:close/>
              </a:path>
            </a:pathLst>
          </a:custGeom>
          <a:blipFill>
            <a:blip r:embed="rId3"/>
            <a:stretch>
              <a:fillRect l="-1420" t="-2055" r="-1420" b="-76017"/>
            </a:stretch>
          </a:blipFill>
        </p:spPr>
        <p:txBody>
          <a:bodyPr/>
          <a:lstStyle/>
          <a:p>
            <a:r>
              <a:rPr lang="en-US" dirty="0"/>
              <a:t> Feb</a:t>
            </a:r>
          </a:p>
        </p:txBody>
      </p:sp>
      <p:sp>
        <p:nvSpPr>
          <p:cNvPr id="7" name="TextBox 7"/>
          <p:cNvSpPr txBox="1"/>
          <p:nvPr/>
        </p:nvSpPr>
        <p:spPr>
          <a:xfrm>
            <a:off x="16145802" y="4745281"/>
            <a:ext cx="1917055" cy="490855"/>
          </a:xfrm>
          <a:prstGeom prst="rect">
            <a:avLst/>
          </a:prstGeom>
        </p:spPr>
        <p:txBody>
          <a:bodyPr lIns="0" tIns="0" rIns="0" bIns="0" rtlCol="0" anchor="t">
            <a:spAutoFit/>
          </a:bodyPr>
          <a:lstStyle/>
          <a:p>
            <a:pPr algn="r">
              <a:lnSpc>
                <a:spcPts val="3920"/>
              </a:lnSpc>
            </a:pPr>
            <a:r>
              <a:rPr lang="en-US" sz="2800">
                <a:solidFill>
                  <a:srgbClr val="000000"/>
                </a:solidFill>
                <a:latin typeface="Archivo Black"/>
              </a:rPr>
              <a:t>1,500.00</a:t>
            </a:r>
          </a:p>
        </p:txBody>
      </p:sp>
      <p:sp>
        <p:nvSpPr>
          <p:cNvPr id="8" name="TextBox 8"/>
          <p:cNvSpPr txBox="1"/>
          <p:nvPr/>
        </p:nvSpPr>
        <p:spPr>
          <a:xfrm>
            <a:off x="13498167" y="4740201"/>
            <a:ext cx="2192790" cy="490855"/>
          </a:xfrm>
          <a:prstGeom prst="rect">
            <a:avLst/>
          </a:prstGeom>
        </p:spPr>
        <p:txBody>
          <a:bodyPr lIns="0" tIns="0" rIns="0" bIns="0" rtlCol="0" anchor="t">
            <a:spAutoFit/>
          </a:bodyPr>
          <a:lstStyle/>
          <a:p>
            <a:pPr algn="r">
              <a:lnSpc>
                <a:spcPts val="3920"/>
              </a:lnSpc>
            </a:pPr>
            <a:r>
              <a:rPr lang="en-US" sz="2800">
                <a:solidFill>
                  <a:srgbClr val="000000"/>
                </a:solidFill>
                <a:latin typeface="Archivo Black"/>
              </a:rPr>
              <a:t>1,500.00</a:t>
            </a:r>
          </a:p>
        </p:txBody>
      </p:sp>
      <p:sp>
        <p:nvSpPr>
          <p:cNvPr id="9" name="TextBox 9"/>
          <p:cNvSpPr txBox="1"/>
          <p:nvPr/>
        </p:nvSpPr>
        <p:spPr>
          <a:xfrm>
            <a:off x="3567050" y="4681669"/>
            <a:ext cx="6915550" cy="510845"/>
          </a:xfrm>
          <a:prstGeom prst="rect">
            <a:avLst/>
          </a:prstGeom>
        </p:spPr>
        <p:txBody>
          <a:bodyPr lIns="0" tIns="0" rIns="0" bIns="0" rtlCol="0" anchor="t">
            <a:spAutoFit/>
          </a:bodyPr>
          <a:lstStyle/>
          <a:p>
            <a:pPr>
              <a:lnSpc>
                <a:spcPts val="4199"/>
              </a:lnSpc>
            </a:pPr>
            <a:r>
              <a:rPr lang="en-US" sz="2999" dirty="0">
                <a:solidFill>
                  <a:srgbClr val="000000"/>
                </a:solidFill>
                <a:latin typeface="Archivo Black"/>
              </a:rPr>
              <a:t>Phillips February Rent</a:t>
            </a:r>
          </a:p>
        </p:txBody>
      </p:sp>
      <p:sp>
        <p:nvSpPr>
          <p:cNvPr id="10" name="TextBox 10"/>
          <p:cNvSpPr txBox="1"/>
          <p:nvPr/>
        </p:nvSpPr>
        <p:spPr>
          <a:xfrm>
            <a:off x="0" y="4655663"/>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1/26/24</a:t>
            </a:r>
          </a:p>
        </p:txBody>
      </p:sp>
      <p:sp>
        <p:nvSpPr>
          <p:cNvPr id="11" name="TextBox 11"/>
          <p:cNvSpPr txBox="1"/>
          <p:nvPr/>
        </p:nvSpPr>
        <p:spPr>
          <a:xfrm>
            <a:off x="15849058" y="5826686"/>
            <a:ext cx="2213798" cy="490855"/>
          </a:xfrm>
          <a:prstGeom prst="rect">
            <a:avLst/>
          </a:prstGeom>
        </p:spPr>
        <p:txBody>
          <a:bodyPr lIns="0" tIns="0" rIns="0" bIns="0" rtlCol="0" anchor="t">
            <a:spAutoFit/>
          </a:bodyPr>
          <a:lstStyle/>
          <a:p>
            <a:pPr algn="r">
              <a:lnSpc>
                <a:spcPts val="3920"/>
              </a:lnSpc>
            </a:pPr>
            <a:r>
              <a:rPr lang="en-US" sz="2800">
                <a:solidFill>
                  <a:srgbClr val="000000"/>
                </a:solidFill>
                <a:latin typeface="Archivo Black"/>
              </a:rPr>
              <a:t>Balanced</a:t>
            </a:r>
          </a:p>
        </p:txBody>
      </p:sp>
      <p:sp>
        <p:nvSpPr>
          <p:cNvPr id="12" name="TextBox 12"/>
          <p:cNvSpPr txBox="1"/>
          <p:nvPr/>
        </p:nvSpPr>
        <p:spPr>
          <a:xfrm>
            <a:off x="15900507" y="6365166"/>
            <a:ext cx="2162349"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1,225.00</a:t>
            </a:r>
          </a:p>
        </p:txBody>
      </p:sp>
      <p:sp>
        <p:nvSpPr>
          <p:cNvPr id="13" name="TextBox 13"/>
          <p:cNvSpPr txBox="1"/>
          <p:nvPr/>
        </p:nvSpPr>
        <p:spPr>
          <a:xfrm>
            <a:off x="11342750" y="6860148"/>
            <a:ext cx="1945504"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1,000.00</a:t>
            </a:r>
          </a:p>
        </p:txBody>
      </p:sp>
      <p:sp>
        <p:nvSpPr>
          <p:cNvPr id="14" name="TextBox 14"/>
          <p:cNvSpPr txBox="1"/>
          <p:nvPr/>
        </p:nvSpPr>
        <p:spPr>
          <a:xfrm>
            <a:off x="11101645" y="6341670"/>
            <a:ext cx="2192790" cy="490855"/>
          </a:xfrm>
          <a:prstGeom prst="rect">
            <a:avLst/>
          </a:prstGeom>
        </p:spPr>
        <p:txBody>
          <a:bodyPr lIns="0" tIns="0" rIns="0" bIns="0" rtlCol="0" anchor="t">
            <a:spAutoFit/>
          </a:bodyPr>
          <a:lstStyle/>
          <a:p>
            <a:pPr algn="r">
              <a:lnSpc>
                <a:spcPts val="3920"/>
              </a:lnSpc>
            </a:pPr>
            <a:r>
              <a:rPr lang="en-US" sz="2800" dirty="0">
                <a:solidFill>
                  <a:srgbClr val="C40000"/>
                </a:solidFill>
                <a:latin typeface="Archivo Black"/>
              </a:rPr>
              <a:t>150.00</a:t>
            </a:r>
          </a:p>
        </p:txBody>
      </p:sp>
      <p:sp>
        <p:nvSpPr>
          <p:cNvPr id="15" name="TextBox 15"/>
          <p:cNvSpPr txBox="1"/>
          <p:nvPr/>
        </p:nvSpPr>
        <p:spPr>
          <a:xfrm>
            <a:off x="15900507" y="6903645"/>
            <a:ext cx="2162349"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225.00</a:t>
            </a:r>
          </a:p>
        </p:txBody>
      </p:sp>
      <p:sp>
        <p:nvSpPr>
          <p:cNvPr id="16" name="TextBox 16"/>
          <p:cNvSpPr txBox="1"/>
          <p:nvPr/>
        </p:nvSpPr>
        <p:spPr>
          <a:xfrm>
            <a:off x="1967744" y="2414688"/>
            <a:ext cx="6915550"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4997 Downey Dr.</a:t>
            </a:r>
          </a:p>
        </p:txBody>
      </p:sp>
      <p:sp>
        <p:nvSpPr>
          <p:cNvPr id="17" name="TextBox 17"/>
          <p:cNvSpPr txBox="1"/>
          <p:nvPr/>
        </p:nvSpPr>
        <p:spPr>
          <a:xfrm>
            <a:off x="1967744" y="2929039"/>
            <a:ext cx="6915550"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someplace, CO 80000</a:t>
            </a:r>
          </a:p>
        </p:txBody>
      </p:sp>
      <p:sp>
        <p:nvSpPr>
          <p:cNvPr id="18" name="TextBox 18"/>
          <p:cNvSpPr txBox="1"/>
          <p:nvPr/>
        </p:nvSpPr>
        <p:spPr>
          <a:xfrm>
            <a:off x="12198040" y="2414688"/>
            <a:ext cx="4591057"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Castle, David S</a:t>
            </a:r>
          </a:p>
        </p:txBody>
      </p:sp>
      <p:sp>
        <p:nvSpPr>
          <p:cNvPr id="19" name="TextBox 19"/>
          <p:cNvSpPr txBox="1"/>
          <p:nvPr/>
        </p:nvSpPr>
        <p:spPr>
          <a:xfrm>
            <a:off x="3567050" y="5264710"/>
            <a:ext cx="6915550"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Lawn Care</a:t>
            </a:r>
          </a:p>
        </p:txBody>
      </p:sp>
      <p:sp>
        <p:nvSpPr>
          <p:cNvPr id="20" name="TextBox 20"/>
          <p:cNvSpPr txBox="1"/>
          <p:nvPr/>
        </p:nvSpPr>
        <p:spPr>
          <a:xfrm>
            <a:off x="3567050" y="6351195"/>
            <a:ext cx="6915550" cy="504825"/>
          </a:xfrm>
          <a:prstGeom prst="rect">
            <a:avLst/>
          </a:prstGeom>
        </p:spPr>
        <p:txBody>
          <a:bodyPr lIns="0" tIns="0" rIns="0" bIns="0" rtlCol="0" anchor="t">
            <a:spAutoFit/>
          </a:bodyPr>
          <a:lstStyle/>
          <a:p>
            <a:pPr>
              <a:lnSpc>
                <a:spcPts val="4199"/>
              </a:lnSpc>
            </a:pPr>
            <a:r>
              <a:rPr lang="en-US" sz="2999">
                <a:solidFill>
                  <a:srgbClr val="C40000"/>
                </a:solidFill>
                <a:latin typeface="Archivo Black"/>
              </a:rPr>
              <a:t>10% Commission to Kyle Realty</a:t>
            </a:r>
          </a:p>
        </p:txBody>
      </p:sp>
      <p:sp>
        <p:nvSpPr>
          <p:cNvPr id="21" name="TextBox 21"/>
          <p:cNvSpPr txBox="1"/>
          <p:nvPr/>
        </p:nvSpPr>
        <p:spPr>
          <a:xfrm>
            <a:off x="3567050" y="6913170"/>
            <a:ext cx="6915550" cy="497840"/>
          </a:xfrm>
          <a:prstGeom prst="rect">
            <a:avLst/>
          </a:prstGeom>
        </p:spPr>
        <p:txBody>
          <a:bodyPr lIns="0" tIns="0" rIns="0" bIns="0" rtlCol="0" anchor="t">
            <a:spAutoFit/>
          </a:bodyPr>
          <a:lstStyle/>
          <a:p>
            <a:pPr>
              <a:lnSpc>
                <a:spcPts val="4059"/>
              </a:lnSpc>
            </a:pPr>
            <a:r>
              <a:rPr lang="en-US" sz="2899">
                <a:solidFill>
                  <a:srgbClr val="C40000"/>
                </a:solidFill>
                <a:latin typeface="Archivo Black"/>
              </a:rPr>
              <a:t>February Rent to Owner - Castle</a:t>
            </a:r>
          </a:p>
        </p:txBody>
      </p:sp>
      <p:sp>
        <p:nvSpPr>
          <p:cNvPr id="22" name="TextBox 22"/>
          <p:cNvSpPr txBox="1"/>
          <p:nvPr/>
        </p:nvSpPr>
        <p:spPr>
          <a:xfrm>
            <a:off x="0" y="5222195"/>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1/27/24</a:t>
            </a:r>
          </a:p>
        </p:txBody>
      </p:sp>
      <p:sp>
        <p:nvSpPr>
          <p:cNvPr id="23" name="TextBox 23"/>
          <p:cNvSpPr txBox="1"/>
          <p:nvPr/>
        </p:nvSpPr>
        <p:spPr>
          <a:xfrm>
            <a:off x="0" y="6284218"/>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2/01/24</a:t>
            </a:r>
          </a:p>
        </p:txBody>
      </p:sp>
      <p:sp>
        <p:nvSpPr>
          <p:cNvPr id="24" name="TextBox 24"/>
          <p:cNvSpPr txBox="1"/>
          <p:nvPr/>
        </p:nvSpPr>
        <p:spPr>
          <a:xfrm>
            <a:off x="0" y="6850623"/>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2/01/24</a:t>
            </a:r>
          </a:p>
        </p:txBody>
      </p:sp>
      <p:sp>
        <p:nvSpPr>
          <p:cNvPr id="25" name="TextBox 25"/>
          <p:cNvSpPr txBox="1"/>
          <p:nvPr/>
        </p:nvSpPr>
        <p:spPr>
          <a:xfrm>
            <a:off x="16145802" y="5269473"/>
            <a:ext cx="1917055" cy="490855"/>
          </a:xfrm>
          <a:prstGeom prst="rect">
            <a:avLst/>
          </a:prstGeom>
        </p:spPr>
        <p:txBody>
          <a:bodyPr lIns="0" tIns="0" rIns="0" bIns="0" rtlCol="0" anchor="t">
            <a:spAutoFit/>
          </a:bodyPr>
          <a:lstStyle/>
          <a:p>
            <a:pPr algn="r">
              <a:lnSpc>
                <a:spcPts val="3920"/>
              </a:lnSpc>
            </a:pPr>
            <a:r>
              <a:rPr lang="en-US" sz="2800">
                <a:solidFill>
                  <a:srgbClr val="000000"/>
                </a:solidFill>
                <a:latin typeface="Archivo Black"/>
              </a:rPr>
              <a:t>1,375.00</a:t>
            </a:r>
          </a:p>
        </p:txBody>
      </p:sp>
      <p:sp>
        <p:nvSpPr>
          <p:cNvPr id="26" name="TextBox 26"/>
          <p:cNvSpPr txBox="1"/>
          <p:nvPr/>
        </p:nvSpPr>
        <p:spPr>
          <a:xfrm>
            <a:off x="11101645" y="5266933"/>
            <a:ext cx="2192790" cy="490855"/>
          </a:xfrm>
          <a:prstGeom prst="rect">
            <a:avLst/>
          </a:prstGeom>
        </p:spPr>
        <p:txBody>
          <a:bodyPr lIns="0" tIns="0" rIns="0" bIns="0" rtlCol="0" anchor="t">
            <a:spAutoFit/>
          </a:bodyPr>
          <a:lstStyle/>
          <a:p>
            <a:pPr algn="r">
              <a:lnSpc>
                <a:spcPts val="3920"/>
              </a:lnSpc>
            </a:pPr>
            <a:r>
              <a:rPr lang="en-US" sz="2800">
                <a:solidFill>
                  <a:srgbClr val="000000"/>
                </a:solidFill>
                <a:latin typeface="Archivo Black"/>
              </a:rPr>
              <a:t>125.00</a:t>
            </a:r>
          </a:p>
        </p:txBody>
      </p:sp>
      <p:sp>
        <p:nvSpPr>
          <p:cNvPr id="27" name="TextBox 14">
            <a:extLst>
              <a:ext uri="{FF2B5EF4-FFF2-40B4-BE49-F238E27FC236}">
                <a16:creationId xmlns:a16="http://schemas.microsoft.com/office/drawing/2014/main" id="{CAA1C169-E424-16EC-EEBC-9839B9E83199}"/>
              </a:ext>
            </a:extLst>
          </p:cNvPr>
          <p:cNvSpPr txBox="1"/>
          <p:nvPr/>
        </p:nvSpPr>
        <p:spPr>
          <a:xfrm>
            <a:off x="1905000" y="6362700"/>
            <a:ext cx="2192790" cy="474874"/>
          </a:xfrm>
          <a:prstGeom prst="rect">
            <a:avLst/>
          </a:prstGeom>
        </p:spPr>
        <p:txBody>
          <a:bodyPr lIns="0" tIns="0" rIns="0" bIns="0" rtlCol="0" anchor="t">
            <a:spAutoFit/>
          </a:bodyPr>
          <a:lstStyle/>
          <a:p>
            <a:pPr>
              <a:lnSpc>
                <a:spcPts val="3920"/>
              </a:lnSpc>
            </a:pPr>
            <a:r>
              <a:rPr lang="en-US" sz="2800" dirty="0">
                <a:solidFill>
                  <a:srgbClr val="C40000"/>
                </a:solidFill>
                <a:latin typeface="Archivo Black"/>
              </a:rPr>
              <a:t>1007</a:t>
            </a:r>
          </a:p>
        </p:txBody>
      </p:sp>
      <p:sp>
        <p:nvSpPr>
          <p:cNvPr id="28" name="TextBox 14">
            <a:extLst>
              <a:ext uri="{FF2B5EF4-FFF2-40B4-BE49-F238E27FC236}">
                <a16:creationId xmlns:a16="http://schemas.microsoft.com/office/drawing/2014/main" id="{211E8E35-BE2F-B429-4F46-C445F8528089}"/>
              </a:ext>
            </a:extLst>
          </p:cNvPr>
          <p:cNvSpPr txBox="1"/>
          <p:nvPr/>
        </p:nvSpPr>
        <p:spPr>
          <a:xfrm>
            <a:off x="1922010" y="6878426"/>
            <a:ext cx="2192790" cy="474874"/>
          </a:xfrm>
          <a:prstGeom prst="rect">
            <a:avLst/>
          </a:prstGeom>
        </p:spPr>
        <p:txBody>
          <a:bodyPr lIns="0" tIns="0" rIns="0" bIns="0" rtlCol="0" anchor="t">
            <a:spAutoFit/>
          </a:bodyPr>
          <a:lstStyle/>
          <a:p>
            <a:pPr>
              <a:lnSpc>
                <a:spcPts val="3920"/>
              </a:lnSpc>
            </a:pPr>
            <a:r>
              <a:rPr lang="en-US" sz="2800" dirty="0">
                <a:solidFill>
                  <a:srgbClr val="C40000"/>
                </a:solidFill>
                <a:latin typeface="Archivo Black"/>
              </a:rPr>
              <a:t>1008</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939980"/>
            <a:ext cx="16230600" cy="6149865"/>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7.  On February 18 it is time for the closing on 578 Oak Lane.  This is a simple cash transaction and Kyle Realty will close it in-house.  The selling price is $254,000 and the commission rate is 5%.</a:t>
            </a:r>
          </a:p>
          <a:p>
            <a:pPr>
              <a:lnSpc>
                <a:spcPts val="6879"/>
              </a:lnSpc>
            </a:pPr>
            <a:endParaRPr lang="en-US" sz="4586" dirty="0">
              <a:solidFill>
                <a:srgbClr val="FFFFFF"/>
              </a:solidFill>
              <a:latin typeface="Agrandir Bold"/>
            </a:endParaRPr>
          </a:p>
          <a:p>
            <a:pPr>
              <a:lnSpc>
                <a:spcPts val="6879"/>
              </a:lnSpc>
            </a:pPr>
            <a:r>
              <a:rPr lang="en-US" sz="4586" dirty="0">
                <a:solidFill>
                  <a:srgbClr val="FFFFFF"/>
                </a:solidFill>
                <a:latin typeface="Agrandir Bold"/>
              </a:rPr>
              <a:t>The buyer, Mr. Walters brings a cashier’s check from First National Bank in the required amount of $249,435.</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06430"/>
            <a:ext cx="16230600" cy="9664590"/>
          </a:xfrm>
          <a:prstGeom prst="rect">
            <a:avLst/>
          </a:prstGeom>
        </p:spPr>
        <p:txBody>
          <a:bodyPr lIns="0" tIns="0" rIns="0" bIns="0" rtlCol="0" anchor="t">
            <a:spAutoFit/>
          </a:bodyPr>
          <a:lstStyle/>
          <a:p>
            <a:pPr>
              <a:lnSpc>
                <a:spcPts val="6879"/>
              </a:lnSpc>
            </a:pPr>
            <a:r>
              <a:rPr lang="en-US" sz="4586">
                <a:solidFill>
                  <a:srgbClr val="FFFFFF"/>
                </a:solidFill>
                <a:latin typeface="Agrandir Bold"/>
              </a:rPr>
              <a:t>  The broker will pay the following bills from the closing:</a:t>
            </a:r>
          </a:p>
          <a:p>
            <a:pPr>
              <a:lnSpc>
                <a:spcPts val="3429"/>
              </a:lnSpc>
            </a:pPr>
            <a:endParaRPr lang="en-US" sz="4586">
              <a:solidFill>
                <a:srgbClr val="FFFFFF"/>
              </a:solidFill>
              <a:latin typeface="Agrandir Bold"/>
            </a:endParaRPr>
          </a:p>
          <a:p>
            <a:pPr>
              <a:lnSpc>
                <a:spcPts val="6879"/>
              </a:lnSpc>
            </a:pPr>
            <a:r>
              <a:rPr lang="en-US" sz="4586">
                <a:solidFill>
                  <a:srgbClr val="FFFFFF"/>
                </a:solidFill>
                <a:latin typeface="Agrandir Bold"/>
              </a:rPr>
              <a:t>·Ace Title Insurance for the owner’s policy:  $1,500.00</a:t>
            </a:r>
          </a:p>
          <a:p>
            <a:pPr>
              <a:lnSpc>
                <a:spcPts val="6879"/>
              </a:lnSpc>
            </a:pPr>
            <a:r>
              <a:rPr lang="en-US" sz="4586">
                <a:solidFill>
                  <a:srgbClr val="FFFFFF"/>
                </a:solidFill>
                <a:latin typeface="Agrandir Bold"/>
              </a:rPr>
              <a:t>·Mountain County Clerk and Recorder for recording fees:   $35.00</a:t>
            </a:r>
          </a:p>
          <a:p>
            <a:pPr>
              <a:lnSpc>
                <a:spcPts val="6879"/>
              </a:lnSpc>
            </a:pPr>
            <a:r>
              <a:rPr lang="en-US" sz="4586">
                <a:solidFill>
                  <a:srgbClr val="FFFFFF"/>
                </a:solidFill>
                <a:latin typeface="Agrandir Bold"/>
              </a:rPr>
              <a:t>·Fidelity Survey for a property survey:  $400.00</a:t>
            </a:r>
          </a:p>
          <a:p>
            <a:pPr>
              <a:lnSpc>
                <a:spcPts val="6879"/>
              </a:lnSpc>
            </a:pPr>
            <a:r>
              <a:rPr lang="en-US" sz="4586">
                <a:solidFill>
                  <a:srgbClr val="FFFFFF"/>
                </a:solidFill>
                <a:latin typeface="Agrandir Bold"/>
              </a:rPr>
              <a:t>·Kyle Realty – Commission for 5% of the $254,000 price:  $12,700</a:t>
            </a:r>
          </a:p>
          <a:p>
            <a:pPr>
              <a:lnSpc>
                <a:spcPts val="3879"/>
              </a:lnSpc>
            </a:pPr>
            <a:endParaRPr lang="en-US" sz="4586">
              <a:solidFill>
                <a:srgbClr val="FFFFFF"/>
              </a:solidFill>
              <a:latin typeface="Agrandir Bold"/>
            </a:endParaRPr>
          </a:p>
          <a:p>
            <a:pPr>
              <a:lnSpc>
                <a:spcPts val="6879"/>
              </a:lnSpc>
            </a:pPr>
            <a:r>
              <a:rPr lang="en-US" sz="4586">
                <a:solidFill>
                  <a:srgbClr val="FFFFFF"/>
                </a:solidFill>
                <a:latin typeface="Agrandir Bold"/>
              </a:rPr>
              <a:t>The balance from the client escrow card for this transaction will be paid to Susan Wright as proceeds of the sale.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4540305"/>
            <a:ext cx="16230600" cy="949215"/>
          </a:xfrm>
          <a:prstGeom prst="rect">
            <a:avLst/>
          </a:prstGeom>
        </p:spPr>
        <p:txBody>
          <a:bodyPr lIns="0" tIns="0" rIns="0" bIns="0" rtlCol="0" anchor="t">
            <a:spAutoFit/>
          </a:bodyPr>
          <a:lstStyle/>
          <a:p>
            <a:pPr>
              <a:lnSpc>
                <a:spcPts val="6879"/>
              </a:lnSpc>
            </a:pPr>
            <a:r>
              <a:rPr lang="en-US" sz="4586">
                <a:solidFill>
                  <a:srgbClr val="FFFFFF"/>
                </a:solidFill>
                <a:latin typeface="Agrandir Bold"/>
              </a:rPr>
              <a:t>Enter the closing entries to the journal and ledger cards.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13711" y="-269602"/>
            <a:ext cx="15460579" cy="10826204"/>
          </a:xfrm>
          <a:custGeom>
            <a:avLst/>
            <a:gdLst/>
            <a:ahLst/>
            <a:cxnLst/>
            <a:rect l="l" t="t" r="r" b="b"/>
            <a:pathLst>
              <a:path w="15460579" h="10826204">
                <a:moveTo>
                  <a:pt x="0" y="0"/>
                </a:moveTo>
                <a:lnTo>
                  <a:pt x="15460578" y="0"/>
                </a:lnTo>
                <a:lnTo>
                  <a:pt x="15460578" y="10826204"/>
                </a:lnTo>
                <a:lnTo>
                  <a:pt x="0" y="10826204"/>
                </a:lnTo>
                <a:lnTo>
                  <a:pt x="0" y="0"/>
                </a:lnTo>
                <a:close/>
              </a:path>
            </a:pathLst>
          </a:custGeom>
          <a:blipFill>
            <a:blip r:embed="rId3"/>
            <a:stretch>
              <a:fillRect l="-2159" t="-2456" r="-1090" b="-62715"/>
            </a:stretch>
          </a:blipFill>
        </p:spPr>
        <p:txBody>
          <a:bodyPr/>
          <a:lstStyle/>
          <a:p>
            <a:endParaRPr lang="en-US"/>
          </a:p>
        </p:txBody>
      </p:sp>
      <p:sp>
        <p:nvSpPr>
          <p:cNvPr id="7" name="TextBox 7"/>
          <p:cNvSpPr txBox="1"/>
          <p:nvPr/>
        </p:nvSpPr>
        <p:spPr>
          <a:xfrm>
            <a:off x="2624742" y="395993"/>
            <a:ext cx="7104853"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Kyle Realty, Inc. - Sales Escrow </a:t>
            </a:r>
          </a:p>
        </p:txBody>
      </p:sp>
      <p:sp>
        <p:nvSpPr>
          <p:cNvPr id="8" name="TextBox 8"/>
          <p:cNvSpPr txBox="1"/>
          <p:nvPr/>
        </p:nvSpPr>
        <p:spPr>
          <a:xfrm>
            <a:off x="15312398" y="2087602"/>
            <a:ext cx="1404463" cy="434062"/>
          </a:xfrm>
          <a:prstGeom prst="rect">
            <a:avLst/>
          </a:prstGeom>
        </p:spPr>
        <p:txBody>
          <a:bodyPr lIns="0" tIns="0" rIns="0" bIns="0" rtlCol="0" anchor="t">
            <a:spAutoFit/>
          </a:bodyPr>
          <a:lstStyle/>
          <a:p>
            <a:pPr algn="r">
              <a:lnSpc>
                <a:spcPts val="3536"/>
              </a:lnSpc>
            </a:pPr>
            <a:r>
              <a:rPr lang="en-US" sz="2525">
                <a:solidFill>
                  <a:srgbClr val="000000"/>
                </a:solidFill>
                <a:latin typeface="Archivo Black"/>
              </a:rPr>
              <a:t>0.00</a:t>
            </a:r>
          </a:p>
        </p:txBody>
      </p:sp>
      <p:sp>
        <p:nvSpPr>
          <p:cNvPr id="9" name="TextBox 9"/>
          <p:cNvSpPr txBox="1"/>
          <p:nvPr/>
        </p:nvSpPr>
        <p:spPr>
          <a:xfrm>
            <a:off x="14869976" y="2569290"/>
            <a:ext cx="184688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100.00</a:t>
            </a:r>
          </a:p>
        </p:txBody>
      </p:sp>
      <p:sp>
        <p:nvSpPr>
          <p:cNvPr id="10" name="TextBox 10"/>
          <p:cNvSpPr txBox="1"/>
          <p:nvPr/>
        </p:nvSpPr>
        <p:spPr>
          <a:xfrm>
            <a:off x="14799806" y="3511572"/>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5,100.00</a:t>
            </a:r>
          </a:p>
        </p:txBody>
      </p:sp>
      <p:sp>
        <p:nvSpPr>
          <p:cNvPr id="11" name="TextBox 11"/>
          <p:cNvSpPr txBox="1"/>
          <p:nvPr/>
        </p:nvSpPr>
        <p:spPr>
          <a:xfrm>
            <a:off x="14799806" y="4453855"/>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6,600.00</a:t>
            </a:r>
          </a:p>
        </p:txBody>
      </p:sp>
      <p:sp>
        <p:nvSpPr>
          <p:cNvPr id="12" name="TextBox 12"/>
          <p:cNvSpPr txBox="1"/>
          <p:nvPr/>
        </p:nvSpPr>
        <p:spPr>
          <a:xfrm>
            <a:off x="14691163" y="5867277"/>
            <a:ext cx="2025698"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Balanced</a:t>
            </a:r>
          </a:p>
        </p:txBody>
      </p:sp>
      <p:sp>
        <p:nvSpPr>
          <p:cNvPr id="13" name="TextBox 13"/>
          <p:cNvSpPr txBox="1"/>
          <p:nvPr/>
        </p:nvSpPr>
        <p:spPr>
          <a:xfrm>
            <a:off x="12665465" y="2569290"/>
            <a:ext cx="2025698"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100.00</a:t>
            </a:r>
          </a:p>
        </p:txBody>
      </p:sp>
      <p:sp>
        <p:nvSpPr>
          <p:cNvPr id="14" name="TextBox 14"/>
          <p:cNvSpPr txBox="1"/>
          <p:nvPr/>
        </p:nvSpPr>
        <p:spPr>
          <a:xfrm>
            <a:off x="12745659" y="3511572"/>
            <a:ext cx="1945504"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5,000.00</a:t>
            </a:r>
          </a:p>
        </p:txBody>
      </p:sp>
      <p:sp>
        <p:nvSpPr>
          <p:cNvPr id="15" name="TextBox 15"/>
          <p:cNvSpPr txBox="1"/>
          <p:nvPr/>
        </p:nvSpPr>
        <p:spPr>
          <a:xfrm>
            <a:off x="12745659" y="4453854"/>
            <a:ext cx="1945504"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1,500.00</a:t>
            </a:r>
          </a:p>
        </p:txBody>
      </p:sp>
      <p:sp>
        <p:nvSpPr>
          <p:cNvPr id="16" name="TextBox 16"/>
          <p:cNvSpPr txBox="1"/>
          <p:nvPr/>
        </p:nvSpPr>
        <p:spPr>
          <a:xfrm>
            <a:off x="12745659" y="7280699"/>
            <a:ext cx="1945504"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249,435.00</a:t>
            </a:r>
          </a:p>
        </p:txBody>
      </p:sp>
      <p:sp>
        <p:nvSpPr>
          <p:cNvPr id="17" name="TextBox 17"/>
          <p:cNvSpPr txBox="1"/>
          <p:nvPr/>
        </p:nvSpPr>
        <p:spPr>
          <a:xfrm>
            <a:off x="10725126" y="4924995"/>
            <a:ext cx="1940339"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125.00</a:t>
            </a:r>
          </a:p>
        </p:txBody>
      </p:sp>
      <p:sp>
        <p:nvSpPr>
          <p:cNvPr id="18" name="TextBox 18"/>
          <p:cNvSpPr txBox="1"/>
          <p:nvPr/>
        </p:nvSpPr>
        <p:spPr>
          <a:xfrm>
            <a:off x="10725126" y="5396136"/>
            <a:ext cx="1940339"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12.00</a:t>
            </a:r>
          </a:p>
        </p:txBody>
      </p:sp>
      <p:sp>
        <p:nvSpPr>
          <p:cNvPr id="19" name="TextBox 19"/>
          <p:cNvSpPr txBox="1"/>
          <p:nvPr/>
        </p:nvSpPr>
        <p:spPr>
          <a:xfrm>
            <a:off x="10725126" y="6338417"/>
            <a:ext cx="1940339"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150.00</a:t>
            </a:r>
          </a:p>
        </p:txBody>
      </p:sp>
      <p:sp>
        <p:nvSpPr>
          <p:cNvPr id="20" name="TextBox 20"/>
          <p:cNvSpPr txBox="1"/>
          <p:nvPr/>
        </p:nvSpPr>
        <p:spPr>
          <a:xfrm>
            <a:off x="10725126" y="6809558"/>
            <a:ext cx="1940339"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1,000.00</a:t>
            </a:r>
          </a:p>
        </p:txBody>
      </p:sp>
      <p:sp>
        <p:nvSpPr>
          <p:cNvPr id="21" name="TextBox 21"/>
          <p:cNvSpPr txBox="1"/>
          <p:nvPr/>
        </p:nvSpPr>
        <p:spPr>
          <a:xfrm>
            <a:off x="10725126" y="7751840"/>
            <a:ext cx="1940339"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1,500.00</a:t>
            </a:r>
          </a:p>
        </p:txBody>
      </p:sp>
      <p:sp>
        <p:nvSpPr>
          <p:cNvPr id="22" name="TextBox 22"/>
          <p:cNvSpPr txBox="1"/>
          <p:nvPr/>
        </p:nvSpPr>
        <p:spPr>
          <a:xfrm>
            <a:off x="10725126" y="8222981"/>
            <a:ext cx="1940339"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35.00</a:t>
            </a:r>
          </a:p>
        </p:txBody>
      </p:sp>
      <p:sp>
        <p:nvSpPr>
          <p:cNvPr id="23" name="TextBox 23"/>
          <p:cNvSpPr txBox="1"/>
          <p:nvPr/>
        </p:nvSpPr>
        <p:spPr>
          <a:xfrm>
            <a:off x="10725126" y="8694122"/>
            <a:ext cx="1940339"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400.00</a:t>
            </a:r>
          </a:p>
        </p:txBody>
      </p:sp>
      <p:sp>
        <p:nvSpPr>
          <p:cNvPr id="24" name="TextBox 24"/>
          <p:cNvSpPr txBox="1"/>
          <p:nvPr/>
        </p:nvSpPr>
        <p:spPr>
          <a:xfrm>
            <a:off x="10725126" y="9165263"/>
            <a:ext cx="1940339"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12,700.00</a:t>
            </a:r>
          </a:p>
        </p:txBody>
      </p:sp>
      <p:sp>
        <p:nvSpPr>
          <p:cNvPr id="25" name="TextBox 25"/>
          <p:cNvSpPr txBox="1"/>
          <p:nvPr/>
        </p:nvSpPr>
        <p:spPr>
          <a:xfrm>
            <a:off x="10725126" y="9636404"/>
            <a:ext cx="1940339"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a:t>
            </a:r>
          </a:p>
        </p:txBody>
      </p:sp>
      <p:sp>
        <p:nvSpPr>
          <p:cNvPr id="26" name="TextBox 26"/>
          <p:cNvSpPr txBox="1"/>
          <p:nvPr/>
        </p:nvSpPr>
        <p:spPr>
          <a:xfrm>
            <a:off x="4941207" y="2569290"/>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Open Account</a:t>
            </a:r>
          </a:p>
        </p:txBody>
      </p:sp>
      <p:sp>
        <p:nvSpPr>
          <p:cNvPr id="27" name="TextBox 27"/>
          <p:cNvSpPr txBox="1"/>
          <p:nvPr/>
        </p:nvSpPr>
        <p:spPr>
          <a:xfrm>
            <a:off x="4941207" y="3040431"/>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Earnest Money - Walters #8236</a:t>
            </a:r>
          </a:p>
        </p:txBody>
      </p:sp>
      <p:sp>
        <p:nvSpPr>
          <p:cNvPr id="28" name="TextBox 28"/>
          <p:cNvSpPr txBox="1"/>
          <p:nvPr/>
        </p:nvSpPr>
        <p:spPr>
          <a:xfrm>
            <a:off x="4941207" y="3982713"/>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Phillips Rent for February</a:t>
            </a:r>
          </a:p>
        </p:txBody>
      </p:sp>
      <p:sp>
        <p:nvSpPr>
          <p:cNvPr id="29" name="TextBox 29"/>
          <p:cNvSpPr txBox="1"/>
          <p:nvPr/>
        </p:nvSpPr>
        <p:spPr>
          <a:xfrm>
            <a:off x="4941207" y="4924995"/>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Lawn Care - Castle</a:t>
            </a:r>
          </a:p>
        </p:txBody>
      </p:sp>
      <p:sp>
        <p:nvSpPr>
          <p:cNvPr id="30" name="TextBox 30"/>
          <p:cNvSpPr txBox="1"/>
          <p:nvPr/>
        </p:nvSpPr>
        <p:spPr>
          <a:xfrm>
            <a:off x="4941207" y="5396136"/>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Bank Charges</a:t>
            </a:r>
          </a:p>
        </p:txBody>
      </p:sp>
      <p:sp>
        <p:nvSpPr>
          <p:cNvPr id="31" name="TextBox 31"/>
          <p:cNvSpPr txBox="1"/>
          <p:nvPr/>
        </p:nvSpPr>
        <p:spPr>
          <a:xfrm>
            <a:off x="4941207" y="6338417"/>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Rent Commission - Castle</a:t>
            </a:r>
          </a:p>
        </p:txBody>
      </p:sp>
      <p:sp>
        <p:nvSpPr>
          <p:cNvPr id="32" name="TextBox 32"/>
          <p:cNvSpPr txBox="1"/>
          <p:nvPr/>
        </p:nvSpPr>
        <p:spPr>
          <a:xfrm>
            <a:off x="4941207" y="6809558"/>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February Rent to Castle</a:t>
            </a:r>
          </a:p>
        </p:txBody>
      </p:sp>
      <p:sp>
        <p:nvSpPr>
          <p:cNvPr id="33" name="TextBox 33"/>
          <p:cNvSpPr txBox="1"/>
          <p:nvPr/>
        </p:nvSpPr>
        <p:spPr>
          <a:xfrm>
            <a:off x="4941207" y="7280699"/>
            <a:ext cx="5308188" cy="405765"/>
          </a:xfrm>
          <a:prstGeom prst="rect">
            <a:avLst/>
          </a:prstGeom>
        </p:spPr>
        <p:txBody>
          <a:bodyPr lIns="0" tIns="0" rIns="0" bIns="0" rtlCol="0" anchor="t">
            <a:spAutoFit/>
          </a:bodyPr>
          <a:lstStyle/>
          <a:p>
            <a:pPr>
              <a:lnSpc>
                <a:spcPts val="3359"/>
              </a:lnSpc>
            </a:pPr>
            <a:r>
              <a:rPr lang="en-US" sz="2400">
                <a:solidFill>
                  <a:srgbClr val="C40000"/>
                </a:solidFill>
                <a:latin typeface="Archivo Black"/>
              </a:rPr>
              <a:t>Walters - Cashier's Check</a:t>
            </a:r>
          </a:p>
        </p:txBody>
      </p:sp>
      <p:sp>
        <p:nvSpPr>
          <p:cNvPr id="34" name="TextBox 34"/>
          <p:cNvSpPr txBox="1"/>
          <p:nvPr/>
        </p:nvSpPr>
        <p:spPr>
          <a:xfrm>
            <a:off x="4941207" y="7751840"/>
            <a:ext cx="5308188" cy="405765"/>
          </a:xfrm>
          <a:prstGeom prst="rect">
            <a:avLst/>
          </a:prstGeom>
        </p:spPr>
        <p:txBody>
          <a:bodyPr lIns="0" tIns="0" rIns="0" bIns="0" rtlCol="0" anchor="t">
            <a:spAutoFit/>
          </a:bodyPr>
          <a:lstStyle/>
          <a:p>
            <a:pPr>
              <a:lnSpc>
                <a:spcPts val="3359"/>
              </a:lnSpc>
            </a:pPr>
            <a:r>
              <a:rPr lang="en-US" sz="2400">
                <a:solidFill>
                  <a:srgbClr val="C40000"/>
                </a:solidFill>
                <a:latin typeface="Archivo Black"/>
              </a:rPr>
              <a:t>Ace Title Insurance</a:t>
            </a:r>
          </a:p>
        </p:txBody>
      </p:sp>
      <p:sp>
        <p:nvSpPr>
          <p:cNvPr id="35" name="TextBox 35"/>
          <p:cNvSpPr txBox="1"/>
          <p:nvPr/>
        </p:nvSpPr>
        <p:spPr>
          <a:xfrm>
            <a:off x="4941207" y="8222981"/>
            <a:ext cx="5308188" cy="405765"/>
          </a:xfrm>
          <a:prstGeom prst="rect">
            <a:avLst/>
          </a:prstGeom>
        </p:spPr>
        <p:txBody>
          <a:bodyPr lIns="0" tIns="0" rIns="0" bIns="0" rtlCol="0" anchor="t">
            <a:spAutoFit/>
          </a:bodyPr>
          <a:lstStyle/>
          <a:p>
            <a:pPr>
              <a:lnSpc>
                <a:spcPts val="3359"/>
              </a:lnSpc>
            </a:pPr>
            <a:r>
              <a:rPr lang="en-US" sz="2400">
                <a:solidFill>
                  <a:srgbClr val="C40000"/>
                </a:solidFill>
                <a:latin typeface="Archivo Black"/>
              </a:rPr>
              <a:t>Mountain County Clerk</a:t>
            </a:r>
          </a:p>
        </p:txBody>
      </p:sp>
      <p:sp>
        <p:nvSpPr>
          <p:cNvPr id="36" name="TextBox 36"/>
          <p:cNvSpPr txBox="1"/>
          <p:nvPr/>
        </p:nvSpPr>
        <p:spPr>
          <a:xfrm>
            <a:off x="4941207" y="8694122"/>
            <a:ext cx="5308188" cy="405765"/>
          </a:xfrm>
          <a:prstGeom prst="rect">
            <a:avLst/>
          </a:prstGeom>
        </p:spPr>
        <p:txBody>
          <a:bodyPr lIns="0" tIns="0" rIns="0" bIns="0" rtlCol="0" anchor="t">
            <a:spAutoFit/>
          </a:bodyPr>
          <a:lstStyle/>
          <a:p>
            <a:pPr>
              <a:lnSpc>
                <a:spcPts val="3359"/>
              </a:lnSpc>
            </a:pPr>
            <a:r>
              <a:rPr lang="en-US" sz="2400">
                <a:solidFill>
                  <a:srgbClr val="C40000"/>
                </a:solidFill>
                <a:latin typeface="Archivo Black"/>
              </a:rPr>
              <a:t>Fidelity Survey</a:t>
            </a:r>
          </a:p>
        </p:txBody>
      </p:sp>
      <p:sp>
        <p:nvSpPr>
          <p:cNvPr id="37" name="TextBox 37"/>
          <p:cNvSpPr txBox="1"/>
          <p:nvPr/>
        </p:nvSpPr>
        <p:spPr>
          <a:xfrm>
            <a:off x="4941207" y="9165263"/>
            <a:ext cx="5308188" cy="405765"/>
          </a:xfrm>
          <a:prstGeom prst="rect">
            <a:avLst/>
          </a:prstGeom>
        </p:spPr>
        <p:txBody>
          <a:bodyPr lIns="0" tIns="0" rIns="0" bIns="0" rtlCol="0" anchor="t">
            <a:spAutoFit/>
          </a:bodyPr>
          <a:lstStyle/>
          <a:p>
            <a:pPr>
              <a:lnSpc>
                <a:spcPts val="3359"/>
              </a:lnSpc>
            </a:pPr>
            <a:r>
              <a:rPr lang="en-US" sz="2400">
                <a:solidFill>
                  <a:srgbClr val="C40000"/>
                </a:solidFill>
                <a:latin typeface="Archivo Black"/>
              </a:rPr>
              <a:t>Commission to Kyle Realty</a:t>
            </a:r>
          </a:p>
        </p:txBody>
      </p:sp>
      <p:sp>
        <p:nvSpPr>
          <p:cNvPr id="38" name="TextBox 38"/>
          <p:cNvSpPr txBox="1"/>
          <p:nvPr/>
        </p:nvSpPr>
        <p:spPr>
          <a:xfrm>
            <a:off x="4941207" y="9636404"/>
            <a:ext cx="5308188" cy="405765"/>
          </a:xfrm>
          <a:prstGeom prst="rect">
            <a:avLst/>
          </a:prstGeom>
        </p:spPr>
        <p:txBody>
          <a:bodyPr lIns="0" tIns="0" rIns="0" bIns="0" rtlCol="0" anchor="t">
            <a:spAutoFit/>
          </a:bodyPr>
          <a:lstStyle/>
          <a:p>
            <a:pPr>
              <a:lnSpc>
                <a:spcPts val="3359"/>
              </a:lnSpc>
            </a:pPr>
            <a:r>
              <a:rPr lang="en-US" sz="2400">
                <a:solidFill>
                  <a:srgbClr val="C40000"/>
                </a:solidFill>
                <a:latin typeface="Archivo Black"/>
              </a:rPr>
              <a:t>Proceeds to Wright</a:t>
            </a:r>
          </a:p>
        </p:txBody>
      </p:sp>
      <p:sp>
        <p:nvSpPr>
          <p:cNvPr id="39" name="TextBox 39"/>
          <p:cNvSpPr txBox="1"/>
          <p:nvPr/>
        </p:nvSpPr>
        <p:spPr>
          <a:xfrm>
            <a:off x="1413711" y="2484913"/>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1/15/24</a:t>
            </a:r>
          </a:p>
        </p:txBody>
      </p:sp>
      <p:sp>
        <p:nvSpPr>
          <p:cNvPr id="40" name="TextBox 40"/>
          <p:cNvSpPr txBox="1"/>
          <p:nvPr/>
        </p:nvSpPr>
        <p:spPr>
          <a:xfrm>
            <a:off x="1413711" y="2956054"/>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1/25/24</a:t>
            </a:r>
          </a:p>
        </p:txBody>
      </p:sp>
      <p:sp>
        <p:nvSpPr>
          <p:cNvPr id="41" name="TextBox 41"/>
          <p:cNvSpPr txBox="1"/>
          <p:nvPr/>
        </p:nvSpPr>
        <p:spPr>
          <a:xfrm>
            <a:off x="1413711" y="3898336"/>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1/26/24</a:t>
            </a:r>
          </a:p>
        </p:txBody>
      </p:sp>
      <p:sp>
        <p:nvSpPr>
          <p:cNvPr id="42" name="TextBox 42"/>
          <p:cNvSpPr txBox="1"/>
          <p:nvPr/>
        </p:nvSpPr>
        <p:spPr>
          <a:xfrm>
            <a:off x="1413711" y="4840618"/>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1/27/24</a:t>
            </a:r>
          </a:p>
        </p:txBody>
      </p:sp>
      <p:sp>
        <p:nvSpPr>
          <p:cNvPr id="43" name="TextBox 43"/>
          <p:cNvSpPr txBox="1"/>
          <p:nvPr/>
        </p:nvSpPr>
        <p:spPr>
          <a:xfrm>
            <a:off x="1413711" y="5311759"/>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1/31/24</a:t>
            </a:r>
          </a:p>
        </p:txBody>
      </p:sp>
      <p:sp>
        <p:nvSpPr>
          <p:cNvPr id="44" name="TextBox 44"/>
          <p:cNvSpPr txBox="1"/>
          <p:nvPr/>
        </p:nvSpPr>
        <p:spPr>
          <a:xfrm>
            <a:off x="1413711" y="6254040"/>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2/01/24</a:t>
            </a:r>
          </a:p>
        </p:txBody>
      </p:sp>
      <p:sp>
        <p:nvSpPr>
          <p:cNvPr id="45" name="TextBox 45"/>
          <p:cNvSpPr txBox="1"/>
          <p:nvPr/>
        </p:nvSpPr>
        <p:spPr>
          <a:xfrm>
            <a:off x="3146372" y="4840618"/>
            <a:ext cx="1794835"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1006</a:t>
            </a:r>
          </a:p>
        </p:txBody>
      </p:sp>
      <p:sp>
        <p:nvSpPr>
          <p:cNvPr id="46" name="TextBox 46"/>
          <p:cNvSpPr txBox="1"/>
          <p:nvPr/>
        </p:nvSpPr>
        <p:spPr>
          <a:xfrm>
            <a:off x="3146372" y="6254036"/>
            <a:ext cx="1794835"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1007</a:t>
            </a:r>
          </a:p>
        </p:txBody>
      </p:sp>
      <p:sp>
        <p:nvSpPr>
          <p:cNvPr id="47" name="TextBox 47"/>
          <p:cNvSpPr txBox="1"/>
          <p:nvPr/>
        </p:nvSpPr>
        <p:spPr>
          <a:xfrm>
            <a:off x="3146372" y="6725177"/>
            <a:ext cx="1794835"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1008</a:t>
            </a:r>
          </a:p>
        </p:txBody>
      </p:sp>
      <p:sp>
        <p:nvSpPr>
          <p:cNvPr id="48" name="TextBox 48"/>
          <p:cNvSpPr txBox="1"/>
          <p:nvPr/>
        </p:nvSpPr>
        <p:spPr>
          <a:xfrm>
            <a:off x="3146372" y="7667459"/>
            <a:ext cx="1794835" cy="547341"/>
          </a:xfrm>
          <a:prstGeom prst="rect">
            <a:avLst/>
          </a:prstGeom>
        </p:spPr>
        <p:txBody>
          <a:bodyPr lIns="0" tIns="0" rIns="0" bIns="0" rtlCol="0" anchor="t">
            <a:spAutoFit/>
          </a:bodyPr>
          <a:lstStyle/>
          <a:p>
            <a:pPr algn="ctr">
              <a:lnSpc>
                <a:spcPts val="4420"/>
              </a:lnSpc>
            </a:pPr>
            <a:r>
              <a:rPr lang="en-US" sz="3157">
                <a:solidFill>
                  <a:srgbClr val="C40000"/>
                </a:solidFill>
                <a:latin typeface="Archivo Black"/>
              </a:rPr>
              <a:t>1009</a:t>
            </a:r>
          </a:p>
        </p:txBody>
      </p:sp>
      <p:sp>
        <p:nvSpPr>
          <p:cNvPr id="49" name="TextBox 49"/>
          <p:cNvSpPr txBox="1"/>
          <p:nvPr/>
        </p:nvSpPr>
        <p:spPr>
          <a:xfrm>
            <a:off x="3146372" y="8138600"/>
            <a:ext cx="1794835" cy="547341"/>
          </a:xfrm>
          <a:prstGeom prst="rect">
            <a:avLst/>
          </a:prstGeom>
        </p:spPr>
        <p:txBody>
          <a:bodyPr lIns="0" tIns="0" rIns="0" bIns="0" rtlCol="0" anchor="t">
            <a:spAutoFit/>
          </a:bodyPr>
          <a:lstStyle/>
          <a:p>
            <a:pPr algn="ctr">
              <a:lnSpc>
                <a:spcPts val="4420"/>
              </a:lnSpc>
            </a:pPr>
            <a:r>
              <a:rPr lang="en-US" sz="3157">
                <a:solidFill>
                  <a:srgbClr val="C40000"/>
                </a:solidFill>
                <a:latin typeface="Archivo Black"/>
              </a:rPr>
              <a:t>1010</a:t>
            </a:r>
          </a:p>
        </p:txBody>
      </p:sp>
      <p:sp>
        <p:nvSpPr>
          <p:cNvPr id="50" name="TextBox 50"/>
          <p:cNvSpPr txBox="1"/>
          <p:nvPr/>
        </p:nvSpPr>
        <p:spPr>
          <a:xfrm>
            <a:off x="3146372" y="8609741"/>
            <a:ext cx="1794835" cy="547341"/>
          </a:xfrm>
          <a:prstGeom prst="rect">
            <a:avLst/>
          </a:prstGeom>
        </p:spPr>
        <p:txBody>
          <a:bodyPr lIns="0" tIns="0" rIns="0" bIns="0" rtlCol="0" anchor="t">
            <a:spAutoFit/>
          </a:bodyPr>
          <a:lstStyle/>
          <a:p>
            <a:pPr algn="ctr">
              <a:lnSpc>
                <a:spcPts val="4420"/>
              </a:lnSpc>
            </a:pPr>
            <a:r>
              <a:rPr lang="en-US" sz="3157">
                <a:solidFill>
                  <a:srgbClr val="C40000"/>
                </a:solidFill>
                <a:latin typeface="Archivo Black"/>
              </a:rPr>
              <a:t>1011</a:t>
            </a:r>
          </a:p>
        </p:txBody>
      </p:sp>
      <p:sp>
        <p:nvSpPr>
          <p:cNvPr id="51" name="TextBox 51"/>
          <p:cNvSpPr txBox="1"/>
          <p:nvPr/>
        </p:nvSpPr>
        <p:spPr>
          <a:xfrm>
            <a:off x="3146372" y="9080882"/>
            <a:ext cx="1794835" cy="547341"/>
          </a:xfrm>
          <a:prstGeom prst="rect">
            <a:avLst/>
          </a:prstGeom>
        </p:spPr>
        <p:txBody>
          <a:bodyPr lIns="0" tIns="0" rIns="0" bIns="0" rtlCol="0" anchor="t">
            <a:spAutoFit/>
          </a:bodyPr>
          <a:lstStyle/>
          <a:p>
            <a:pPr algn="ctr">
              <a:lnSpc>
                <a:spcPts val="4420"/>
              </a:lnSpc>
            </a:pPr>
            <a:r>
              <a:rPr lang="en-US" sz="3157">
                <a:solidFill>
                  <a:srgbClr val="C40000"/>
                </a:solidFill>
                <a:latin typeface="Archivo Black"/>
              </a:rPr>
              <a:t>1012</a:t>
            </a:r>
          </a:p>
        </p:txBody>
      </p:sp>
      <p:sp>
        <p:nvSpPr>
          <p:cNvPr id="52" name="TextBox 52"/>
          <p:cNvSpPr txBox="1"/>
          <p:nvPr/>
        </p:nvSpPr>
        <p:spPr>
          <a:xfrm>
            <a:off x="3146372" y="9552023"/>
            <a:ext cx="1794835" cy="547341"/>
          </a:xfrm>
          <a:prstGeom prst="rect">
            <a:avLst/>
          </a:prstGeom>
        </p:spPr>
        <p:txBody>
          <a:bodyPr lIns="0" tIns="0" rIns="0" bIns="0" rtlCol="0" anchor="t">
            <a:spAutoFit/>
          </a:bodyPr>
          <a:lstStyle/>
          <a:p>
            <a:pPr algn="ctr">
              <a:lnSpc>
                <a:spcPts val="4420"/>
              </a:lnSpc>
            </a:pPr>
            <a:r>
              <a:rPr lang="en-US" sz="3157">
                <a:solidFill>
                  <a:srgbClr val="C40000"/>
                </a:solidFill>
                <a:latin typeface="Archivo Black"/>
              </a:rPr>
              <a:t>1013</a:t>
            </a:r>
          </a:p>
        </p:txBody>
      </p:sp>
      <p:sp>
        <p:nvSpPr>
          <p:cNvPr id="53" name="TextBox 53"/>
          <p:cNvSpPr txBox="1"/>
          <p:nvPr/>
        </p:nvSpPr>
        <p:spPr>
          <a:xfrm>
            <a:off x="1413711" y="6725181"/>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2/01/24</a:t>
            </a:r>
          </a:p>
        </p:txBody>
      </p:sp>
      <p:sp>
        <p:nvSpPr>
          <p:cNvPr id="54" name="TextBox 54"/>
          <p:cNvSpPr txBox="1"/>
          <p:nvPr/>
        </p:nvSpPr>
        <p:spPr>
          <a:xfrm>
            <a:off x="1413711" y="7196321"/>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2/18/24</a:t>
            </a:r>
          </a:p>
        </p:txBody>
      </p:sp>
      <p:sp>
        <p:nvSpPr>
          <p:cNvPr id="55" name="TextBox 55"/>
          <p:cNvSpPr txBox="1"/>
          <p:nvPr/>
        </p:nvSpPr>
        <p:spPr>
          <a:xfrm>
            <a:off x="1413711" y="7667461"/>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2/18/24</a:t>
            </a:r>
          </a:p>
        </p:txBody>
      </p:sp>
      <p:sp>
        <p:nvSpPr>
          <p:cNvPr id="56" name="TextBox 56"/>
          <p:cNvSpPr txBox="1"/>
          <p:nvPr/>
        </p:nvSpPr>
        <p:spPr>
          <a:xfrm>
            <a:off x="1413711" y="8138602"/>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2/18/24</a:t>
            </a:r>
          </a:p>
        </p:txBody>
      </p:sp>
      <p:sp>
        <p:nvSpPr>
          <p:cNvPr id="57" name="TextBox 57"/>
          <p:cNvSpPr txBox="1"/>
          <p:nvPr/>
        </p:nvSpPr>
        <p:spPr>
          <a:xfrm>
            <a:off x="1413711" y="8609742"/>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2/18/24</a:t>
            </a:r>
          </a:p>
        </p:txBody>
      </p:sp>
      <p:sp>
        <p:nvSpPr>
          <p:cNvPr id="58" name="TextBox 58"/>
          <p:cNvSpPr txBox="1"/>
          <p:nvPr/>
        </p:nvSpPr>
        <p:spPr>
          <a:xfrm>
            <a:off x="1413711" y="9080883"/>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2/18/24</a:t>
            </a:r>
          </a:p>
        </p:txBody>
      </p:sp>
      <p:sp>
        <p:nvSpPr>
          <p:cNvPr id="59" name="TextBox 59"/>
          <p:cNvSpPr txBox="1"/>
          <p:nvPr/>
        </p:nvSpPr>
        <p:spPr>
          <a:xfrm>
            <a:off x="1413711" y="9552023"/>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2/18/24</a:t>
            </a:r>
          </a:p>
        </p:txBody>
      </p:sp>
      <p:sp>
        <p:nvSpPr>
          <p:cNvPr id="60" name="TextBox 60"/>
          <p:cNvSpPr txBox="1"/>
          <p:nvPr/>
        </p:nvSpPr>
        <p:spPr>
          <a:xfrm>
            <a:off x="14799806" y="4916107"/>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6,475.00</a:t>
            </a:r>
          </a:p>
        </p:txBody>
      </p:sp>
      <p:sp>
        <p:nvSpPr>
          <p:cNvPr id="61" name="TextBox 61"/>
          <p:cNvSpPr txBox="1"/>
          <p:nvPr/>
        </p:nvSpPr>
        <p:spPr>
          <a:xfrm>
            <a:off x="14799806" y="5378358"/>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6,463.00</a:t>
            </a:r>
          </a:p>
        </p:txBody>
      </p:sp>
      <p:sp>
        <p:nvSpPr>
          <p:cNvPr id="62" name="TextBox 62"/>
          <p:cNvSpPr txBox="1"/>
          <p:nvPr/>
        </p:nvSpPr>
        <p:spPr>
          <a:xfrm>
            <a:off x="14799806" y="6296315"/>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6,313.00</a:t>
            </a:r>
          </a:p>
        </p:txBody>
      </p:sp>
      <p:sp>
        <p:nvSpPr>
          <p:cNvPr id="63" name="TextBox 63"/>
          <p:cNvSpPr txBox="1"/>
          <p:nvPr/>
        </p:nvSpPr>
        <p:spPr>
          <a:xfrm>
            <a:off x="14799806" y="6809558"/>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5,313.00</a:t>
            </a:r>
          </a:p>
        </p:txBody>
      </p:sp>
      <p:sp>
        <p:nvSpPr>
          <p:cNvPr id="64" name="TextBox 64"/>
          <p:cNvSpPr txBox="1"/>
          <p:nvPr/>
        </p:nvSpPr>
        <p:spPr>
          <a:xfrm>
            <a:off x="14799806" y="7269338"/>
            <a:ext cx="1917055" cy="407162"/>
          </a:xfrm>
          <a:prstGeom prst="rect">
            <a:avLst/>
          </a:prstGeom>
        </p:spPr>
        <p:txBody>
          <a:bodyPr lIns="0" tIns="0" rIns="0" bIns="0" rtlCol="0" anchor="t">
            <a:spAutoFit/>
          </a:bodyPr>
          <a:lstStyle/>
          <a:p>
            <a:pPr algn="ctr">
              <a:lnSpc>
                <a:spcPts val="3388"/>
              </a:lnSpc>
            </a:pPr>
            <a:r>
              <a:rPr lang="en-US" sz="2420">
                <a:solidFill>
                  <a:srgbClr val="C40000"/>
                </a:solidFill>
                <a:latin typeface="Archivo Black"/>
              </a:rPr>
              <a:t>254,748.00</a:t>
            </a:r>
          </a:p>
        </p:txBody>
      </p:sp>
      <p:sp>
        <p:nvSpPr>
          <p:cNvPr id="65" name="TextBox 65"/>
          <p:cNvSpPr txBox="1"/>
          <p:nvPr/>
        </p:nvSpPr>
        <p:spPr>
          <a:xfrm>
            <a:off x="14799806" y="7729786"/>
            <a:ext cx="1917055"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253,248.00</a:t>
            </a:r>
          </a:p>
        </p:txBody>
      </p:sp>
      <p:sp>
        <p:nvSpPr>
          <p:cNvPr id="66" name="TextBox 66"/>
          <p:cNvSpPr txBox="1"/>
          <p:nvPr/>
        </p:nvSpPr>
        <p:spPr>
          <a:xfrm>
            <a:off x="14799806" y="8170854"/>
            <a:ext cx="1917055"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253,213.00</a:t>
            </a:r>
          </a:p>
        </p:txBody>
      </p:sp>
      <p:sp>
        <p:nvSpPr>
          <p:cNvPr id="67" name="TextBox 67"/>
          <p:cNvSpPr txBox="1"/>
          <p:nvPr/>
        </p:nvSpPr>
        <p:spPr>
          <a:xfrm>
            <a:off x="14799806" y="8641995"/>
            <a:ext cx="1917055"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252,813.00</a:t>
            </a:r>
          </a:p>
        </p:txBody>
      </p:sp>
      <p:sp>
        <p:nvSpPr>
          <p:cNvPr id="68" name="TextBox 68"/>
          <p:cNvSpPr txBox="1"/>
          <p:nvPr/>
        </p:nvSpPr>
        <p:spPr>
          <a:xfrm>
            <a:off x="14799806" y="9093087"/>
            <a:ext cx="1917055"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240,113.00</a:t>
            </a:r>
          </a:p>
        </p:txBody>
      </p:sp>
      <p:sp>
        <p:nvSpPr>
          <p:cNvPr id="69" name="TextBox 69"/>
          <p:cNvSpPr txBox="1"/>
          <p:nvPr/>
        </p:nvSpPr>
        <p:spPr>
          <a:xfrm>
            <a:off x="14799806" y="9604325"/>
            <a:ext cx="1917055"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a:t>
            </a:r>
          </a:p>
        </p:txBody>
      </p:sp>
      <p:sp>
        <p:nvSpPr>
          <p:cNvPr id="70" name="TextBox 70"/>
          <p:cNvSpPr txBox="1"/>
          <p:nvPr/>
        </p:nvSpPr>
        <p:spPr>
          <a:xfrm>
            <a:off x="14299549" y="-67537"/>
            <a:ext cx="1404463" cy="539730"/>
          </a:xfrm>
          <a:prstGeom prst="rect">
            <a:avLst/>
          </a:prstGeom>
        </p:spPr>
        <p:txBody>
          <a:bodyPr lIns="0" tIns="0" rIns="0" bIns="0" rtlCol="0" anchor="t">
            <a:spAutoFit/>
          </a:bodyPr>
          <a:lstStyle/>
          <a:p>
            <a:pPr algn="ctr">
              <a:lnSpc>
                <a:spcPts val="4376"/>
              </a:lnSpc>
            </a:pPr>
            <a:r>
              <a:rPr lang="en-US" sz="3125">
                <a:solidFill>
                  <a:srgbClr val="000000"/>
                </a:solidFill>
                <a:latin typeface="Archivo Black"/>
              </a:rPr>
              <a:t>1</a:t>
            </a:r>
          </a:p>
        </p:txBody>
      </p:sp>
      <p:sp>
        <p:nvSpPr>
          <p:cNvPr id="71" name="TextBox 71"/>
          <p:cNvSpPr txBox="1"/>
          <p:nvPr/>
        </p:nvSpPr>
        <p:spPr>
          <a:xfrm>
            <a:off x="13842236" y="458853"/>
            <a:ext cx="2665624" cy="440670"/>
          </a:xfrm>
          <a:prstGeom prst="rect">
            <a:avLst/>
          </a:prstGeom>
        </p:spPr>
        <p:txBody>
          <a:bodyPr lIns="0" tIns="0" rIns="0" bIns="0" rtlCol="0" anchor="t">
            <a:spAutoFit/>
          </a:bodyPr>
          <a:lstStyle/>
          <a:p>
            <a:pPr algn="ctr">
              <a:lnSpc>
                <a:spcPts val="3536"/>
              </a:lnSpc>
            </a:pPr>
            <a:r>
              <a:rPr lang="en-US" sz="2525">
                <a:solidFill>
                  <a:srgbClr val="000000"/>
                </a:solidFill>
                <a:latin typeface="Archivo Black"/>
              </a:rPr>
              <a:t>999-9999-01</a:t>
            </a:r>
          </a:p>
        </p:txBody>
      </p:sp>
      <p:sp>
        <p:nvSpPr>
          <p:cNvPr id="72" name="TextBox 72"/>
          <p:cNvSpPr txBox="1"/>
          <p:nvPr/>
        </p:nvSpPr>
        <p:spPr>
          <a:xfrm>
            <a:off x="5584152" y="3511572"/>
            <a:ext cx="402229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578 Oak Lane - Wright</a:t>
            </a:r>
          </a:p>
        </p:txBody>
      </p:sp>
      <p:sp>
        <p:nvSpPr>
          <p:cNvPr id="73" name="TextBox 73"/>
          <p:cNvSpPr txBox="1"/>
          <p:nvPr/>
        </p:nvSpPr>
        <p:spPr>
          <a:xfrm>
            <a:off x="5584152" y="4453854"/>
            <a:ext cx="4492142"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4997 Downey Dr. - Castle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404270"/>
            <a:ext cx="18288000" cy="9478460"/>
          </a:xfrm>
          <a:custGeom>
            <a:avLst/>
            <a:gdLst/>
            <a:ahLst/>
            <a:cxnLst/>
            <a:rect l="l" t="t" r="r" b="b"/>
            <a:pathLst>
              <a:path w="18288000" h="9478460">
                <a:moveTo>
                  <a:pt x="0" y="0"/>
                </a:moveTo>
                <a:lnTo>
                  <a:pt x="18288000" y="0"/>
                </a:lnTo>
                <a:lnTo>
                  <a:pt x="18288000" y="9478460"/>
                </a:lnTo>
                <a:lnTo>
                  <a:pt x="0" y="9478460"/>
                </a:lnTo>
                <a:lnTo>
                  <a:pt x="0" y="0"/>
                </a:lnTo>
                <a:close/>
              </a:path>
            </a:pathLst>
          </a:custGeom>
          <a:blipFill>
            <a:blip r:embed="rId3"/>
            <a:stretch>
              <a:fillRect l="-1420" t="-2055" r="-1420" b="-76017"/>
            </a:stretch>
          </a:blipFill>
        </p:spPr>
        <p:txBody>
          <a:bodyPr/>
          <a:lstStyle/>
          <a:p>
            <a:endParaRPr lang="en-US"/>
          </a:p>
        </p:txBody>
      </p:sp>
      <p:sp>
        <p:nvSpPr>
          <p:cNvPr id="7" name="TextBox 7"/>
          <p:cNvSpPr txBox="1"/>
          <p:nvPr/>
        </p:nvSpPr>
        <p:spPr>
          <a:xfrm>
            <a:off x="16145802" y="5283761"/>
            <a:ext cx="1917055" cy="490855"/>
          </a:xfrm>
          <a:prstGeom prst="rect">
            <a:avLst/>
          </a:prstGeom>
        </p:spPr>
        <p:txBody>
          <a:bodyPr lIns="0" tIns="0" rIns="0" bIns="0" rtlCol="0" anchor="t">
            <a:spAutoFit/>
          </a:bodyPr>
          <a:lstStyle/>
          <a:p>
            <a:pPr algn="r">
              <a:lnSpc>
                <a:spcPts val="3920"/>
              </a:lnSpc>
            </a:pPr>
            <a:r>
              <a:rPr lang="en-US" sz="2800">
                <a:solidFill>
                  <a:srgbClr val="000000"/>
                </a:solidFill>
                <a:latin typeface="Archivo Black"/>
              </a:rPr>
              <a:t>5,000.00</a:t>
            </a:r>
          </a:p>
        </p:txBody>
      </p:sp>
      <p:sp>
        <p:nvSpPr>
          <p:cNvPr id="8" name="TextBox 8"/>
          <p:cNvSpPr txBox="1"/>
          <p:nvPr/>
        </p:nvSpPr>
        <p:spPr>
          <a:xfrm>
            <a:off x="13498167" y="5278681"/>
            <a:ext cx="2192790" cy="490855"/>
          </a:xfrm>
          <a:prstGeom prst="rect">
            <a:avLst/>
          </a:prstGeom>
        </p:spPr>
        <p:txBody>
          <a:bodyPr lIns="0" tIns="0" rIns="0" bIns="0" rtlCol="0" anchor="t">
            <a:spAutoFit/>
          </a:bodyPr>
          <a:lstStyle/>
          <a:p>
            <a:pPr algn="r">
              <a:lnSpc>
                <a:spcPts val="3920"/>
              </a:lnSpc>
            </a:pPr>
            <a:r>
              <a:rPr lang="en-US" sz="2800">
                <a:solidFill>
                  <a:srgbClr val="000000"/>
                </a:solidFill>
                <a:latin typeface="Archivo Black"/>
              </a:rPr>
              <a:t>5,000.00</a:t>
            </a:r>
          </a:p>
        </p:txBody>
      </p:sp>
      <p:sp>
        <p:nvSpPr>
          <p:cNvPr id="9" name="TextBox 9"/>
          <p:cNvSpPr txBox="1"/>
          <p:nvPr/>
        </p:nvSpPr>
        <p:spPr>
          <a:xfrm>
            <a:off x="3567050" y="4681669"/>
            <a:ext cx="6915550"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Earnest Money - Walters #8236</a:t>
            </a:r>
          </a:p>
        </p:txBody>
      </p:sp>
      <p:sp>
        <p:nvSpPr>
          <p:cNvPr id="10" name="TextBox 10"/>
          <p:cNvSpPr txBox="1"/>
          <p:nvPr/>
        </p:nvSpPr>
        <p:spPr>
          <a:xfrm>
            <a:off x="0" y="4655663"/>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1/25/24</a:t>
            </a:r>
          </a:p>
        </p:txBody>
      </p:sp>
      <p:sp>
        <p:nvSpPr>
          <p:cNvPr id="11" name="TextBox 11"/>
          <p:cNvSpPr txBox="1"/>
          <p:nvPr/>
        </p:nvSpPr>
        <p:spPr>
          <a:xfrm>
            <a:off x="4206742" y="5293286"/>
            <a:ext cx="4937258"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578 Oak Lane - Wright</a:t>
            </a:r>
          </a:p>
        </p:txBody>
      </p:sp>
      <p:sp>
        <p:nvSpPr>
          <p:cNvPr id="12" name="TextBox 12"/>
          <p:cNvSpPr txBox="1"/>
          <p:nvPr/>
        </p:nvSpPr>
        <p:spPr>
          <a:xfrm>
            <a:off x="15849058" y="5826686"/>
            <a:ext cx="2213798" cy="490855"/>
          </a:xfrm>
          <a:prstGeom prst="rect">
            <a:avLst/>
          </a:prstGeom>
        </p:spPr>
        <p:txBody>
          <a:bodyPr lIns="0" tIns="0" rIns="0" bIns="0" rtlCol="0" anchor="t">
            <a:spAutoFit/>
          </a:bodyPr>
          <a:lstStyle/>
          <a:p>
            <a:pPr algn="r">
              <a:lnSpc>
                <a:spcPts val="3920"/>
              </a:lnSpc>
            </a:pPr>
            <a:r>
              <a:rPr lang="en-US" sz="2800">
                <a:solidFill>
                  <a:srgbClr val="000000"/>
                </a:solidFill>
                <a:latin typeface="Archivo Black"/>
              </a:rPr>
              <a:t>Balanced</a:t>
            </a:r>
          </a:p>
        </p:txBody>
      </p:sp>
      <p:sp>
        <p:nvSpPr>
          <p:cNvPr id="13" name="TextBox 13"/>
          <p:cNvSpPr txBox="1"/>
          <p:nvPr/>
        </p:nvSpPr>
        <p:spPr>
          <a:xfrm>
            <a:off x="15900507" y="6365166"/>
            <a:ext cx="2162349"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254,435.00</a:t>
            </a:r>
          </a:p>
        </p:txBody>
      </p:sp>
      <p:sp>
        <p:nvSpPr>
          <p:cNvPr id="14" name="TextBox 14"/>
          <p:cNvSpPr txBox="1"/>
          <p:nvPr/>
        </p:nvSpPr>
        <p:spPr>
          <a:xfrm>
            <a:off x="11342750" y="6860148"/>
            <a:ext cx="1945504"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1,500.00</a:t>
            </a:r>
          </a:p>
        </p:txBody>
      </p:sp>
      <p:sp>
        <p:nvSpPr>
          <p:cNvPr id="15" name="TextBox 15"/>
          <p:cNvSpPr txBox="1"/>
          <p:nvPr/>
        </p:nvSpPr>
        <p:spPr>
          <a:xfrm>
            <a:off x="11342750" y="7403073"/>
            <a:ext cx="1945504"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35.00</a:t>
            </a:r>
          </a:p>
        </p:txBody>
      </p:sp>
      <p:sp>
        <p:nvSpPr>
          <p:cNvPr id="16" name="TextBox 16"/>
          <p:cNvSpPr txBox="1"/>
          <p:nvPr/>
        </p:nvSpPr>
        <p:spPr>
          <a:xfrm>
            <a:off x="11342750" y="7945997"/>
            <a:ext cx="1945504"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400.00</a:t>
            </a:r>
          </a:p>
        </p:txBody>
      </p:sp>
      <p:sp>
        <p:nvSpPr>
          <p:cNvPr id="17" name="TextBox 17"/>
          <p:cNvSpPr txBox="1"/>
          <p:nvPr/>
        </p:nvSpPr>
        <p:spPr>
          <a:xfrm>
            <a:off x="11342750" y="8488922"/>
            <a:ext cx="1945504"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12,700.00</a:t>
            </a:r>
          </a:p>
        </p:txBody>
      </p:sp>
      <p:sp>
        <p:nvSpPr>
          <p:cNvPr id="18" name="TextBox 18"/>
          <p:cNvSpPr txBox="1"/>
          <p:nvPr/>
        </p:nvSpPr>
        <p:spPr>
          <a:xfrm>
            <a:off x="11107827" y="9027402"/>
            <a:ext cx="2180426"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239,800.00</a:t>
            </a:r>
          </a:p>
        </p:txBody>
      </p:sp>
      <p:sp>
        <p:nvSpPr>
          <p:cNvPr id="19" name="TextBox 19"/>
          <p:cNvSpPr txBox="1"/>
          <p:nvPr/>
        </p:nvSpPr>
        <p:spPr>
          <a:xfrm>
            <a:off x="13498167" y="6317223"/>
            <a:ext cx="2192790"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249,435.00</a:t>
            </a:r>
          </a:p>
        </p:txBody>
      </p:sp>
      <p:sp>
        <p:nvSpPr>
          <p:cNvPr id="20" name="TextBox 20"/>
          <p:cNvSpPr txBox="1"/>
          <p:nvPr/>
        </p:nvSpPr>
        <p:spPr>
          <a:xfrm>
            <a:off x="15900507" y="6903645"/>
            <a:ext cx="2162349"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252,935.00</a:t>
            </a:r>
          </a:p>
        </p:txBody>
      </p:sp>
      <p:sp>
        <p:nvSpPr>
          <p:cNvPr id="21" name="TextBox 21"/>
          <p:cNvSpPr txBox="1"/>
          <p:nvPr/>
        </p:nvSpPr>
        <p:spPr>
          <a:xfrm>
            <a:off x="15900507" y="7442125"/>
            <a:ext cx="2162349"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252,900.00</a:t>
            </a:r>
          </a:p>
        </p:txBody>
      </p:sp>
      <p:sp>
        <p:nvSpPr>
          <p:cNvPr id="22" name="TextBox 22"/>
          <p:cNvSpPr txBox="1"/>
          <p:nvPr/>
        </p:nvSpPr>
        <p:spPr>
          <a:xfrm>
            <a:off x="15900507" y="7980605"/>
            <a:ext cx="2162349"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252,500.00</a:t>
            </a:r>
          </a:p>
        </p:txBody>
      </p:sp>
      <p:sp>
        <p:nvSpPr>
          <p:cNvPr id="23" name="TextBox 23"/>
          <p:cNvSpPr txBox="1"/>
          <p:nvPr/>
        </p:nvSpPr>
        <p:spPr>
          <a:xfrm>
            <a:off x="15900507" y="8519085"/>
            <a:ext cx="2162349"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239,800.00</a:t>
            </a:r>
          </a:p>
        </p:txBody>
      </p:sp>
      <p:sp>
        <p:nvSpPr>
          <p:cNvPr id="24" name="TextBox 24"/>
          <p:cNvSpPr txBox="1"/>
          <p:nvPr/>
        </p:nvSpPr>
        <p:spPr>
          <a:xfrm>
            <a:off x="15900507" y="9057565"/>
            <a:ext cx="2162349" cy="490855"/>
          </a:xfrm>
          <a:prstGeom prst="rect">
            <a:avLst/>
          </a:prstGeom>
        </p:spPr>
        <p:txBody>
          <a:bodyPr lIns="0" tIns="0" rIns="0" bIns="0" rtlCol="0" anchor="t">
            <a:spAutoFit/>
          </a:bodyPr>
          <a:lstStyle/>
          <a:p>
            <a:pPr algn="r">
              <a:lnSpc>
                <a:spcPts val="3920"/>
              </a:lnSpc>
            </a:pPr>
            <a:r>
              <a:rPr lang="en-US" sz="2800">
                <a:solidFill>
                  <a:srgbClr val="C40000"/>
                </a:solidFill>
                <a:latin typeface="Archivo Black"/>
              </a:rPr>
              <a:t>0.00</a:t>
            </a:r>
          </a:p>
        </p:txBody>
      </p:sp>
      <p:sp>
        <p:nvSpPr>
          <p:cNvPr id="25" name="TextBox 25"/>
          <p:cNvSpPr txBox="1"/>
          <p:nvPr/>
        </p:nvSpPr>
        <p:spPr>
          <a:xfrm>
            <a:off x="1518600" y="1817173"/>
            <a:ext cx="6915550"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Walters, Donald</a:t>
            </a:r>
          </a:p>
        </p:txBody>
      </p:sp>
      <p:sp>
        <p:nvSpPr>
          <p:cNvPr id="26" name="TextBox 26"/>
          <p:cNvSpPr txBox="1"/>
          <p:nvPr/>
        </p:nvSpPr>
        <p:spPr>
          <a:xfrm>
            <a:off x="1967744" y="2414688"/>
            <a:ext cx="6915550"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578 Oak Lane</a:t>
            </a:r>
          </a:p>
        </p:txBody>
      </p:sp>
      <p:sp>
        <p:nvSpPr>
          <p:cNvPr id="27" name="TextBox 27"/>
          <p:cNvSpPr txBox="1"/>
          <p:nvPr/>
        </p:nvSpPr>
        <p:spPr>
          <a:xfrm>
            <a:off x="1967744" y="2929039"/>
            <a:ext cx="6915550"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Anytown, CO 80000</a:t>
            </a:r>
          </a:p>
        </p:txBody>
      </p:sp>
      <p:sp>
        <p:nvSpPr>
          <p:cNvPr id="28" name="TextBox 28"/>
          <p:cNvSpPr txBox="1"/>
          <p:nvPr/>
        </p:nvSpPr>
        <p:spPr>
          <a:xfrm>
            <a:off x="12198040" y="2414688"/>
            <a:ext cx="4591057" cy="504825"/>
          </a:xfrm>
          <a:prstGeom prst="rect">
            <a:avLst/>
          </a:prstGeom>
        </p:spPr>
        <p:txBody>
          <a:bodyPr lIns="0" tIns="0" rIns="0" bIns="0" rtlCol="0" anchor="t">
            <a:spAutoFit/>
          </a:bodyPr>
          <a:lstStyle/>
          <a:p>
            <a:pPr>
              <a:lnSpc>
                <a:spcPts val="4199"/>
              </a:lnSpc>
            </a:pPr>
            <a:r>
              <a:rPr lang="en-US" sz="2999">
                <a:solidFill>
                  <a:srgbClr val="000000"/>
                </a:solidFill>
                <a:latin typeface="Archivo Black"/>
              </a:rPr>
              <a:t>Wright, Susan</a:t>
            </a:r>
          </a:p>
        </p:txBody>
      </p:sp>
      <p:sp>
        <p:nvSpPr>
          <p:cNvPr id="29" name="TextBox 29"/>
          <p:cNvSpPr txBox="1"/>
          <p:nvPr/>
        </p:nvSpPr>
        <p:spPr>
          <a:xfrm>
            <a:off x="13288253" y="2929039"/>
            <a:ext cx="3816076" cy="510845"/>
          </a:xfrm>
          <a:prstGeom prst="rect">
            <a:avLst/>
          </a:prstGeom>
        </p:spPr>
        <p:txBody>
          <a:bodyPr lIns="0" tIns="0" rIns="0" bIns="0" rtlCol="0" anchor="t">
            <a:spAutoFit/>
          </a:bodyPr>
          <a:lstStyle/>
          <a:p>
            <a:pPr algn="ctr">
              <a:lnSpc>
                <a:spcPts val="4199"/>
              </a:lnSpc>
            </a:pPr>
            <a:r>
              <a:rPr lang="en-US" sz="2999" dirty="0">
                <a:solidFill>
                  <a:srgbClr val="000000"/>
                </a:solidFill>
                <a:latin typeface="Archivo Black"/>
              </a:rPr>
              <a:t>2/18/24</a:t>
            </a:r>
          </a:p>
        </p:txBody>
      </p:sp>
      <p:sp>
        <p:nvSpPr>
          <p:cNvPr id="30" name="TextBox 30"/>
          <p:cNvSpPr txBox="1"/>
          <p:nvPr/>
        </p:nvSpPr>
        <p:spPr>
          <a:xfrm>
            <a:off x="3567050" y="6351195"/>
            <a:ext cx="6915550" cy="504825"/>
          </a:xfrm>
          <a:prstGeom prst="rect">
            <a:avLst/>
          </a:prstGeom>
        </p:spPr>
        <p:txBody>
          <a:bodyPr lIns="0" tIns="0" rIns="0" bIns="0" rtlCol="0" anchor="t">
            <a:spAutoFit/>
          </a:bodyPr>
          <a:lstStyle/>
          <a:p>
            <a:pPr>
              <a:lnSpc>
                <a:spcPts val="4199"/>
              </a:lnSpc>
            </a:pPr>
            <a:r>
              <a:rPr lang="en-US" sz="2999">
                <a:solidFill>
                  <a:srgbClr val="C40000"/>
                </a:solidFill>
                <a:latin typeface="Archivo Black"/>
              </a:rPr>
              <a:t>Walters - Cashier's Check</a:t>
            </a:r>
          </a:p>
        </p:txBody>
      </p:sp>
      <p:sp>
        <p:nvSpPr>
          <p:cNvPr id="31" name="TextBox 31"/>
          <p:cNvSpPr txBox="1"/>
          <p:nvPr/>
        </p:nvSpPr>
        <p:spPr>
          <a:xfrm>
            <a:off x="3567050" y="6913170"/>
            <a:ext cx="6915550" cy="504825"/>
          </a:xfrm>
          <a:prstGeom prst="rect">
            <a:avLst/>
          </a:prstGeom>
        </p:spPr>
        <p:txBody>
          <a:bodyPr lIns="0" tIns="0" rIns="0" bIns="0" rtlCol="0" anchor="t">
            <a:spAutoFit/>
          </a:bodyPr>
          <a:lstStyle/>
          <a:p>
            <a:pPr>
              <a:lnSpc>
                <a:spcPts val="4199"/>
              </a:lnSpc>
            </a:pPr>
            <a:r>
              <a:rPr lang="en-US" sz="2999">
                <a:solidFill>
                  <a:srgbClr val="C40000"/>
                </a:solidFill>
                <a:latin typeface="Archivo Black"/>
              </a:rPr>
              <a:t>Ace Title Insurance</a:t>
            </a:r>
          </a:p>
        </p:txBody>
      </p:sp>
      <p:sp>
        <p:nvSpPr>
          <p:cNvPr id="32" name="TextBox 32"/>
          <p:cNvSpPr txBox="1"/>
          <p:nvPr/>
        </p:nvSpPr>
        <p:spPr>
          <a:xfrm>
            <a:off x="3567050" y="7451650"/>
            <a:ext cx="6915550" cy="504825"/>
          </a:xfrm>
          <a:prstGeom prst="rect">
            <a:avLst/>
          </a:prstGeom>
        </p:spPr>
        <p:txBody>
          <a:bodyPr lIns="0" tIns="0" rIns="0" bIns="0" rtlCol="0" anchor="t">
            <a:spAutoFit/>
          </a:bodyPr>
          <a:lstStyle/>
          <a:p>
            <a:pPr>
              <a:lnSpc>
                <a:spcPts val="4199"/>
              </a:lnSpc>
            </a:pPr>
            <a:r>
              <a:rPr lang="en-US" sz="2999">
                <a:solidFill>
                  <a:srgbClr val="C40000"/>
                </a:solidFill>
                <a:latin typeface="Archivo Black"/>
              </a:rPr>
              <a:t>Mountain County Clerk</a:t>
            </a:r>
          </a:p>
        </p:txBody>
      </p:sp>
      <p:sp>
        <p:nvSpPr>
          <p:cNvPr id="33" name="TextBox 33"/>
          <p:cNvSpPr txBox="1"/>
          <p:nvPr/>
        </p:nvSpPr>
        <p:spPr>
          <a:xfrm>
            <a:off x="3567050" y="7990130"/>
            <a:ext cx="6915550" cy="504825"/>
          </a:xfrm>
          <a:prstGeom prst="rect">
            <a:avLst/>
          </a:prstGeom>
        </p:spPr>
        <p:txBody>
          <a:bodyPr lIns="0" tIns="0" rIns="0" bIns="0" rtlCol="0" anchor="t">
            <a:spAutoFit/>
          </a:bodyPr>
          <a:lstStyle/>
          <a:p>
            <a:pPr>
              <a:lnSpc>
                <a:spcPts val="4199"/>
              </a:lnSpc>
            </a:pPr>
            <a:r>
              <a:rPr lang="en-US" sz="2999">
                <a:solidFill>
                  <a:srgbClr val="C40000"/>
                </a:solidFill>
                <a:latin typeface="Archivo Black"/>
              </a:rPr>
              <a:t>Fidelity Survey</a:t>
            </a:r>
          </a:p>
        </p:txBody>
      </p:sp>
      <p:sp>
        <p:nvSpPr>
          <p:cNvPr id="34" name="TextBox 34"/>
          <p:cNvSpPr txBox="1"/>
          <p:nvPr/>
        </p:nvSpPr>
        <p:spPr>
          <a:xfrm>
            <a:off x="3567050" y="8528610"/>
            <a:ext cx="6915550" cy="504825"/>
          </a:xfrm>
          <a:prstGeom prst="rect">
            <a:avLst/>
          </a:prstGeom>
        </p:spPr>
        <p:txBody>
          <a:bodyPr lIns="0" tIns="0" rIns="0" bIns="0" rtlCol="0" anchor="t">
            <a:spAutoFit/>
          </a:bodyPr>
          <a:lstStyle/>
          <a:p>
            <a:pPr>
              <a:lnSpc>
                <a:spcPts val="4199"/>
              </a:lnSpc>
            </a:pPr>
            <a:r>
              <a:rPr lang="en-US" sz="2999">
                <a:solidFill>
                  <a:srgbClr val="C40000"/>
                </a:solidFill>
                <a:latin typeface="Archivo Black"/>
              </a:rPr>
              <a:t>Commission to Kyle Realty</a:t>
            </a:r>
          </a:p>
        </p:txBody>
      </p:sp>
      <p:sp>
        <p:nvSpPr>
          <p:cNvPr id="35" name="TextBox 35"/>
          <p:cNvSpPr txBox="1"/>
          <p:nvPr/>
        </p:nvSpPr>
        <p:spPr>
          <a:xfrm>
            <a:off x="3567050" y="9067090"/>
            <a:ext cx="6915550" cy="504825"/>
          </a:xfrm>
          <a:prstGeom prst="rect">
            <a:avLst/>
          </a:prstGeom>
        </p:spPr>
        <p:txBody>
          <a:bodyPr lIns="0" tIns="0" rIns="0" bIns="0" rtlCol="0" anchor="t">
            <a:spAutoFit/>
          </a:bodyPr>
          <a:lstStyle/>
          <a:p>
            <a:pPr>
              <a:lnSpc>
                <a:spcPts val="4199"/>
              </a:lnSpc>
            </a:pPr>
            <a:r>
              <a:rPr lang="en-US" sz="2999">
                <a:solidFill>
                  <a:srgbClr val="C40000"/>
                </a:solidFill>
                <a:latin typeface="Archivo Black"/>
              </a:rPr>
              <a:t>Susan Wright - Net Proceeds </a:t>
            </a:r>
          </a:p>
        </p:txBody>
      </p:sp>
      <p:sp>
        <p:nvSpPr>
          <p:cNvPr id="36" name="TextBox 36"/>
          <p:cNvSpPr txBox="1"/>
          <p:nvPr/>
        </p:nvSpPr>
        <p:spPr>
          <a:xfrm>
            <a:off x="0" y="6332160"/>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2/18/24</a:t>
            </a:r>
          </a:p>
        </p:txBody>
      </p:sp>
      <p:sp>
        <p:nvSpPr>
          <p:cNvPr id="37" name="TextBox 37"/>
          <p:cNvSpPr txBox="1"/>
          <p:nvPr/>
        </p:nvSpPr>
        <p:spPr>
          <a:xfrm>
            <a:off x="3589670" y="3585599"/>
            <a:ext cx="1562665"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1/25/23</a:t>
            </a:r>
          </a:p>
        </p:txBody>
      </p:sp>
      <p:sp>
        <p:nvSpPr>
          <p:cNvPr id="38" name="TextBox 38"/>
          <p:cNvSpPr txBox="1"/>
          <p:nvPr/>
        </p:nvSpPr>
        <p:spPr>
          <a:xfrm>
            <a:off x="1794835" y="6882388"/>
            <a:ext cx="1562665" cy="547341"/>
          </a:xfrm>
          <a:prstGeom prst="rect">
            <a:avLst/>
          </a:prstGeom>
        </p:spPr>
        <p:txBody>
          <a:bodyPr lIns="0" tIns="0" rIns="0" bIns="0" rtlCol="0" anchor="t">
            <a:spAutoFit/>
          </a:bodyPr>
          <a:lstStyle/>
          <a:p>
            <a:pPr algn="ctr">
              <a:lnSpc>
                <a:spcPts val="4420"/>
              </a:lnSpc>
            </a:pPr>
            <a:r>
              <a:rPr lang="en-US" sz="3157">
                <a:solidFill>
                  <a:srgbClr val="C40000"/>
                </a:solidFill>
                <a:latin typeface="Archivo Black"/>
              </a:rPr>
              <a:t>1009</a:t>
            </a:r>
          </a:p>
        </p:txBody>
      </p:sp>
      <p:sp>
        <p:nvSpPr>
          <p:cNvPr id="39" name="TextBox 39"/>
          <p:cNvSpPr txBox="1"/>
          <p:nvPr/>
        </p:nvSpPr>
        <p:spPr>
          <a:xfrm>
            <a:off x="1794835" y="7409430"/>
            <a:ext cx="1562665" cy="547341"/>
          </a:xfrm>
          <a:prstGeom prst="rect">
            <a:avLst/>
          </a:prstGeom>
        </p:spPr>
        <p:txBody>
          <a:bodyPr lIns="0" tIns="0" rIns="0" bIns="0" rtlCol="0" anchor="t">
            <a:spAutoFit/>
          </a:bodyPr>
          <a:lstStyle/>
          <a:p>
            <a:pPr algn="ctr">
              <a:lnSpc>
                <a:spcPts val="4420"/>
              </a:lnSpc>
            </a:pPr>
            <a:r>
              <a:rPr lang="en-US" sz="3157">
                <a:solidFill>
                  <a:srgbClr val="C40000"/>
                </a:solidFill>
                <a:latin typeface="Archivo Black"/>
              </a:rPr>
              <a:t>1010</a:t>
            </a:r>
          </a:p>
        </p:txBody>
      </p:sp>
      <p:sp>
        <p:nvSpPr>
          <p:cNvPr id="40" name="TextBox 40"/>
          <p:cNvSpPr txBox="1"/>
          <p:nvPr/>
        </p:nvSpPr>
        <p:spPr>
          <a:xfrm>
            <a:off x="1794835" y="7936472"/>
            <a:ext cx="1562665" cy="547341"/>
          </a:xfrm>
          <a:prstGeom prst="rect">
            <a:avLst/>
          </a:prstGeom>
        </p:spPr>
        <p:txBody>
          <a:bodyPr lIns="0" tIns="0" rIns="0" bIns="0" rtlCol="0" anchor="t">
            <a:spAutoFit/>
          </a:bodyPr>
          <a:lstStyle/>
          <a:p>
            <a:pPr algn="ctr">
              <a:lnSpc>
                <a:spcPts val="4420"/>
              </a:lnSpc>
            </a:pPr>
            <a:r>
              <a:rPr lang="en-US" sz="3157">
                <a:solidFill>
                  <a:srgbClr val="C40000"/>
                </a:solidFill>
                <a:latin typeface="Archivo Black"/>
              </a:rPr>
              <a:t>1011</a:t>
            </a:r>
          </a:p>
        </p:txBody>
      </p:sp>
      <p:sp>
        <p:nvSpPr>
          <p:cNvPr id="41" name="TextBox 41"/>
          <p:cNvSpPr txBox="1"/>
          <p:nvPr/>
        </p:nvSpPr>
        <p:spPr>
          <a:xfrm>
            <a:off x="1794835" y="8509560"/>
            <a:ext cx="1562665" cy="547341"/>
          </a:xfrm>
          <a:prstGeom prst="rect">
            <a:avLst/>
          </a:prstGeom>
        </p:spPr>
        <p:txBody>
          <a:bodyPr lIns="0" tIns="0" rIns="0" bIns="0" rtlCol="0" anchor="t">
            <a:spAutoFit/>
          </a:bodyPr>
          <a:lstStyle/>
          <a:p>
            <a:pPr algn="ctr">
              <a:lnSpc>
                <a:spcPts val="4420"/>
              </a:lnSpc>
            </a:pPr>
            <a:r>
              <a:rPr lang="en-US" sz="3157">
                <a:solidFill>
                  <a:srgbClr val="C40000"/>
                </a:solidFill>
                <a:latin typeface="Archivo Black"/>
              </a:rPr>
              <a:t>1012</a:t>
            </a:r>
          </a:p>
        </p:txBody>
      </p:sp>
      <p:sp>
        <p:nvSpPr>
          <p:cNvPr id="42" name="TextBox 42"/>
          <p:cNvSpPr txBox="1"/>
          <p:nvPr/>
        </p:nvSpPr>
        <p:spPr>
          <a:xfrm>
            <a:off x="1794835" y="9047376"/>
            <a:ext cx="1562665" cy="547341"/>
          </a:xfrm>
          <a:prstGeom prst="rect">
            <a:avLst/>
          </a:prstGeom>
        </p:spPr>
        <p:txBody>
          <a:bodyPr lIns="0" tIns="0" rIns="0" bIns="0" rtlCol="0" anchor="t">
            <a:spAutoFit/>
          </a:bodyPr>
          <a:lstStyle/>
          <a:p>
            <a:pPr algn="ctr">
              <a:lnSpc>
                <a:spcPts val="4420"/>
              </a:lnSpc>
            </a:pPr>
            <a:r>
              <a:rPr lang="en-US" sz="3157">
                <a:solidFill>
                  <a:srgbClr val="C40000"/>
                </a:solidFill>
                <a:latin typeface="Archivo Black"/>
              </a:rPr>
              <a:t>1013</a:t>
            </a:r>
          </a:p>
        </p:txBody>
      </p:sp>
      <p:sp>
        <p:nvSpPr>
          <p:cNvPr id="43" name="TextBox 43"/>
          <p:cNvSpPr txBox="1"/>
          <p:nvPr/>
        </p:nvSpPr>
        <p:spPr>
          <a:xfrm>
            <a:off x="0" y="6850623"/>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2/18/24</a:t>
            </a:r>
          </a:p>
        </p:txBody>
      </p:sp>
      <p:sp>
        <p:nvSpPr>
          <p:cNvPr id="44" name="TextBox 44"/>
          <p:cNvSpPr txBox="1"/>
          <p:nvPr/>
        </p:nvSpPr>
        <p:spPr>
          <a:xfrm>
            <a:off x="0" y="7432600"/>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2/18/24</a:t>
            </a:r>
          </a:p>
        </p:txBody>
      </p:sp>
      <p:sp>
        <p:nvSpPr>
          <p:cNvPr id="45" name="TextBox 45"/>
          <p:cNvSpPr txBox="1"/>
          <p:nvPr/>
        </p:nvSpPr>
        <p:spPr>
          <a:xfrm>
            <a:off x="0" y="7959347"/>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2/18/24</a:t>
            </a:r>
          </a:p>
        </p:txBody>
      </p:sp>
      <p:sp>
        <p:nvSpPr>
          <p:cNvPr id="46" name="TextBox 46"/>
          <p:cNvSpPr txBox="1"/>
          <p:nvPr/>
        </p:nvSpPr>
        <p:spPr>
          <a:xfrm>
            <a:off x="0" y="8503694"/>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2/18/24</a:t>
            </a:r>
          </a:p>
        </p:txBody>
      </p:sp>
      <p:sp>
        <p:nvSpPr>
          <p:cNvPr id="47" name="TextBox 47"/>
          <p:cNvSpPr txBox="1"/>
          <p:nvPr/>
        </p:nvSpPr>
        <p:spPr>
          <a:xfrm>
            <a:off x="0" y="9048040"/>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2/18/24</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13711" y="-269602"/>
            <a:ext cx="15460579" cy="10826204"/>
          </a:xfrm>
          <a:custGeom>
            <a:avLst/>
            <a:gdLst/>
            <a:ahLst/>
            <a:cxnLst/>
            <a:rect l="l" t="t" r="r" b="b"/>
            <a:pathLst>
              <a:path w="15460579" h="10826204">
                <a:moveTo>
                  <a:pt x="0" y="0"/>
                </a:moveTo>
                <a:lnTo>
                  <a:pt x="15460578" y="0"/>
                </a:lnTo>
                <a:lnTo>
                  <a:pt x="15460578" y="10826204"/>
                </a:lnTo>
                <a:lnTo>
                  <a:pt x="0" y="10826204"/>
                </a:lnTo>
                <a:lnTo>
                  <a:pt x="0" y="0"/>
                </a:lnTo>
                <a:close/>
              </a:path>
            </a:pathLst>
          </a:custGeom>
          <a:blipFill>
            <a:blip r:embed="rId3"/>
            <a:stretch>
              <a:fillRect l="-2159" t="-2456" r="-1090" b="-62715"/>
            </a:stretch>
          </a:blipFill>
        </p:spPr>
        <p:txBody>
          <a:bodyPr/>
          <a:lstStyle/>
          <a:p>
            <a:endParaRPr lang="en-US"/>
          </a:p>
        </p:txBody>
      </p:sp>
      <p:sp>
        <p:nvSpPr>
          <p:cNvPr id="7" name="TextBox 7"/>
          <p:cNvSpPr txBox="1"/>
          <p:nvPr/>
        </p:nvSpPr>
        <p:spPr>
          <a:xfrm>
            <a:off x="2624742" y="395993"/>
            <a:ext cx="7104853"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Kyle Realty, Inc. - Sales Escrow </a:t>
            </a:r>
          </a:p>
        </p:txBody>
      </p:sp>
      <p:sp>
        <p:nvSpPr>
          <p:cNvPr id="8" name="TextBox 8"/>
          <p:cNvSpPr txBox="1"/>
          <p:nvPr/>
        </p:nvSpPr>
        <p:spPr>
          <a:xfrm>
            <a:off x="15312398" y="2087602"/>
            <a:ext cx="1404463" cy="434062"/>
          </a:xfrm>
          <a:prstGeom prst="rect">
            <a:avLst/>
          </a:prstGeom>
        </p:spPr>
        <p:txBody>
          <a:bodyPr lIns="0" tIns="0" rIns="0" bIns="0" rtlCol="0" anchor="t">
            <a:spAutoFit/>
          </a:bodyPr>
          <a:lstStyle/>
          <a:p>
            <a:pPr algn="r">
              <a:lnSpc>
                <a:spcPts val="3536"/>
              </a:lnSpc>
            </a:pPr>
            <a:r>
              <a:rPr lang="en-US" sz="2525">
                <a:solidFill>
                  <a:srgbClr val="000000"/>
                </a:solidFill>
                <a:latin typeface="Archivo Black"/>
              </a:rPr>
              <a:t>0.00</a:t>
            </a:r>
          </a:p>
        </p:txBody>
      </p:sp>
      <p:sp>
        <p:nvSpPr>
          <p:cNvPr id="9" name="TextBox 9"/>
          <p:cNvSpPr txBox="1"/>
          <p:nvPr/>
        </p:nvSpPr>
        <p:spPr>
          <a:xfrm>
            <a:off x="14869976" y="2569290"/>
            <a:ext cx="184688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100.00</a:t>
            </a:r>
          </a:p>
        </p:txBody>
      </p:sp>
      <p:sp>
        <p:nvSpPr>
          <p:cNvPr id="10" name="TextBox 10"/>
          <p:cNvSpPr txBox="1"/>
          <p:nvPr/>
        </p:nvSpPr>
        <p:spPr>
          <a:xfrm>
            <a:off x="14799806" y="3511572"/>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5,100.00</a:t>
            </a:r>
          </a:p>
        </p:txBody>
      </p:sp>
      <p:sp>
        <p:nvSpPr>
          <p:cNvPr id="11" name="TextBox 11"/>
          <p:cNvSpPr txBox="1"/>
          <p:nvPr/>
        </p:nvSpPr>
        <p:spPr>
          <a:xfrm>
            <a:off x="14799806" y="4453855"/>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6,600.00</a:t>
            </a:r>
          </a:p>
        </p:txBody>
      </p:sp>
      <p:sp>
        <p:nvSpPr>
          <p:cNvPr id="12" name="TextBox 12"/>
          <p:cNvSpPr txBox="1"/>
          <p:nvPr/>
        </p:nvSpPr>
        <p:spPr>
          <a:xfrm>
            <a:off x="14691163" y="5867277"/>
            <a:ext cx="2025698"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Balanced</a:t>
            </a:r>
          </a:p>
        </p:txBody>
      </p:sp>
      <p:sp>
        <p:nvSpPr>
          <p:cNvPr id="13" name="TextBox 13"/>
          <p:cNvSpPr txBox="1"/>
          <p:nvPr/>
        </p:nvSpPr>
        <p:spPr>
          <a:xfrm>
            <a:off x="12665465" y="2569290"/>
            <a:ext cx="2025698"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100.00</a:t>
            </a:r>
          </a:p>
        </p:txBody>
      </p:sp>
      <p:sp>
        <p:nvSpPr>
          <p:cNvPr id="14" name="TextBox 14"/>
          <p:cNvSpPr txBox="1"/>
          <p:nvPr/>
        </p:nvSpPr>
        <p:spPr>
          <a:xfrm>
            <a:off x="12745659" y="3511572"/>
            <a:ext cx="1945504"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5,000.00</a:t>
            </a:r>
          </a:p>
        </p:txBody>
      </p:sp>
      <p:sp>
        <p:nvSpPr>
          <p:cNvPr id="15" name="TextBox 15"/>
          <p:cNvSpPr txBox="1"/>
          <p:nvPr/>
        </p:nvSpPr>
        <p:spPr>
          <a:xfrm>
            <a:off x="12745659" y="4453854"/>
            <a:ext cx="1945504"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1,500.00</a:t>
            </a:r>
          </a:p>
        </p:txBody>
      </p:sp>
      <p:sp>
        <p:nvSpPr>
          <p:cNvPr id="16" name="TextBox 16"/>
          <p:cNvSpPr txBox="1"/>
          <p:nvPr/>
        </p:nvSpPr>
        <p:spPr>
          <a:xfrm>
            <a:off x="12745659" y="7280699"/>
            <a:ext cx="1945504"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249,435.00</a:t>
            </a:r>
          </a:p>
        </p:txBody>
      </p:sp>
      <p:sp>
        <p:nvSpPr>
          <p:cNvPr id="17" name="TextBox 17"/>
          <p:cNvSpPr txBox="1"/>
          <p:nvPr/>
        </p:nvSpPr>
        <p:spPr>
          <a:xfrm>
            <a:off x="10725126" y="4924995"/>
            <a:ext cx="1940339"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125.00</a:t>
            </a:r>
          </a:p>
        </p:txBody>
      </p:sp>
      <p:sp>
        <p:nvSpPr>
          <p:cNvPr id="18" name="TextBox 18"/>
          <p:cNvSpPr txBox="1"/>
          <p:nvPr/>
        </p:nvSpPr>
        <p:spPr>
          <a:xfrm>
            <a:off x="10725126" y="5396136"/>
            <a:ext cx="1940339"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12.00</a:t>
            </a:r>
          </a:p>
        </p:txBody>
      </p:sp>
      <p:sp>
        <p:nvSpPr>
          <p:cNvPr id="19" name="TextBox 19"/>
          <p:cNvSpPr txBox="1"/>
          <p:nvPr/>
        </p:nvSpPr>
        <p:spPr>
          <a:xfrm>
            <a:off x="10725126" y="6338417"/>
            <a:ext cx="1940339"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150.00</a:t>
            </a:r>
          </a:p>
        </p:txBody>
      </p:sp>
      <p:sp>
        <p:nvSpPr>
          <p:cNvPr id="20" name="TextBox 20"/>
          <p:cNvSpPr txBox="1"/>
          <p:nvPr/>
        </p:nvSpPr>
        <p:spPr>
          <a:xfrm>
            <a:off x="10725126" y="6809558"/>
            <a:ext cx="1940339"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1,000.00</a:t>
            </a:r>
          </a:p>
        </p:txBody>
      </p:sp>
      <p:sp>
        <p:nvSpPr>
          <p:cNvPr id="21" name="TextBox 21"/>
          <p:cNvSpPr txBox="1"/>
          <p:nvPr/>
        </p:nvSpPr>
        <p:spPr>
          <a:xfrm>
            <a:off x="10725126" y="7751840"/>
            <a:ext cx="1940339"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1,500.00</a:t>
            </a:r>
          </a:p>
        </p:txBody>
      </p:sp>
      <p:sp>
        <p:nvSpPr>
          <p:cNvPr id="22" name="TextBox 22"/>
          <p:cNvSpPr txBox="1"/>
          <p:nvPr/>
        </p:nvSpPr>
        <p:spPr>
          <a:xfrm>
            <a:off x="10725126" y="8222981"/>
            <a:ext cx="1940339"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35.00</a:t>
            </a:r>
          </a:p>
        </p:txBody>
      </p:sp>
      <p:sp>
        <p:nvSpPr>
          <p:cNvPr id="23" name="TextBox 23"/>
          <p:cNvSpPr txBox="1"/>
          <p:nvPr/>
        </p:nvSpPr>
        <p:spPr>
          <a:xfrm>
            <a:off x="10725126" y="8694122"/>
            <a:ext cx="1940339"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400.00</a:t>
            </a:r>
          </a:p>
        </p:txBody>
      </p:sp>
      <p:sp>
        <p:nvSpPr>
          <p:cNvPr id="24" name="TextBox 24"/>
          <p:cNvSpPr txBox="1"/>
          <p:nvPr/>
        </p:nvSpPr>
        <p:spPr>
          <a:xfrm>
            <a:off x="10725126" y="9165263"/>
            <a:ext cx="1940339"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12,700.00</a:t>
            </a:r>
          </a:p>
        </p:txBody>
      </p:sp>
      <p:sp>
        <p:nvSpPr>
          <p:cNvPr id="25" name="TextBox 25"/>
          <p:cNvSpPr txBox="1"/>
          <p:nvPr/>
        </p:nvSpPr>
        <p:spPr>
          <a:xfrm>
            <a:off x="10725126" y="9636404"/>
            <a:ext cx="1940339"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239,800.00</a:t>
            </a:r>
          </a:p>
        </p:txBody>
      </p:sp>
      <p:sp>
        <p:nvSpPr>
          <p:cNvPr id="26" name="TextBox 26"/>
          <p:cNvSpPr txBox="1"/>
          <p:nvPr/>
        </p:nvSpPr>
        <p:spPr>
          <a:xfrm>
            <a:off x="4941207" y="2569290"/>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Open Account</a:t>
            </a:r>
          </a:p>
        </p:txBody>
      </p:sp>
      <p:sp>
        <p:nvSpPr>
          <p:cNvPr id="27" name="TextBox 27"/>
          <p:cNvSpPr txBox="1"/>
          <p:nvPr/>
        </p:nvSpPr>
        <p:spPr>
          <a:xfrm>
            <a:off x="4941207" y="3040431"/>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Earnest Money - Walters #8236</a:t>
            </a:r>
          </a:p>
        </p:txBody>
      </p:sp>
      <p:sp>
        <p:nvSpPr>
          <p:cNvPr id="28" name="TextBox 28"/>
          <p:cNvSpPr txBox="1"/>
          <p:nvPr/>
        </p:nvSpPr>
        <p:spPr>
          <a:xfrm>
            <a:off x="4941207" y="3982713"/>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Phillips Rent for February</a:t>
            </a:r>
          </a:p>
        </p:txBody>
      </p:sp>
      <p:sp>
        <p:nvSpPr>
          <p:cNvPr id="29" name="TextBox 29"/>
          <p:cNvSpPr txBox="1"/>
          <p:nvPr/>
        </p:nvSpPr>
        <p:spPr>
          <a:xfrm>
            <a:off x="4941207" y="4924995"/>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Lawn Care - Castle</a:t>
            </a:r>
          </a:p>
        </p:txBody>
      </p:sp>
      <p:sp>
        <p:nvSpPr>
          <p:cNvPr id="30" name="TextBox 30"/>
          <p:cNvSpPr txBox="1"/>
          <p:nvPr/>
        </p:nvSpPr>
        <p:spPr>
          <a:xfrm>
            <a:off x="4941207" y="5396136"/>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Bank Charges</a:t>
            </a:r>
          </a:p>
        </p:txBody>
      </p:sp>
      <p:sp>
        <p:nvSpPr>
          <p:cNvPr id="31" name="TextBox 31"/>
          <p:cNvSpPr txBox="1"/>
          <p:nvPr/>
        </p:nvSpPr>
        <p:spPr>
          <a:xfrm>
            <a:off x="4941207" y="6338417"/>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Rent Commission - Castle</a:t>
            </a:r>
          </a:p>
        </p:txBody>
      </p:sp>
      <p:sp>
        <p:nvSpPr>
          <p:cNvPr id="32" name="TextBox 32"/>
          <p:cNvSpPr txBox="1"/>
          <p:nvPr/>
        </p:nvSpPr>
        <p:spPr>
          <a:xfrm>
            <a:off x="4941207" y="6809558"/>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February Rent to Castle</a:t>
            </a:r>
          </a:p>
        </p:txBody>
      </p:sp>
      <p:sp>
        <p:nvSpPr>
          <p:cNvPr id="33" name="TextBox 33"/>
          <p:cNvSpPr txBox="1"/>
          <p:nvPr/>
        </p:nvSpPr>
        <p:spPr>
          <a:xfrm>
            <a:off x="4941207" y="7280699"/>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Walters - Cashier's Check</a:t>
            </a:r>
          </a:p>
        </p:txBody>
      </p:sp>
      <p:sp>
        <p:nvSpPr>
          <p:cNvPr id="34" name="TextBox 34"/>
          <p:cNvSpPr txBox="1"/>
          <p:nvPr/>
        </p:nvSpPr>
        <p:spPr>
          <a:xfrm>
            <a:off x="4941207" y="7751840"/>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Ace Title Insurance</a:t>
            </a:r>
          </a:p>
        </p:txBody>
      </p:sp>
      <p:sp>
        <p:nvSpPr>
          <p:cNvPr id="35" name="TextBox 35"/>
          <p:cNvSpPr txBox="1"/>
          <p:nvPr/>
        </p:nvSpPr>
        <p:spPr>
          <a:xfrm>
            <a:off x="4941207" y="8222981"/>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Mountain County Clerk</a:t>
            </a:r>
          </a:p>
        </p:txBody>
      </p:sp>
      <p:sp>
        <p:nvSpPr>
          <p:cNvPr id="36" name="TextBox 36"/>
          <p:cNvSpPr txBox="1"/>
          <p:nvPr/>
        </p:nvSpPr>
        <p:spPr>
          <a:xfrm>
            <a:off x="4941207" y="8694122"/>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Fidelity Survey</a:t>
            </a:r>
          </a:p>
        </p:txBody>
      </p:sp>
      <p:sp>
        <p:nvSpPr>
          <p:cNvPr id="37" name="TextBox 37"/>
          <p:cNvSpPr txBox="1"/>
          <p:nvPr/>
        </p:nvSpPr>
        <p:spPr>
          <a:xfrm>
            <a:off x="4941207" y="9165263"/>
            <a:ext cx="530818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Commission to Kyle Realty</a:t>
            </a:r>
          </a:p>
        </p:txBody>
      </p:sp>
      <p:sp>
        <p:nvSpPr>
          <p:cNvPr id="38" name="TextBox 38"/>
          <p:cNvSpPr txBox="1"/>
          <p:nvPr/>
        </p:nvSpPr>
        <p:spPr>
          <a:xfrm>
            <a:off x="4941207" y="9636404"/>
            <a:ext cx="5308188" cy="405765"/>
          </a:xfrm>
          <a:prstGeom prst="rect">
            <a:avLst/>
          </a:prstGeom>
        </p:spPr>
        <p:txBody>
          <a:bodyPr lIns="0" tIns="0" rIns="0" bIns="0" rtlCol="0" anchor="t">
            <a:spAutoFit/>
          </a:bodyPr>
          <a:lstStyle/>
          <a:p>
            <a:pPr>
              <a:lnSpc>
                <a:spcPts val="3359"/>
              </a:lnSpc>
            </a:pPr>
            <a:r>
              <a:rPr lang="en-US" sz="2400">
                <a:solidFill>
                  <a:srgbClr val="C40000"/>
                </a:solidFill>
                <a:latin typeface="Archivo Black"/>
              </a:rPr>
              <a:t>Proceeds to Wright</a:t>
            </a:r>
          </a:p>
        </p:txBody>
      </p:sp>
      <p:sp>
        <p:nvSpPr>
          <p:cNvPr id="39" name="TextBox 39"/>
          <p:cNvSpPr txBox="1"/>
          <p:nvPr/>
        </p:nvSpPr>
        <p:spPr>
          <a:xfrm>
            <a:off x="1413711" y="2484913"/>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1/15/24</a:t>
            </a:r>
          </a:p>
        </p:txBody>
      </p:sp>
      <p:sp>
        <p:nvSpPr>
          <p:cNvPr id="40" name="TextBox 40"/>
          <p:cNvSpPr txBox="1"/>
          <p:nvPr/>
        </p:nvSpPr>
        <p:spPr>
          <a:xfrm>
            <a:off x="1413711" y="2956054"/>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1/25/24</a:t>
            </a:r>
          </a:p>
        </p:txBody>
      </p:sp>
      <p:sp>
        <p:nvSpPr>
          <p:cNvPr id="41" name="TextBox 41"/>
          <p:cNvSpPr txBox="1"/>
          <p:nvPr/>
        </p:nvSpPr>
        <p:spPr>
          <a:xfrm>
            <a:off x="1413711" y="3898336"/>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1/26/24</a:t>
            </a:r>
          </a:p>
        </p:txBody>
      </p:sp>
      <p:sp>
        <p:nvSpPr>
          <p:cNvPr id="42" name="TextBox 42"/>
          <p:cNvSpPr txBox="1"/>
          <p:nvPr/>
        </p:nvSpPr>
        <p:spPr>
          <a:xfrm>
            <a:off x="1413711" y="4840618"/>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1/27/24</a:t>
            </a:r>
          </a:p>
        </p:txBody>
      </p:sp>
      <p:sp>
        <p:nvSpPr>
          <p:cNvPr id="43" name="TextBox 43"/>
          <p:cNvSpPr txBox="1"/>
          <p:nvPr/>
        </p:nvSpPr>
        <p:spPr>
          <a:xfrm>
            <a:off x="1413711" y="5311759"/>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1/31/24</a:t>
            </a:r>
          </a:p>
        </p:txBody>
      </p:sp>
      <p:sp>
        <p:nvSpPr>
          <p:cNvPr id="44" name="TextBox 44"/>
          <p:cNvSpPr txBox="1"/>
          <p:nvPr/>
        </p:nvSpPr>
        <p:spPr>
          <a:xfrm>
            <a:off x="1413711" y="6254040"/>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2/01/24</a:t>
            </a:r>
          </a:p>
        </p:txBody>
      </p:sp>
      <p:sp>
        <p:nvSpPr>
          <p:cNvPr id="45" name="TextBox 45"/>
          <p:cNvSpPr txBox="1"/>
          <p:nvPr/>
        </p:nvSpPr>
        <p:spPr>
          <a:xfrm>
            <a:off x="3146372" y="4840618"/>
            <a:ext cx="1794835"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1006</a:t>
            </a:r>
          </a:p>
        </p:txBody>
      </p:sp>
      <p:sp>
        <p:nvSpPr>
          <p:cNvPr id="46" name="TextBox 46"/>
          <p:cNvSpPr txBox="1"/>
          <p:nvPr/>
        </p:nvSpPr>
        <p:spPr>
          <a:xfrm>
            <a:off x="3146372" y="6254036"/>
            <a:ext cx="1794835"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1007</a:t>
            </a:r>
          </a:p>
        </p:txBody>
      </p:sp>
      <p:sp>
        <p:nvSpPr>
          <p:cNvPr id="47" name="TextBox 47"/>
          <p:cNvSpPr txBox="1"/>
          <p:nvPr/>
        </p:nvSpPr>
        <p:spPr>
          <a:xfrm>
            <a:off x="3146372" y="6725177"/>
            <a:ext cx="1794835"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1008</a:t>
            </a:r>
          </a:p>
        </p:txBody>
      </p:sp>
      <p:sp>
        <p:nvSpPr>
          <p:cNvPr id="48" name="TextBox 48"/>
          <p:cNvSpPr txBox="1"/>
          <p:nvPr/>
        </p:nvSpPr>
        <p:spPr>
          <a:xfrm>
            <a:off x="3146372" y="7667459"/>
            <a:ext cx="1794835"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1009</a:t>
            </a:r>
          </a:p>
        </p:txBody>
      </p:sp>
      <p:sp>
        <p:nvSpPr>
          <p:cNvPr id="49" name="TextBox 49"/>
          <p:cNvSpPr txBox="1"/>
          <p:nvPr/>
        </p:nvSpPr>
        <p:spPr>
          <a:xfrm>
            <a:off x="3146372" y="8138600"/>
            <a:ext cx="1794835"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1010</a:t>
            </a:r>
          </a:p>
        </p:txBody>
      </p:sp>
      <p:sp>
        <p:nvSpPr>
          <p:cNvPr id="50" name="TextBox 50"/>
          <p:cNvSpPr txBox="1"/>
          <p:nvPr/>
        </p:nvSpPr>
        <p:spPr>
          <a:xfrm>
            <a:off x="3146372" y="8609741"/>
            <a:ext cx="1794835"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1011</a:t>
            </a:r>
          </a:p>
        </p:txBody>
      </p:sp>
      <p:sp>
        <p:nvSpPr>
          <p:cNvPr id="51" name="TextBox 51"/>
          <p:cNvSpPr txBox="1"/>
          <p:nvPr/>
        </p:nvSpPr>
        <p:spPr>
          <a:xfrm>
            <a:off x="3146372" y="9080882"/>
            <a:ext cx="1794835" cy="547341"/>
          </a:xfrm>
          <a:prstGeom prst="rect">
            <a:avLst/>
          </a:prstGeom>
        </p:spPr>
        <p:txBody>
          <a:bodyPr lIns="0" tIns="0" rIns="0" bIns="0" rtlCol="0" anchor="t">
            <a:spAutoFit/>
          </a:bodyPr>
          <a:lstStyle/>
          <a:p>
            <a:pPr algn="ctr">
              <a:lnSpc>
                <a:spcPts val="4420"/>
              </a:lnSpc>
            </a:pPr>
            <a:r>
              <a:rPr lang="en-US" sz="3157">
                <a:solidFill>
                  <a:srgbClr val="000000"/>
                </a:solidFill>
                <a:latin typeface="Archivo Black"/>
              </a:rPr>
              <a:t>1012</a:t>
            </a:r>
          </a:p>
        </p:txBody>
      </p:sp>
      <p:sp>
        <p:nvSpPr>
          <p:cNvPr id="52" name="TextBox 52"/>
          <p:cNvSpPr txBox="1"/>
          <p:nvPr/>
        </p:nvSpPr>
        <p:spPr>
          <a:xfrm>
            <a:off x="3146372" y="9552023"/>
            <a:ext cx="1794835" cy="547341"/>
          </a:xfrm>
          <a:prstGeom prst="rect">
            <a:avLst/>
          </a:prstGeom>
        </p:spPr>
        <p:txBody>
          <a:bodyPr lIns="0" tIns="0" rIns="0" bIns="0" rtlCol="0" anchor="t">
            <a:spAutoFit/>
          </a:bodyPr>
          <a:lstStyle/>
          <a:p>
            <a:pPr algn="ctr">
              <a:lnSpc>
                <a:spcPts val="4420"/>
              </a:lnSpc>
            </a:pPr>
            <a:r>
              <a:rPr lang="en-US" sz="3157">
                <a:solidFill>
                  <a:srgbClr val="C40000"/>
                </a:solidFill>
                <a:latin typeface="Archivo Black"/>
              </a:rPr>
              <a:t>1013</a:t>
            </a:r>
          </a:p>
        </p:txBody>
      </p:sp>
      <p:sp>
        <p:nvSpPr>
          <p:cNvPr id="53" name="TextBox 53"/>
          <p:cNvSpPr txBox="1"/>
          <p:nvPr/>
        </p:nvSpPr>
        <p:spPr>
          <a:xfrm>
            <a:off x="1413711" y="6725181"/>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2/01/24</a:t>
            </a:r>
          </a:p>
        </p:txBody>
      </p:sp>
      <p:sp>
        <p:nvSpPr>
          <p:cNvPr id="54" name="TextBox 54"/>
          <p:cNvSpPr txBox="1"/>
          <p:nvPr/>
        </p:nvSpPr>
        <p:spPr>
          <a:xfrm>
            <a:off x="1413711" y="7196321"/>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2/18/24</a:t>
            </a:r>
          </a:p>
        </p:txBody>
      </p:sp>
      <p:sp>
        <p:nvSpPr>
          <p:cNvPr id="55" name="TextBox 55"/>
          <p:cNvSpPr txBox="1"/>
          <p:nvPr/>
        </p:nvSpPr>
        <p:spPr>
          <a:xfrm>
            <a:off x="1413711" y="7667461"/>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2/18/24</a:t>
            </a:r>
          </a:p>
        </p:txBody>
      </p:sp>
      <p:sp>
        <p:nvSpPr>
          <p:cNvPr id="56" name="TextBox 56"/>
          <p:cNvSpPr txBox="1"/>
          <p:nvPr/>
        </p:nvSpPr>
        <p:spPr>
          <a:xfrm>
            <a:off x="1413711" y="8138602"/>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2/18/24</a:t>
            </a:r>
          </a:p>
        </p:txBody>
      </p:sp>
      <p:sp>
        <p:nvSpPr>
          <p:cNvPr id="57" name="TextBox 57"/>
          <p:cNvSpPr txBox="1"/>
          <p:nvPr/>
        </p:nvSpPr>
        <p:spPr>
          <a:xfrm>
            <a:off x="1413711" y="8609742"/>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2/18/24</a:t>
            </a:r>
          </a:p>
        </p:txBody>
      </p:sp>
      <p:sp>
        <p:nvSpPr>
          <p:cNvPr id="58" name="TextBox 58"/>
          <p:cNvSpPr txBox="1"/>
          <p:nvPr/>
        </p:nvSpPr>
        <p:spPr>
          <a:xfrm>
            <a:off x="1413711" y="9080883"/>
            <a:ext cx="1794835" cy="547341"/>
          </a:xfrm>
          <a:prstGeom prst="rect">
            <a:avLst/>
          </a:prstGeom>
        </p:spPr>
        <p:txBody>
          <a:bodyPr lIns="0" tIns="0" rIns="0" bIns="0" rtlCol="0" anchor="t">
            <a:spAutoFit/>
          </a:bodyPr>
          <a:lstStyle/>
          <a:p>
            <a:pPr algn="ctr">
              <a:lnSpc>
                <a:spcPts val="4420"/>
              </a:lnSpc>
            </a:pPr>
            <a:r>
              <a:rPr lang="en-US" sz="3157" dirty="0">
                <a:solidFill>
                  <a:srgbClr val="000000"/>
                </a:solidFill>
                <a:latin typeface="Archivo Black"/>
              </a:rPr>
              <a:t>2/18/24</a:t>
            </a:r>
          </a:p>
        </p:txBody>
      </p:sp>
      <p:sp>
        <p:nvSpPr>
          <p:cNvPr id="59" name="TextBox 59"/>
          <p:cNvSpPr txBox="1"/>
          <p:nvPr/>
        </p:nvSpPr>
        <p:spPr>
          <a:xfrm>
            <a:off x="1413711" y="9552023"/>
            <a:ext cx="1794835" cy="547341"/>
          </a:xfrm>
          <a:prstGeom prst="rect">
            <a:avLst/>
          </a:prstGeom>
        </p:spPr>
        <p:txBody>
          <a:bodyPr lIns="0" tIns="0" rIns="0" bIns="0" rtlCol="0" anchor="t">
            <a:spAutoFit/>
          </a:bodyPr>
          <a:lstStyle/>
          <a:p>
            <a:pPr algn="ctr">
              <a:lnSpc>
                <a:spcPts val="4420"/>
              </a:lnSpc>
            </a:pPr>
            <a:r>
              <a:rPr lang="en-US" sz="3157" dirty="0">
                <a:solidFill>
                  <a:srgbClr val="C40000"/>
                </a:solidFill>
                <a:latin typeface="Archivo Black"/>
              </a:rPr>
              <a:t>2/18/24</a:t>
            </a:r>
          </a:p>
        </p:txBody>
      </p:sp>
      <p:sp>
        <p:nvSpPr>
          <p:cNvPr id="60" name="TextBox 60"/>
          <p:cNvSpPr txBox="1"/>
          <p:nvPr/>
        </p:nvSpPr>
        <p:spPr>
          <a:xfrm>
            <a:off x="14799806" y="4916107"/>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6,475.00</a:t>
            </a:r>
          </a:p>
        </p:txBody>
      </p:sp>
      <p:sp>
        <p:nvSpPr>
          <p:cNvPr id="61" name="TextBox 61"/>
          <p:cNvSpPr txBox="1"/>
          <p:nvPr/>
        </p:nvSpPr>
        <p:spPr>
          <a:xfrm>
            <a:off x="14799806" y="5378358"/>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6,463.00</a:t>
            </a:r>
          </a:p>
        </p:txBody>
      </p:sp>
      <p:sp>
        <p:nvSpPr>
          <p:cNvPr id="62" name="TextBox 62"/>
          <p:cNvSpPr txBox="1"/>
          <p:nvPr/>
        </p:nvSpPr>
        <p:spPr>
          <a:xfrm>
            <a:off x="14799806" y="6296315"/>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6,313.00</a:t>
            </a:r>
          </a:p>
        </p:txBody>
      </p:sp>
      <p:sp>
        <p:nvSpPr>
          <p:cNvPr id="63" name="TextBox 63"/>
          <p:cNvSpPr txBox="1"/>
          <p:nvPr/>
        </p:nvSpPr>
        <p:spPr>
          <a:xfrm>
            <a:off x="14799806" y="6809558"/>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5,313.00</a:t>
            </a:r>
          </a:p>
        </p:txBody>
      </p:sp>
      <p:sp>
        <p:nvSpPr>
          <p:cNvPr id="64" name="TextBox 64"/>
          <p:cNvSpPr txBox="1"/>
          <p:nvPr/>
        </p:nvSpPr>
        <p:spPr>
          <a:xfrm>
            <a:off x="14799806" y="7269338"/>
            <a:ext cx="1917055" cy="407162"/>
          </a:xfrm>
          <a:prstGeom prst="rect">
            <a:avLst/>
          </a:prstGeom>
        </p:spPr>
        <p:txBody>
          <a:bodyPr lIns="0" tIns="0" rIns="0" bIns="0" rtlCol="0" anchor="t">
            <a:spAutoFit/>
          </a:bodyPr>
          <a:lstStyle/>
          <a:p>
            <a:pPr algn="ctr">
              <a:lnSpc>
                <a:spcPts val="3388"/>
              </a:lnSpc>
            </a:pPr>
            <a:r>
              <a:rPr lang="en-US" sz="2420">
                <a:solidFill>
                  <a:srgbClr val="000000"/>
                </a:solidFill>
                <a:latin typeface="Archivo Black"/>
              </a:rPr>
              <a:t>254,748.00</a:t>
            </a:r>
          </a:p>
        </p:txBody>
      </p:sp>
      <p:sp>
        <p:nvSpPr>
          <p:cNvPr id="65" name="TextBox 65"/>
          <p:cNvSpPr txBox="1"/>
          <p:nvPr/>
        </p:nvSpPr>
        <p:spPr>
          <a:xfrm>
            <a:off x="14799806" y="7729786"/>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253,248.00</a:t>
            </a:r>
          </a:p>
        </p:txBody>
      </p:sp>
      <p:sp>
        <p:nvSpPr>
          <p:cNvPr id="66" name="TextBox 66"/>
          <p:cNvSpPr txBox="1"/>
          <p:nvPr/>
        </p:nvSpPr>
        <p:spPr>
          <a:xfrm>
            <a:off x="14799806" y="8170854"/>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253,213.00</a:t>
            </a:r>
          </a:p>
        </p:txBody>
      </p:sp>
      <p:sp>
        <p:nvSpPr>
          <p:cNvPr id="67" name="TextBox 67"/>
          <p:cNvSpPr txBox="1"/>
          <p:nvPr/>
        </p:nvSpPr>
        <p:spPr>
          <a:xfrm>
            <a:off x="14799806" y="8641995"/>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252,813.00</a:t>
            </a:r>
          </a:p>
        </p:txBody>
      </p:sp>
      <p:sp>
        <p:nvSpPr>
          <p:cNvPr id="68" name="TextBox 68"/>
          <p:cNvSpPr txBox="1"/>
          <p:nvPr/>
        </p:nvSpPr>
        <p:spPr>
          <a:xfrm>
            <a:off x="14799806" y="9093087"/>
            <a:ext cx="1917055" cy="407162"/>
          </a:xfrm>
          <a:prstGeom prst="rect">
            <a:avLst/>
          </a:prstGeom>
        </p:spPr>
        <p:txBody>
          <a:bodyPr lIns="0" tIns="0" rIns="0" bIns="0" rtlCol="0" anchor="t">
            <a:spAutoFit/>
          </a:bodyPr>
          <a:lstStyle/>
          <a:p>
            <a:pPr algn="r">
              <a:lnSpc>
                <a:spcPts val="3388"/>
              </a:lnSpc>
            </a:pPr>
            <a:r>
              <a:rPr lang="en-US" sz="2420">
                <a:solidFill>
                  <a:srgbClr val="000000"/>
                </a:solidFill>
                <a:latin typeface="Archivo Black"/>
              </a:rPr>
              <a:t>240,113.00</a:t>
            </a:r>
          </a:p>
        </p:txBody>
      </p:sp>
      <p:sp>
        <p:nvSpPr>
          <p:cNvPr id="69" name="TextBox 69"/>
          <p:cNvSpPr txBox="1"/>
          <p:nvPr/>
        </p:nvSpPr>
        <p:spPr>
          <a:xfrm>
            <a:off x="14799806" y="9604325"/>
            <a:ext cx="1917055" cy="407162"/>
          </a:xfrm>
          <a:prstGeom prst="rect">
            <a:avLst/>
          </a:prstGeom>
        </p:spPr>
        <p:txBody>
          <a:bodyPr lIns="0" tIns="0" rIns="0" bIns="0" rtlCol="0" anchor="t">
            <a:spAutoFit/>
          </a:bodyPr>
          <a:lstStyle/>
          <a:p>
            <a:pPr algn="r">
              <a:lnSpc>
                <a:spcPts val="3388"/>
              </a:lnSpc>
            </a:pPr>
            <a:r>
              <a:rPr lang="en-US" sz="2420">
                <a:solidFill>
                  <a:srgbClr val="C40000"/>
                </a:solidFill>
                <a:latin typeface="Archivo Black"/>
              </a:rPr>
              <a:t>313.00</a:t>
            </a:r>
          </a:p>
        </p:txBody>
      </p:sp>
      <p:sp>
        <p:nvSpPr>
          <p:cNvPr id="70" name="TextBox 70"/>
          <p:cNvSpPr txBox="1"/>
          <p:nvPr/>
        </p:nvSpPr>
        <p:spPr>
          <a:xfrm>
            <a:off x="14299549" y="-67537"/>
            <a:ext cx="1404463" cy="539730"/>
          </a:xfrm>
          <a:prstGeom prst="rect">
            <a:avLst/>
          </a:prstGeom>
        </p:spPr>
        <p:txBody>
          <a:bodyPr lIns="0" tIns="0" rIns="0" bIns="0" rtlCol="0" anchor="t">
            <a:spAutoFit/>
          </a:bodyPr>
          <a:lstStyle/>
          <a:p>
            <a:pPr algn="ctr">
              <a:lnSpc>
                <a:spcPts val="4376"/>
              </a:lnSpc>
            </a:pPr>
            <a:r>
              <a:rPr lang="en-US" sz="3125">
                <a:solidFill>
                  <a:srgbClr val="000000"/>
                </a:solidFill>
                <a:latin typeface="Archivo Black"/>
              </a:rPr>
              <a:t>1</a:t>
            </a:r>
          </a:p>
        </p:txBody>
      </p:sp>
      <p:sp>
        <p:nvSpPr>
          <p:cNvPr id="71" name="TextBox 71"/>
          <p:cNvSpPr txBox="1"/>
          <p:nvPr/>
        </p:nvSpPr>
        <p:spPr>
          <a:xfrm>
            <a:off x="13842236" y="458853"/>
            <a:ext cx="2665624" cy="440670"/>
          </a:xfrm>
          <a:prstGeom prst="rect">
            <a:avLst/>
          </a:prstGeom>
        </p:spPr>
        <p:txBody>
          <a:bodyPr lIns="0" tIns="0" rIns="0" bIns="0" rtlCol="0" anchor="t">
            <a:spAutoFit/>
          </a:bodyPr>
          <a:lstStyle/>
          <a:p>
            <a:pPr algn="ctr">
              <a:lnSpc>
                <a:spcPts val="3536"/>
              </a:lnSpc>
            </a:pPr>
            <a:r>
              <a:rPr lang="en-US" sz="2525">
                <a:solidFill>
                  <a:srgbClr val="000000"/>
                </a:solidFill>
                <a:latin typeface="Archivo Black"/>
              </a:rPr>
              <a:t>999-9999-01</a:t>
            </a:r>
          </a:p>
        </p:txBody>
      </p:sp>
      <p:sp>
        <p:nvSpPr>
          <p:cNvPr id="72" name="TextBox 72"/>
          <p:cNvSpPr txBox="1"/>
          <p:nvPr/>
        </p:nvSpPr>
        <p:spPr>
          <a:xfrm>
            <a:off x="5584152" y="3511572"/>
            <a:ext cx="4022298"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578 Oak Lane - Wright</a:t>
            </a:r>
          </a:p>
        </p:txBody>
      </p:sp>
      <p:sp>
        <p:nvSpPr>
          <p:cNvPr id="73" name="TextBox 73"/>
          <p:cNvSpPr txBox="1"/>
          <p:nvPr/>
        </p:nvSpPr>
        <p:spPr>
          <a:xfrm>
            <a:off x="5584152" y="4453854"/>
            <a:ext cx="4492142" cy="405765"/>
          </a:xfrm>
          <a:prstGeom prst="rect">
            <a:avLst/>
          </a:prstGeom>
        </p:spPr>
        <p:txBody>
          <a:bodyPr lIns="0" tIns="0" rIns="0" bIns="0" rtlCol="0" anchor="t">
            <a:spAutoFit/>
          </a:bodyPr>
          <a:lstStyle/>
          <a:p>
            <a:pPr>
              <a:lnSpc>
                <a:spcPts val="3359"/>
              </a:lnSpc>
            </a:pPr>
            <a:r>
              <a:rPr lang="en-US" sz="2400">
                <a:solidFill>
                  <a:srgbClr val="000000"/>
                </a:solidFill>
                <a:latin typeface="Archivo Black"/>
              </a:rPr>
              <a:t>4997 Downey Dr. - Castle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657786"/>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C00"/>
                </a:solidFill>
                <a:latin typeface="Agrandir Bold"/>
              </a:rPr>
              <a:t>Sales Trust Account</a:t>
            </a:r>
            <a:r>
              <a:rPr lang="en-US" sz="4586">
                <a:solidFill>
                  <a:srgbClr val="FFFFFF"/>
                </a:solidFill>
                <a:latin typeface="Agrandir Bold"/>
              </a:rPr>
              <a:t> – for money held in connection with a sales transaction pending closing.  (Beneficiary - Buyer/Seller)</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How Many Accounts Does a Broker Need?</a:t>
            </a:r>
          </a:p>
        </p:txBody>
      </p:sp>
      <p:sp>
        <p:nvSpPr>
          <p:cNvPr id="11" name="TextBox 11"/>
          <p:cNvSpPr txBox="1"/>
          <p:nvPr/>
        </p:nvSpPr>
        <p:spPr>
          <a:xfrm>
            <a:off x="15595004" y="9290050"/>
            <a:ext cx="2692996"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460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964393"/>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C00"/>
                </a:solidFill>
                <a:latin typeface="Agrandir Bold"/>
              </a:rPr>
              <a:t>Property Management Trust Account</a:t>
            </a:r>
            <a:r>
              <a:rPr lang="en-US" sz="4586" dirty="0">
                <a:solidFill>
                  <a:srgbClr val="FFFFFF"/>
                </a:solidFill>
                <a:latin typeface="Agrandir Bold"/>
              </a:rPr>
              <a:t> – For money received for providing property management services.  (Beneficiary – Lessor)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2" r="10259" b="32840"/>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2240212"/>
            <a:ext cx="18288000" cy="5962254"/>
            <a:chOff x="0" y="0"/>
            <a:chExt cx="4816593" cy="1570306"/>
          </a:xfrm>
        </p:grpSpPr>
        <p:sp>
          <p:nvSpPr>
            <p:cNvPr id="7" name="Freeform 7"/>
            <p:cNvSpPr/>
            <p:nvPr/>
          </p:nvSpPr>
          <p:spPr>
            <a:xfrm>
              <a:off x="0" y="0"/>
              <a:ext cx="4816592" cy="1570306"/>
            </a:xfrm>
            <a:custGeom>
              <a:avLst/>
              <a:gdLst/>
              <a:ahLst/>
              <a:cxnLst/>
              <a:rect l="l" t="t" r="r" b="b"/>
              <a:pathLst>
                <a:path w="4816592" h="1570306">
                  <a:moveTo>
                    <a:pt x="0" y="0"/>
                  </a:moveTo>
                  <a:lnTo>
                    <a:pt x="4816592" y="0"/>
                  </a:lnTo>
                  <a:lnTo>
                    <a:pt x="4816592" y="1570306"/>
                  </a:lnTo>
                  <a:lnTo>
                    <a:pt x="0" y="1570306"/>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0" y="2451152"/>
            <a:ext cx="18288000" cy="5187950"/>
          </a:xfrm>
          <a:prstGeom prst="rect">
            <a:avLst/>
          </a:prstGeom>
        </p:spPr>
        <p:txBody>
          <a:bodyPr lIns="0" tIns="0" rIns="0" bIns="0" rtlCol="0" anchor="t">
            <a:spAutoFit/>
          </a:bodyPr>
          <a:lstStyle/>
          <a:p>
            <a:pPr algn="ctr">
              <a:lnSpc>
                <a:spcPts val="10499"/>
              </a:lnSpc>
            </a:pPr>
            <a:r>
              <a:rPr lang="en-US" sz="7499" dirty="0">
                <a:solidFill>
                  <a:srgbClr val="FFFFFF"/>
                </a:solidFill>
                <a:latin typeface="Agrandir Bold"/>
              </a:rPr>
              <a:t>Trust Accounts and Record Keeping</a:t>
            </a:r>
          </a:p>
          <a:p>
            <a:pPr algn="ctr">
              <a:lnSpc>
                <a:spcPts val="8960"/>
              </a:lnSpc>
            </a:pPr>
            <a:endParaRPr lang="en-US" sz="7499" dirty="0">
              <a:solidFill>
                <a:srgbClr val="FFFFFF"/>
              </a:solidFill>
              <a:latin typeface="Agrandir Bold"/>
            </a:endParaRPr>
          </a:p>
          <a:p>
            <a:pPr algn="ctr">
              <a:lnSpc>
                <a:spcPts val="10499"/>
              </a:lnSpc>
            </a:pPr>
            <a:r>
              <a:rPr lang="en-US" sz="7499" dirty="0">
                <a:solidFill>
                  <a:srgbClr val="FFFFFF"/>
                </a:solidFill>
                <a:latin typeface="Agrandir Bold"/>
              </a:rPr>
              <a:t>Chapter 19 </a:t>
            </a:r>
          </a:p>
          <a:p>
            <a:pPr algn="ctr">
              <a:lnSpc>
                <a:spcPts val="9799"/>
              </a:lnSpc>
              <a:spcBef>
                <a:spcPct val="0"/>
              </a:spcBef>
            </a:pPr>
            <a:r>
              <a:rPr lang="en-US" sz="6999" dirty="0">
                <a:solidFill>
                  <a:srgbClr val="FFFFFF"/>
                </a:solidFill>
                <a:latin typeface="Agrandir"/>
              </a:rPr>
              <a:t>Advanced Trust Account Issues</a:t>
            </a:r>
          </a:p>
        </p:txBody>
      </p:sp>
      <p:sp>
        <p:nvSpPr>
          <p:cNvPr id="10" name="AutoShape 10"/>
          <p:cNvSpPr/>
          <p:nvPr/>
        </p:nvSpPr>
        <p:spPr>
          <a:xfrm>
            <a:off x="5897880" y="4575662"/>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673530"/>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Employing Broker has personal responsibility for the proper maintenance and security of the escrow or trust accounts.</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Safeguards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495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511283"/>
            <a:ext cx="16230600" cy="94921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Safeguards can include:</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Safeguards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495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3826596"/>
            <a:ext cx="14183724" cy="949215"/>
          </a:xfrm>
          <a:prstGeom prst="rect">
            <a:avLst/>
          </a:prstGeom>
        </p:spPr>
        <p:txBody>
          <a:bodyPr lIns="0" tIns="0" rIns="0" bIns="0" rtlCol="0" anchor="t">
            <a:spAutoFit/>
          </a:bodyPr>
          <a:lstStyle/>
          <a:p>
            <a:pPr>
              <a:lnSpc>
                <a:spcPts val="6879"/>
              </a:lnSpc>
            </a:pPr>
            <a:r>
              <a:rPr lang="en-US" sz="4586" dirty="0">
                <a:solidFill>
                  <a:srgbClr val="FFFFFF"/>
                </a:solidFill>
                <a:latin typeface="Agrandir Bold"/>
              </a:rPr>
              <a:t>- Frequent reconciliation to the bank.</a:t>
            </a:r>
          </a:p>
        </p:txBody>
      </p:sp>
      <p:sp>
        <p:nvSpPr>
          <p:cNvPr id="14" name="TextBox 14"/>
          <p:cNvSpPr txBox="1"/>
          <p:nvPr/>
        </p:nvSpPr>
        <p:spPr>
          <a:xfrm>
            <a:off x="3075576" y="5141909"/>
            <a:ext cx="14183724" cy="949215"/>
          </a:xfrm>
          <a:prstGeom prst="rect">
            <a:avLst/>
          </a:prstGeom>
        </p:spPr>
        <p:txBody>
          <a:bodyPr lIns="0" tIns="0" rIns="0" bIns="0" rtlCol="0" anchor="t">
            <a:spAutoFit/>
          </a:bodyPr>
          <a:lstStyle/>
          <a:p>
            <a:pPr>
              <a:lnSpc>
                <a:spcPts val="6879"/>
              </a:lnSpc>
            </a:pPr>
            <a:r>
              <a:rPr lang="en-US" sz="4586">
                <a:solidFill>
                  <a:srgbClr val="FFFFFF"/>
                </a:solidFill>
                <a:latin typeface="Agrandir Bold"/>
              </a:rPr>
              <a:t>- Separation of duties.</a:t>
            </a:r>
          </a:p>
        </p:txBody>
      </p:sp>
      <p:sp>
        <p:nvSpPr>
          <p:cNvPr id="15" name="TextBox 15"/>
          <p:cNvSpPr txBox="1"/>
          <p:nvPr/>
        </p:nvSpPr>
        <p:spPr>
          <a:xfrm>
            <a:off x="3075576" y="6457222"/>
            <a:ext cx="14183724" cy="949215"/>
          </a:xfrm>
          <a:prstGeom prst="rect">
            <a:avLst/>
          </a:prstGeom>
        </p:spPr>
        <p:txBody>
          <a:bodyPr lIns="0" tIns="0" rIns="0" bIns="0" rtlCol="0" anchor="t">
            <a:spAutoFit/>
          </a:bodyPr>
          <a:lstStyle/>
          <a:p>
            <a:pPr>
              <a:lnSpc>
                <a:spcPts val="6879"/>
              </a:lnSpc>
            </a:pPr>
            <a:r>
              <a:rPr lang="en-US" sz="4586">
                <a:solidFill>
                  <a:srgbClr val="FFFFFF"/>
                </a:solidFill>
                <a:latin typeface="Agrandir Bold"/>
              </a:rPr>
              <a:t>- An outside audit.</a:t>
            </a:r>
          </a:p>
        </p:txBody>
      </p:sp>
      <p:sp>
        <p:nvSpPr>
          <p:cNvPr id="16" name="TextBox 16"/>
          <p:cNvSpPr txBox="1"/>
          <p:nvPr/>
        </p:nvSpPr>
        <p:spPr>
          <a:xfrm>
            <a:off x="3075576" y="7772535"/>
            <a:ext cx="14183724" cy="949215"/>
          </a:xfrm>
          <a:prstGeom prst="rect">
            <a:avLst/>
          </a:prstGeom>
        </p:spPr>
        <p:txBody>
          <a:bodyPr lIns="0" tIns="0" rIns="0" bIns="0" rtlCol="0" anchor="t">
            <a:spAutoFit/>
          </a:bodyPr>
          <a:lstStyle/>
          <a:p>
            <a:pPr>
              <a:lnSpc>
                <a:spcPts val="6879"/>
              </a:lnSpc>
            </a:pPr>
            <a:r>
              <a:rPr lang="en-US" sz="4586">
                <a:solidFill>
                  <a:srgbClr val="FFFFFF"/>
                </a:solidFill>
                <a:latin typeface="Agrandir Bold"/>
              </a:rPr>
              <a:t>- Real Estate Commission assistance.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511283"/>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Real Estate Commission is concerned with the protection of other people’s money and the accurate accounting for funds held in trust.</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Property Management Accounting</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496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891142"/>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A Broker that performs property management will need a Property Management and a Security Deposit trust account.  (Rule 5.5)</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951911"/>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A single trust account may be used for a number of managed properties and different owners.</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Property Management Accounting</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497</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647627"/>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Most common type of commingling (mixing) of funds is between broker funds and trust funds.</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Commingling of Trust Funds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497</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700" y="5092539"/>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Once a commission or fee is earned, it should be withdrawn from the trust account immediately and transferred to the broker’s operating account.  (Rule 5.10)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172503"/>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Conversion – Use of funds of one beneficiary for the benefit of another beneficiary.</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Commingling of Trust Funds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498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1028698" y="7342732"/>
            <a:ext cx="16230600" cy="1815990"/>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Owner’s ledger card should be reconciled before funds are disbursed to the owner.  (Rule 5.9)</a:t>
            </a:r>
          </a:p>
        </p:txBody>
      </p:sp>
      <p:sp>
        <p:nvSpPr>
          <p:cNvPr id="14" name="TextBox 9">
            <a:extLst>
              <a:ext uri="{FF2B5EF4-FFF2-40B4-BE49-F238E27FC236}">
                <a16:creationId xmlns:a16="http://schemas.microsoft.com/office/drawing/2014/main" id="{8AFB00F1-F63E-4B2C-0ED9-63E0E0D6D668}"/>
              </a:ext>
            </a:extLst>
          </p:cNvPr>
          <p:cNvSpPr txBox="1"/>
          <p:nvPr/>
        </p:nvSpPr>
        <p:spPr>
          <a:xfrm>
            <a:off x="1028698" y="5271871"/>
            <a:ext cx="16230600" cy="1724896"/>
          </a:xfrm>
          <a:prstGeom prst="rect">
            <a:avLst/>
          </a:prstGeom>
        </p:spPr>
        <p:txBody>
          <a:bodyPr lIns="0" tIns="0" rIns="0" bIns="0" rtlCol="0" anchor="t">
            <a:spAutoFit/>
          </a:bodyPr>
          <a:lstStyle/>
          <a:p>
            <a:pPr marL="990165" lvl="1" indent="-495082">
              <a:lnSpc>
                <a:spcPts val="6879"/>
              </a:lnSpc>
              <a:buFont typeface="Arial"/>
              <a:buChar char="•"/>
            </a:pPr>
            <a:r>
              <a:rPr lang="en-US" sz="4586" dirty="0">
                <a:solidFill>
                  <a:srgbClr val="FFFFFF"/>
                </a:solidFill>
                <a:latin typeface="Agrandir Bold"/>
              </a:rPr>
              <a:t>Diversion – Use of a clients money by the broker (theft).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493976"/>
            <a:ext cx="16230600" cy="3549540"/>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The Broker must furnish accurate and timely accounting reports to the owner within thirty (30) days after the end of the month in which funds were disbursed or received.   (Rule 5.15)</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Commingling of Trust Funds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498 </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287000"/>
            <a:chOff x="0" y="0"/>
            <a:chExt cx="4816593" cy="2709333"/>
          </a:xfrm>
        </p:grpSpPr>
        <p:sp>
          <p:nvSpPr>
            <p:cNvPr id="7" name="Freeform 7"/>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2014530"/>
            <a:ext cx="16230600" cy="2576085"/>
          </a:xfrm>
          <a:prstGeom prst="rect">
            <a:avLst/>
          </a:prstGeom>
        </p:spPr>
        <p:txBody>
          <a:bodyPr lIns="0" tIns="0" rIns="0" bIns="0" rtlCol="0" anchor="t">
            <a:spAutoFit/>
          </a:bodyPr>
          <a:lstStyle/>
          <a:p>
            <a:pPr marL="946986" lvl="1" indent="-473493">
              <a:lnSpc>
                <a:spcPts val="6579"/>
              </a:lnSpc>
              <a:buFont typeface="Arial"/>
              <a:buChar char="•"/>
            </a:pPr>
            <a:r>
              <a:rPr lang="en-US" sz="4386">
                <a:solidFill>
                  <a:srgbClr val="FFFFFF"/>
                </a:solidFill>
                <a:latin typeface="Agrandir Bold"/>
              </a:rPr>
              <a:t>Various arrangements could be used in the event an owner’s ledger card is in danger of potentially showing insufficient funds.</a:t>
            </a:r>
          </a:p>
        </p:txBody>
      </p:sp>
      <p:sp>
        <p:nvSpPr>
          <p:cNvPr id="10" name="TextBox 10"/>
          <p:cNvSpPr txBox="1"/>
          <p:nvPr/>
        </p:nvSpPr>
        <p:spPr>
          <a:xfrm>
            <a:off x="0" y="9316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Commingling of Trust Funds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499 </a:t>
            </a:r>
          </a:p>
        </p:txBody>
      </p:sp>
      <p:sp>
        <p:nvSpPr>
          <p:cNvPr id="12" name="AutoShape 12"/>
          <p:cNvSpPr/>
          <p:nvPr/>
        </p:nvSpPr>
        <p:spPr>
          <a:xfrm>
            <a:off x="5897880" y="1659433"/>
            <a:ext cx="6492240" cy="0"/>
          </a:xfrm>
          <a:prstGeom prst="line">
            <a:avLst/>
          </a:prstGeom>
          <a:ln w="38100" cap="flat">
            <a:solidFill>
              <a:srgbClr val="F0F0F0"/>
            </a:solidFill>
            <a:prstDash val="solid"/>
            <a:headEnd type="none" w="sm" len="sm"/>
            <a:tailEnd type="none" w="sm" len="sm"/>
          </a:ln>
        </p:spPr>
        <p:txBody>
          <a:bodyPr/>
          <a:lstStyle/>
          <a:p>
            <a:endParaRPr lang="en-US"/>
          </a:p>
        </p:txBody>
      </p:sp>
      <p:sp>
        <p:nvSpPr>
          <p:cNvPr id="13" name="TextBox 13"/>
          <p:cNvSpPr txBox="1"/>
          <p:nvPr/>
        </p:nvSpPr>
        <p:spPr>
          <a:xfrm>
            <a:off x="3075576" y="4765283"/>
            <a:ext cx="14183724" cy="918735"/>
          </a:xfrm>
          <a:prstGeom prst="rect">
            <a:avLst/>
          </a:prstGeom>
        </p:spPr>
        <p:txBody>
          <a:bodyPr lIns="0" tIns="0" rIns="0" bIns="0" rtlCol="0" anchor="t">
            <a:spAutoFit/>
          </a:bodyPr>
          <a:lstStyle/>
          <a:p>
            <a:pPr>
              <a:lnSpc>
                <a:spcPts val="6579"/>
              </a:lnSpc>
            </a:pPr>
            <a:r>
              <a:rPr lang="en-US" sz="4386" dirty="0">
                <a:solidFill>
                  <a:srgbClr val="FFFFFF"/>
                </a:solidFill>
                <a:latin typeface="Agrandir Bold"/>
              </a:rPr>
              <a:t>- A bill could be sent to the owner for payment.</a:t>
            </a:r>
          </a:p>
        </p:txBody>
      </p:sp>
      <p:sp>
        <p:nvSpPr>
          <p:cNvPr id="14" name="TextBox 14"/>
          <p:cNvSpPr txBox="1"/>
          <p:nvPr/>
        </p:nvSpPr>
        <p:spPr>
          <a:xfrm>
            <a:off x="3075576" y="5858687"/>
            <a:ext cx="14183724" cy="2576085"/>
          </a:xfrm>
          <a:prstGeom prst="rect">
            <a:avLst/>
          </a:prstGeom>
        </p:spPr>
        <p:txBody>
          <a:bodyPr lIns="0" tIns="0" rIns="0" bIns="0" rtlCol="0" anchor="t">
            <a:spAutoFit/>
          </a:bodyPr>
          <a:lstStyle/>
          <a:p>
            <a:pPr>
              <a:lnSpc>
                <a:spcPts val="6579"/>
              </a:lnSpc>
            </a:pPr>
            <a:r>
              <a:rPr lang="en-US" sz="4386" dirty="0">
                <a:solidFill>
                  <a:srgbClr val="FFFFFF"/>
                </a:solidFill>
                <a:latin typeface="Agrandir Bold"/>
              </a:rPr>
              <a:t>- The owner could be asked to send in additional</a:t>
            </a:r>
            <a:br>
              <a:rPr lang="en-US" sz="4386" dirty="0">
                <a:solidFill>
                  <a:srgbClr val="FFFFFF"/>
                </a:solidFill>
                <a:latin typeface="Agrandir Bold"/>
              </a:rPr>
            </a:br>
            <a:r>
              <a:rPr lang="en-US" sz="4386" dirty="0">
                <a:solidFill>
                  <a:srgbClr val="FFFFFF"/>
                </a:solidFill>
                <a:latin typeface="Agrandir Bold"/>
              </a:rPr>
              <a:t>   funds to be deposited in the trust account and</a:t>
            </a:r>
            <a:br>
              <a:rPr lang="en-US" sz="4386" dirty="0">
                <a:solidFill>
                  <a:srgbClr val="FFFFFF"/>
                </a:solidFill>
                <a:latin typeface="Agrandir Bold"/>
              </a:rPr>
            </a:br>
            <a:r>
              <a:rPr lang="en-US" sz="4386" dirty="0">
                <a:solidFill>
                  <a:srgbClr val="FFFFFF"/>
                </a:solidFill>
                <a:latin typeface="Agrandir Bold"/>
              </a:rPr>
              <a:t>   credited to their ledger.</a:t>
            </a:r>
          </a:p>
        </p:txBody>
      </p:sp>
      <p:sp>
        <p:nvSpPr>
          <p:cNvPr id="15" name="TextBox 15"/>
          <p:cNvSpPr txBox="1"/>
          <p:nvPr/>
        </p:nvSpPr>
        <p:spPr>
          <a:xfrm>
            <a:off x="3075576" y="8609441"/>
            <a:ext cx="14183724" cy="918735"/>
          </a:xfrm>
          <a:prstGeom prst="rect">
            <a:avLst/>
          </a:prstGeom>
        </p:spPr>
        <p:txBody>
          <a:bodyPr lIns="0" tIns="0" rIns="0" bIns="0" rtlCol="0" anchor="t">
            <a:spAutoFit/>
          </a:bodyPr>
          <a:lstStyle/>
          <a:p>
            <a:pPr>
              <a:lnSpc>
                <a:spcPts val="6579"/>
              </a:lnSpc>
            </a:pPr>
            <a:r>
              <a:rPr lang="en-US" sz="4386">
                <a:solidFill>
                  <a:srgbClr val="FFFFFF"/>
                </a:solidFill>
                <a:latin typeface="Agrandir Bold"/>
              </a:rPr>
              <a:t>- The Broker could advance funds to the owner.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557" b="8557"/>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43C4A">
                <a:alpha val="80000"/>
              </a:srgbClr>
            </a:solidFill>
          </p:spPr>
          <p:txBody>
            <a:bodyPr/>
            <a:lstStyle/>
            <a:p>
              <a:endParaRPr lang="en-US"/>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538347"/>
            <a:ext cx="18288000" cy="8900294"/>
            <a:chOff x="0" y="0"/>
            <a:chExt cx="4816593" cy="2344110"/>
          </a:xfrm>
        </p:grpSpPr>
        <p:sp>
          <p:nvSpPr>
            <p:cNvPr id="7" name="Freeform 7"/>
            <p:cNvSpPr/>
            <p:nvPr/>
          </p:nvSpPr>
          <p:spPr>
            <a:xfrm>
              <a:off x="0" y="0"/>
              <a:ext cx="4816592" cy="2344110"/>
            </a:xfrm>
            <a:custGeom>
              <a:avLst/>
              <a:gdLst/>
              <a:ahLst/>
              <a:cxnLst/>
              <a:rect l="l" t="t" r="r" b="b"/>
              <a:pathLst>
                <a:path w="4816592" h="2344110">
                  <a:moveTo>
                    <a:pt x="0" y="0"/>
                  </a:moveTo>
                  <a:lnTo>
                    <a:pt x="4816592" y="0"/>
                  </a:lnTo>
                  <a:lnTo>
                    <a:pt x="4816592" y="2344110"/>
                  </a:lnTo>
                  <a:lnTo>
                    <a:pt x="0" y="2344110"/>
                  </a:lnTo>
                  <a:close/>
                </a:path>
              </a:pathLst>
            </a:custGeom>
            <a:solidFill>
              <a:srgbClr val="043C4A">
                <a:alpha val="80000"/>
              </a:srgbClr>
            </a:solidFill>
          </p:spPr>
          <p:txBody>
            <a:bodyPr/>
            <a:lstStyle/>
            <a:p>
              <a:endParaRPr lang="en-US"/>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493976"/>
            <a:ext cx="16230600" cy="2682765"/>
          </a:xfrm>
          <a:prstGeom prst="rect">
            <a:avLst/>
          </a:prstGeom>
        </p:spPr>
        <p:txBody>
          <a:bodyPr lIns="0" tIns="0" rIns="0" bIns="0" rtlCol="0" anchor="t">
            <a:spAutoFit/>
          </a:bodyPr>
          <a:lstStyle/>
          <a:p>
            <a:pPr marL="990165" lvl="1" indent="-495082">
              <a:lnSpc>
                <a:spcPts val="6879"/>
              </a:lnSpc>
              <a:buFont typeface="Arial"/>
              <a:buChar char="•"/>
            </a:pPr>
            <a:r>
              <a:rPr lang="en-US" sz="4586">
                <a:solidFill>
                  <a:srgbClr val="FFFFFF"/>
                </a:solidFill>
                <a:latin typeface="Agrandir Bold"/>
              </a:rPr>
              <a:t>A negative balance automatically means funds have been improperly commingled or converted.  </a:t>
            </a:r>
            <a:r>
              <a:rPr lang="en-US" sz="4586">
                <a:solidFill>
                  <a:srgbClr val="FFFC00"/>
                </a:solidFill>
                <a:latin typeface="Agrandir Bold"/>
              </a:rPr>
              <a:t>At no time should a balance be below zero.</a:t>
            </a:r>
          </a:p>
        </p:txBody>
      </p:sp>
      <p:sp>
        <p:nvSpPr>
          <p:cNvPr id="10" name="TextBox 10"/>
          <p:cNvSpPr txBox="1"/>
          <p:nvPr/>
        </p:nvSpPr>
        <p:spPr>
          <a:xfrm>
            <a:off x="0" y="555147"/>
            <a:ext cx="18288000" cy="1190625"/>
          </a:xfrm>
          <a:prstGeom prst="rect">
            <a:avLst/>
          </a:prstGeom>
        </p:spPr>
        <p:txBody>
          <a:bodyPr lIns="0" tIns="0" rIns="0" bIns="0" rtlCol="0" anchor="t">
            <a:spAutoFit/>
          </a:bodyPr>
          <a:lstStyle/>
          <a:p>
            <a:pPr algn="ctr">
              <a:lnSpc>
                <a:spcPts val="8399"/>
              </a:lnSpc>
              <a:spcBef>
                <a:spcPct val="0"/>
              </a:spcBef>
            </a:pPr>
            <a:r>
              <a:rPr lang="en-US" sz="5999">
                <a:solidFill>
                  <a:srgbClr val="FFFFFF"/>
                </a:solidFill>
                <a:latin typeface="Agrandir Bold"/>
              </a:rPr>
              <a:t>Commingling of Trust Funds</a:t>
            </a:r>
          </a:p>
        </p:txBody>
      </p:sp>
      <p:sp>
        <p:nvSpPr>
          <p:cNvPr id="11" name="TextBox 11"/>
          <p:cNvSpPr txBox="1"/>
          <p:nvPr/>
        </p:nvSpPr>
        <p:spPr>
          <a:xfrm>
            <a:off x="15130871" y="9290050"/>
            <a:ext cx="3157129" cy="865622"/>
          </a:xfrm>
          <a:prstGeom prst="rect">
            <a:avLst/>
          </a:prstGeom>
        </p:spPr>
        <p:txBody>
          <a:bodyPr lIns="0" tIns="0" rIns="0" bIns="0" rtlCol="0" anchor="t">
            <a:spAutoFit/>
          </a:bodyPr>
          <a:lstStyle/>
          <a:p>
            <a:pPr algn="ctr">
              <a:lnSpc>
                <a:spcPts val="7000"/>
              </a:lnSpc>
              <a:spcBef>
                <a:spcPct val="0"/>
              </a:spcBef>
            </a:pPr>
            <a:r>
              <a:rPr lang="en-US" sz="5000" dirty="0">
                <a:solidFill>
                  <a:srgbClr val="FFFFFF"/>
                </a:solidFill>
                <a:latin typeface="Agrandir Bold"/>
              </a:rPr>
              <a:t>pg. 499</a:t>
            </a:r>
          </a:p>
        </p:txBody>
      </p:sp>
      <p:sp>
        <p:nvSpPr>
          <p:cNvPr id="12" name="AutoShape 12"/>
          <p:cNvSpPr/>
          <p:nvPr/>
        </p:nvSpPr>
        <p:spPr>
          <a:xfrm>
            <a:off x="5897880" y="2121413"/>
            <a:ext cx="6492240" cy="0"/>
          </a:xfrm>
          <a:prstGeom prst="line">
            <a:avLst/>
          </a:prstGeom>
          <a:ln w="38100" cap="flat">
            <a:solidFill>
              <a:srgbClr val="F0F0F0"/>
            </a:solidFill>
            <a:prstDash val="solid"/>
            <a:headEnd type="none" w="sm" len="sm"/>
            <a:tailEnd type="none" w="sm" len="sm"/>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5520</Words>
  <Application>Microsoft Macintosh PowerPoint</Application>
  <PresentationFormat>Custom</PresentationFormat>
  <Paragraphs>802</Paragraphs>
  <Slides>119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119</vt:i4>
      </vt:variant>
    </vt:vector>
  </HeadingPairs>
  <TitlesOfParts>
    <vt:vector size="126" baseType="lpstr">
      <vt:lpstr>Arial</vt:lpstr>
      <vt:lpstr>Agrandir Bold</vt:lpstr>
      <vt:lpstr>Archivo Black</vt:lpstr>
      <vt:lpstr>Agrandir</vt:lpstr>
      <vt:lpstr>Calibri</vt:lpstr>
      <vt:lpstr>Agrandir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 Accounts Ch. 1-4</dc:title>
  <cp:lastModifiedBy>Ernestine Diem</cp:lastModifiedBy>
  <cp:revision>10</cp:revision>
  <dcterms:created xsi:type="dcterms:W3CDTF">2006-08-16T00:00:00Z</dcterms:created>
  <dcterms:modified xsi:type="dcterms:W3CDTF">2025-03-04T21:11:25Z</dcterms:modified>
  <dc:identifier>DAFlLfc9RKY</dc:identifier>
</cp:coreProperties>
</file>