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Lst>
  <p:sldSz cx="18288000" cy="10287000"/>
  <p:notesSz cx="6858000" cy="9144000"/>
  <p:embeddedFontLst>
    <p:embeddedFont>
      <p:font typeface="Agrandir" pitchFamily="2" charset="77"/>
      <p:regular r:id="rId46"/>
    </p:embeddedFont>
    <p:embeddedFont>
      <p:font typeface="Agrandir Bold" pitchFamily="2" charset="77"/>
      <p:regular r:id="rId47"/>
      <p:bold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677" autoAdjust="0"/>
    <p:restoredTop sz="94658" autoAdjust="0"/>
  </p:normalViewPr>
  <p:slideViewPr>
    <p:cSldViewPr>
      <p:cViewPr varScale="1">
        <p:scale>
          <a:sx n="68" d="100"/>
          <a:sy n="68" d="100"/>
        </p:scale>
        <p:origin x="1376" y="5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2.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3/4/25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3/4/25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3/4/25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3/4/25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43C4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4364076" y="363576"/>
            <a:ext cx="9559847" cy="955984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8557" b="8557"/>
          <a:stretch>
            <a:fillRect/>
          </a:stretch>
        </p:blipFill>
        <p:spPr>
          <a:xfrm>
            <a:off x="0" y="0"/>
            <a:ext cx="18288000" cy="10287000"/>
          </a:xfrm>
          <a:prstGeom prst="rect">
            <a:avLst/>
          </a:prstGeom>
        </p:spPr>
      </p:pic>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43C4A">
                <a:alpha val="80000"/>
              </a:srgbClr>
            </a:solidFill>
          </p:spPr>
          <p:txBody>
            <a:bodyPr/>
            <a:lstStyle/>
            <a:p>
              <a:endParaRPr lang="en-US"/>
            </a:p>
          </p:txBody>
        </p:sp>
        <p:sp>
          <p:nvSpPr>
            <p:cNvPr id="5" name="TextBox 5"/>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0" y="0"/>
            <a:ext cx="18288000" cy="10287000"/>
            <a:chOff x="0" y="0"/>
            <a:chExt cx="4816593" cy="2709333"/>
          </a:xfrm>
        </p:grpSpPr>
        <p:sp>
          <p:nvSpPr>
            <p:cNvPr id="7" name="Freeform 7"/>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43C4A">
                <a:alpha val="80000"/>
              </a:srgbClr>
            </a:solidFill>
          </p:spPr>
          <p:txBody>
            <a:bodyPr/>
            <a:lstStyle/>
            <a:p>
              <a:endParaRPr lang="en-US"/>
            </a:p>
          </p:txBody>
        </p:sp>
        <p:sp>
          <p:nvSpPr>
            <p:cNvPr id="8" name="TextBox 8"/>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1028700" y="264601"/>
            <a:ext cx="16230600" cy="949215"/>
          </a:xfrm>
          <a:prstGeom prst="rect">
            <a:avLst/>
          </a:prstGeom>
        </p:spPr>
        <p:txBody>
          <a:bodyPr lIns="0" tIns="0" rIns="0" bIns="0" rtlCol="0" anchor="t">
            <a:spAutoFit/>
          </a:bodyPr>
          <a:lstStyle/>
          <a:p>
            <a:pPr marL="990165" lvl="1" indent="-495082">
              <a:lnSpc>
                <a:spcPts val="6879"/>
              </a:lnSpc>
              <a:buFont typeface="Arial"/>
              <a:buChar char="•"/>
            </a:pPr>
            <a:r>
              <a:rPr lang="en-US" sz="4586">
                <a:solidFill>
                  <a:srgbClr val="FFFFFF"/>
                </a:solidFill>
                <a:latin typeface="Agrandir Bold"/>
              </a:rPr>
              <a:t>Section 11 Tenant Estoppel Statements</a:t>
            </a:r>
          </a:p>
        </p:txBody>
      </p:sp>
      <p:sp>
        <p:nvSpPr>
          <p:cNvPr id="10" name="TextBox 10"/>
          <p:cNvSpPr txBox="1"/>
          <p:nvPr/>
        </p:nvSpPr>
        <p:spPr>
          <a:xfrm>
            <a:off x="14977371" y="9290050"/>
            <a:ext cx="3310629" cy="865622"/>
          </a:xfrm>
          <a:prstGeom prst="rect">
            <a:avLst/>
          </a:prstGeom>
        </p:spPr>
        <p:txBody>
          <a:bodyPr lIns="0" tIns="0" rIns="0" bIns="0" rtlCol="0" anchor="t">
            <a:spAutoFit/>
          </a:bodyPr>
          <a:lstStyle/>
          <a:p>
            <a:pPr algn="ctr">
              <a:lnSpc>
                <a:spcPts val="7000"/>
              </a:lnSpc>
              <a:spcBef>
                <a:spcPct val="0"/>
              </a:spcBef>
            </a:pPr>
            <a:r>
              <a:rPr lang="en-US" sz="5000" dirty="0">
                <a:solidFill>
                  <a:srgbClr val="FFFFFF"/>
                </a:solidFill>
                <a:latin typeface="Agrandir Bold"/>
              </a:rPr>
              <a:t>pg. 352 </a:t>
            </a:r>
          </a:p>
        </p:txBody>
      </p:sp>
      <p:sp>
        <p:nvSpPr>
          <p:cNvPr id="11" name="TextBox 11"/>
          <p:cNvSpPr txBox="1"/>
          <p:nvPr/>
        </p:nvSpPr>
        <p:spPr>
          <a:xfrm>
            <a:off x="3075576" y="1577774"/>
            <a:ext cx="14183724" cy="1724896"/>
          </a:xfrm>
          <a:prstGeom prst="rect">
            <a:avLst/>
          </a:prstGeom>
        </p:spPr>
        <p:txBody>
          <a:bodyPr lIns="0" tIns="0" rIns="0" bIns="0" rtlCol="0" anchor="t">
            <a:spAutoFit/>
          </a:bodyPr>
          <a:lstStyle/>
          <a:p>
            <a:pPr>
              <a:lnSpc>
                <a:spcPts val="6879"/>
              </a:lnSpc>
            </a:pPr>
            <a:r>
              <a:rPr lang="en-US" sz="4586" dirty="0">
                <a:solidFill>
                  <a:srgbClr val="FFFFFF"/>
                </a:solidFill>
                <a:latin typeface="Agrandir Bold"/>
              </a:rPr>
              <a:t>- Estoppel language appears in CBS2, CBS3 and</a:t>
            </a:r>
            <a:br>
              <a:rPr lang="en-US" sz="4586" dirty="0">
                <a:solidFill>
                  <a:srgbClr val="FFFFFF"/>
                </a:solidFill>
                <a:latin typeface="Agrandir Bold"/>
              </a:rPr>
            </a:br>
            <a:r>
              <a:rPr lang="en-US" sz="4586" dirty="0">
                <a:solidFill>
                  <a:srgbClr val="FFFFFF"/>
                </a:solidFill>
                <a:latin typeface="Agrandir Bold"/>
              </a:rPr>
              <a:t>   CBS4. </a:t>
            </a:r>
          </a:p>
        </p:txBody>
      </p:sp>
      <p:sp>
        <p:nvSpPr>
          <p:cNvPr id="12" name="TextBox 12"/>
          <p:cNvSpPr txBox="1"/>
          <p:nvPr/>
        </p:nvSpPr>
        <p:spPr>
          <a:xfrm>
            <a:off x="3075576" y="3535989"/>
            <a:ext cx="14183724" cy="6149865"/>
          </a:xfrm>
          <a:prstGeom prst="rect">
            <a:avLst/>
          </a:prstGeom>
        </p:spPr>
        <p:txBody>
          <a:bodyPr lIns="0" tIns="0" rIns="0" bIns="0" rtlCol="0" anchor="t">
            <a:spAutoFit/>
          </a:bodyPr>
          <a:lstStyle/>
          <a:p>
            <a:pPr>
              <a:lnSpc>
                <a:spcPts val="6879"/>
              </a:lnSpc>
            </a:pPr>
            <a:r>
              <a:rPr lang="en-US" sz="4586" dirty="0">
                <a:solidFill>
                  <a:srgbClr val="FFFFFF"/>
                </a:solidFill>
                <a:latin typeface="Agrandir Bold"/>
              </a:rPr>
              <a:t>- An estoppel statement is typically used when</a:t>
            </a:r>
            <a:br>
              <a:rPr lang="en-US" sz="4586" dirty="0">
                <a:solidFill>
                  <a:srgbClr val="FFFFFF"/>
                </a:solidFill>
                <a:latin typeface="Agrandir Bold"/>
              </a:rPr>
            </a:br>
            <a:r>
              <a:rPr lang="en-US" sz="4586" dirty="0">
                <a:solidFill>
                  <a:srgbClr val="FFFFFF"/>
                </a:solidFill>
                <a:latin typeface="Agrandir Bold"/>
              </a:rPr>
              <a:t>   the buyer of a commercial property or their</a:t>
            </a:r>
            <a:br>
              <a:rPr lang="en-US" sz="4586" dirty="0">
                <a:solidFill>
                  <a:srgbClr val="FFFFFF"/>
                </a:solidFill>
                <a:latin typeface="Agrandir Bold"/>
              </a:rPr>
            </a:br>
            <a:r>
              <a:rPr lang="en-US" sz="4586" dirty="0">
                <a:solidFill>
                  <a:srgbClr val="FFFFFF"/>
                </a:solidFill>
                <a:latin typeface="Agrandir Bold"/>
              </a:rPr>
              <a:t>   lender requires confirmation of the status of all</a:t>
            </a:r>
            <a:br>
              <a:rPr lang="en-US" sz="4586" dirty="0">
                <a:solidFill>
                  <a:srgbClr val="FFFFFF"/>
                </a:solidFill>
                <a:latin typeface="Agrandir Bold"/>
              </a:rPr>
            </a:br>
            <a:r>
              <a:rPr lang="en-US" sz="4586" dirty="0">
                <a:solidFill>
                  <a:srgbClr val="FFFFFF"/>
                </a:solidFill>
                <a:latin typeface="Agrandir Bold"/>
              </a:rPr>
              <a:t>   leases in the property, to ensure that the</a:t>
            </a:r>
            <a:br>
              <a:rPr lang="en-US" sz="4586" dirty="0">
                <a:solidFill>
                  <a:srgbClr val="FFFFFF"/>
                </a:solidFill>
                <a:latin typeface="Agrandir Bold"/>
              </a:rPr>
            </a:br>
            <a:r>
              <a:rPr lang="en-US" sz="4586" dirty="0">
                <a:solidFill>
                  <a:srgbClr val="FFFFFF"/>
                </a:solidFill>
                <a:latin typeface="Agrandir Bold"/>
              </a:rPr>
              <a:t>   tenant(s) do not have any claims against the</a:t>
            </a:r>
            <a:br>
              <a:rPr lang="en-US" sz="4586" dirty="0">
                <a:solidFill>
                  <a:srgbClr val="FFFFFF"/>
                </a:solidFill>
                <a:latin typeface="Agrandir Bold"/>
              </a:rPr>
            </a:br>
            <a:r>
              <a:rPr lang="en-US" sz="4586" dirty="0">
                <a:solidFill>
                  <a:srgbClr val="FFFFFF"/>
                </a:solidFill>
                <a:latin typeface="Agrandir Bold"/>
              </a:rPr>
              <a:t>   landlord which would allow the tenants to</a:t>
            </a:r>
            <a:br>
              <a:rPr lang="en-US" sz="4586" dirty="0">
                <a:solidFill>
                  <a:srgbClr val="FFFFFF"/>
                </a:solidFill>
                <a:latin typeface="Agrandir Bold"/>
              </a:rPr>
            </a:br>
            <a:r>
              <a:rPr lang="en-US" sz="4586" dirty="0">
                <a:solidFill>
                  <a:srgbClr val="FFFFFF"/>
                </a:solidFill>
                <a:latin typeface="Agrandir Bold"/>
              </a:rPr>
              <a:t>   offset or withhold future rent payments.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8557" b="8557"/>
          <a:stretch>
            <a:fillRect/>
          </a:stretch>
        </p:blipFill>
        <p:spPr>
          <a:xfrm>
            <a:off x="0" y="0"/>
            <a:ext cx="18288000" cy="10287000"/>
          </a:xfrm>
          <a:prstGeom prst="rect">
            <a:avLst/>
          </a:prstGeom>
        </p:spPr>
      </p:pic>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43C4A">
                <a:alpha val="80000"/>
              </a:srgbClr>
            </a:solidFill>
          </p:spPr>
          <p:txBody>
            <a:bodyPr/>
            <a:lstStyle/>
            <a:p>
              <a:endParaRPr lang="en-US"/>
            </a:p>
          </p:txBody>
        </p:sp>
        <p:sp>
          <p:nvSpPr>
            <p:cNvPr id="5" name="TextBox 5"/>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0" y="0"/>
            <a:ext cx="18288000" cy="10287000"/>
            <a:chOff x="0" y="0"/>
            <a:chExt cx="4816593" cy="2709333"/>
          </a:xfrm>
        </p:grpSpPr>
        <p:sp>
          <p:nvSpPr>
            <p:cNvPr id="7" name="Freeform 7"/>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43C4A">
                <a:alpha val="80000"/>
              </a:srgbClr>
            </a:solidFill>
          </p:spPr>
          <p:txBody>
            <a:bodyPr/>
            <a:lstStyle/>
            <a:p>
              <a:endParaRPr lang="en-US"/>
            </a:p>
          </p:txBody>
        </p:sp>
        <p:sp>
          <p:nvSpPr>
            <p:cNvPr id="8" name="TextBox 8"/>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1028700" y="264601"/>
            <a:ext cx="16230600" cy="949215"/>
          </a:xfrm>
          <a:prstGeom prst="rect">
            <a:avLst/>
          </a:prstGeom>
        </p:spPr>
        <p:txBody>
          <a:bodyPr lIns="0" tIns="0" rIns="0" bIns="0" rtlCol="0" anchor="t">
            <a:spAutoFit/>
          </a:bodyPr>
          <a:lstStyle/>
          <a:p>
            <a:pPr marL="990165" lvl="1" indent="-495082">
              <a:lnSpc>
                <a:spcPts val="6879"/>
              </a:lnSpc>
              <a:buFont typeface="Arial"/>
              <a:buChar char="•"/>
            </a:pPr>
            <a:r>
              <a:rPr lang="en-US" sz="4586">
                <a:solidFill>
                  <a:srgbClr val="FFFFFF"/>
                </a:solidFill>
                <a:latin typeface="Agrandir Bold"/>
              </a:rPr>
              <a:t>Section 11 Tenant Estoppel Statements (cont.)</a:t>
            </a:r>
          </a:p>
        </p:txBody>
      </p:sp>
      <p:sp>
        <p:nvSpPr>
          <p:cNvPr id="10" name="TextBox 10"/>
          <p:cNvSpPr txBox="1"/>
          <p:nvPr/>
        </p:nvSpPr>
        <p:spPr>
          <a:xfrm>
            <a:off x="14977371" y="9290050"/>
            <a:ext cx="3310629" cy="865622"/>
          </a:xfrm>
          <a:prstGeom prst="rect">
            <a:avLst/>
          </a:prstGeom>
        </p:spPr>
        <p:txBody>
          <a:bodyPr lIns="0" tIns="0" rIns="0" bIns="0" rtlCol="0" anchor="t">
            <a:spAutoFit/>
          </a:bodyPr>
          <a:lstStyle/>
          <a:p>
            <a:pPr algn="ctr">
              <a:lnSpc>
                <a:spcPts val="7000"/>
              </a:lnSpc>
              <a:spcBef>
                <a:spcPct val="0"/>
              </a:spcBef>
            </a:pPr>
            <a:r>
              <a:rPr lang="en-US" sz="5000" dirty="0">
                <a:solidFill>
                  <a:srgbClr val="FFFFFF"/>
                </a:solidFill>
                <a:latin typeface="Agrandir Bold"/>
              </a:rPr>
              <a:t>pg. 352 </a:t>
            </a:r>
          </a:p>
        </p:txBody>
      </p:sp>
      <p:sp>
        <p:nvSpPr>
          <p:cNvPr id="11" name="TextBox 11"/>
          <p:cNvSpPr txBox="1"/>
          <p:nvPr/>
        </p:nvSpPr>
        <p:spPr>
          <a:xfrm>
            <a:off x="3075576" y="1821456"/>
            <a:ext cx="14183724" cy="5264326"/>
          </a:xfrm>
          <a:prstGeom prst="rect">
            <a:avLst/>
          </a:prstGeom>
        </p:spPr>
        <p:txBody>
          <a:bodyPr lIns="0" tIns="0" rIns="0" bIns="0" rtlCol="0" anchor="t">
            <a:spAutoFit/>
          </a:bodyPr>
          <a:lstStyle/>
          <a:p>
            <a:pPr>
              <a:lnSpc>
                <a:spcPts val="6879"/>
              </a:lnSpc>
            </a:pPr>
            <a:r>
              <a:rPr lang="en-US" sz="4586" dirty="0">
                <a:solidFill>
                  <a:srgbClr val="FFFFFF"/>
                </a:solidFill>
                <a:latin typeface="Agrandir Bold"/>
              </a:rPr>
              <a:t>- The contract requires the seller to provide the</a:t>
            </a:r>
            <a:br>
              <a:rPr lang="en-US" sz="4586" dirty="0">
                <a:solidFill>
                  <a:srgbClr val="FFFFFF"/>
                </a:solidFill>
                <a:latin typeface="Agrandir Bold"/>
              </a:rPr>
            </a:br>
            <a:r>
              <a:rPr lang="en-US" sz="4586" dirty="0">
                <a:solidFill>
                  <a:srgbClr val="FFFFFF"/>
                </a:solidFill>
                <a:latin typeface="Agrandir Bold"/>
              </a:rPr>
              <a:t>   buyer with Estoppel statements from each</a:t>
            </a:r>
            <a:br>
              <a:rPr lang="en-US" sz="4586" dirty="0">
                <a:solidFill>
                  <a:srgbClr val="FFFFFF"/>
                </a:solidFill>
                <a:latin typeface="Agrandir Bold"/>
              </a:rPr>
            </a:br>
            <a:r>
              <a:rPr lang="en-US" sz="4586" dirty="0">
                <a:solidFill>
                  <a:srgbClr val="FFFFFF"/>
                </a:solidFill>
                <a:latin typeface="Agrandir Bold"/>
              </a:rPr>
              <a:t>   tenant stating certain lease terms including the</a:t>
            </a:r>
            <a:br>
              <a:rPr lang="en-US" sz="4586" dirty="0">
                <a:solidFill>
                  <a:srgbClr val="FFFFFF"/>
                </a:solidFill>
                <a:latin typeface="Agrandir Bold"/>
              </a:rPr>
            </a:br>
            <a:r>
              <a:rPr lang="en-US" sz="4586" dirty="0">
                <a:solidFill>
                  <a:srgbClr val="FFFFFF"/>
                </a:solidFill>
                <a:latin typeface="Agrandir Bold"/>
              </a:rPr>
              <a:t>   amount of rents payable and whether or not</a:t>
            </a:r>
            <a:br>
              <a:rPr lang="en-US" sz="4586" dirty="0">
                <a:solidFill>
                  <a:srgbClr val="FFFFFF"/>
                </a:solidFill>
                <a:latin typeface="Agrandir Bold"/>
              </a:rPr>
            </a:br>
            <a:r>
              <a:rPr lang="en-US" sz="4586" dirty="0">
                <a:solidFill>
                  <a:srgbClr val="FFFFFF"/>
                </a:solidFill>
                <a:latin typeface="Agrandir Bold"/>
              </a:rPr>
              <a:t>   any default by landlord or tenant currently</a:t>
            </a:r>
            <a:br>
              <a:rPr lang="en-US" sz="4586" dirty="0">
                <a:solidFill>
                  <a:srgbClr val="FFFFFF"/>
                </a:solidFill>
                <a:latin typeface="Agrandir Bold"/>
              </a:rPr>
            </a:br>
            <a:r>
              <a:rPr lang="en-US" sz="4586" dirty="0">
                <a:solidFill>
                  <a:srgbClr val="FFFFFF"/>
                </a:solidFill>
                <a:latin typeface="Agrandir Bold"/>
              </a:rPr>
              <a:t>   exists. </a:t>
            </a:r>
          </a:p>
        </p:txBody>
      </p:sp>
      <p:sp>
        <p:nvSpPr>
          <p:cNvPr id="12" name="TextBox 12"/>
          <p:cNvSpPr txBox="1"/>
          <p:nvPr/>
        </p:nvSpPr>
        <p:spPr>
          <a:xfrm>
            <a:off x="3064690" y="7200901"/>
            <a:ext cx="14183724" cy="2682765"/>
          </a:xfrm>
          <a:prstGeom prst="rect">
            <a:avLst/>
          </a:prstGeom>
        </p:spPr>
        <p:txBody>
          <a:bodyPr lIns="0" tIns="0" rIns="0" bIns="0" rtlCol="0" anchor="t">
            <a:spAutoFit/>
          </a:bodyPr>
          <a:lstStyle/>
          <a:p>
            <a:pPr>
              <a:lnSpc>
                <a:spcPts val="6879"/>
              </a:lnSpc>
            </a:pPr>
            <a:r>
              <a:rPr lang="en-US" sz="4586" dirty="0">
                <a:solidFill>
                  <a:srgbClr val="FFFFFF"/>
                </a:solidFill>
                <a:latin typeface="Agrandir Bold"/>
              </a:rPr>
              <a:t>- The language in the contract permits buyer to</a:t>
            </a:r>
            <a:br>
              <a:rPr lang="en-US" sz="4586" dirty="0">
                <a:solidFill>
                  <a:srgbClr val="FFFFFF"/>
                </a:solidFill>
                <a:latin typeface="Agrandir Bold"/>
              </a:rPr>
            </a:br>
            <a:r>
              <a:rPr lang="en-US" sz="4586" dirty="0">
                <a:solidFill>
                  <a:srgbClr val="FFFFFF"/>
                </a:solidFill>
                <a:latin typeface="Agrandir Bold"/>
              </a:rPr>
              <a:t>   terminate based on review of the Estoppel</a:t>
            </a:r>
            <a:br>
              <a:rPr lang="en-US" sz="4586" dirty="0">
                <a:solidFill>
                  <a:srgbClr val="FFFFFF"/>
                </a:solidFill>
                <a:latin typeface="Agrandir Bold"/>
              </a:rPr>
            </a:br>
            <a:r>
              <a:rPr lang="en-US" sz="4586" dirty="0">
                <a:solidFill>
                  <a:srgbClr val="FFFFFF"/>
                </a:solidFill>
                <a:latin typeface="Agrandir Bold"/>
              </a:rPr>
              <a:t>   Statements.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8557" b="8557"/>
          <a:stretch>
            <a:fillRect/>
          </a:stretch>
        </p:blipFill>
        <p:spPr>
          <a:xfrm>
            <a:off x="0" y="0"/>
            <a:ext cx="18288000" cy="10287000"/>
          </a:xfrm>
          <a:prstGeom prst="rect">
            <a:avLst/>
          </a:prstGeom>
        </p:spPr>
      </p:pic>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43C4A">
                <a:alpha val="80000"/>
              </a:srgbClr>
            </a:solidFill>
          </p:spPr>
          <p:txBody>
            <a:bodyPr/>
            <a:lstStyle/>
            <a:p>
              <a:endParaRPr lang="en-US"/>
            </a:p>
          </p:txBody>
        </p:sp>
        <p:sp>
          <p:nvSpPr>
            <p:cNvPr id="5" name="TextBox 5"/>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pic>
        <p:nvPicPr>
          <p:cNvPr id="6" name="Picture 6"/>
          <p:cNvPicPr>
            <a:picLocks noChangeAspect="1"/>
          </p:cNvPicPr>
          <p:nvPr/>
        </p:nvPicPr>
        <p:blipFill>
          <a:blip r:embed="rId3"/>
          <a:srcRect/>
          <a:stretch>
            <a:fillRect/>
          </a:stretch>
        </p:blipFill>
        <p:spPr>
          <a:xfrm>
            <a:off x="0" y="1612360"/>
            <a:ext cx="18288000" cy="7062281"/>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8557" b="8557"/>
          <a:stretch>
            <a:fillRect/>
          </a:stretch>
        </p:blipFill>
        <p:spPr>
          <a:xfrm>
            <a:off x="0" y="0"/>
            <a:ext cx="18288000" cy="10287000"/>
          </a:xfrm>
          <a:prstGeom prst="rect">
            <a:avLst/>
          </a:prstGeom>
        </p:spPr>
      </p:pic>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43C4A">
                <a:alpha val="80000"/>
              </a:srgbClr>
            </a:solidFill>
          </p:spPr>
          <p:txBody>
            <a:bodyPr/>
            <a:lstStyle/>
            <a:p>
              <a:endParaRPr lang="en-US"/>
            </a:p>
          </p:txBody>
        </p:sp>
        <p:sp>
          <p:nvSpPr>
            <p:cNvPr id="5" name="TextBox 5"/>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pic>
        <p:nvPicPr>
          <p:cNvPr id="6" name="Picture 6"/>
          <p:cNvPicPr>
            <a:picLocks noChangeAspect="1"/>
          </p:cNvPicPr>
          <p:nvPr/>
        </p:nvPicPr>
        <p:blipFill>
          <a:blip r:embed="rId3"/>
          <a:srcRect/>
          <a:stretch>
            <a:fillRect/>
          </a:stretch>
        </p:blipFill>
        <p:spPr>
          <a:xfrm>
            <a:off x="496957" y="0"/>
            <a:ext cx="17294087" cy="102870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8557" b="8557"/>
          <a:stretch>
            <a:fillRect/>
          </a:stretch>
        </p:blipFill>
        <p:spPr>
          <a:xfrm>
            <a:off x="0" y="0"/>
            <a:ext cx="18288000" cy="10287000"/>
          </a:xfrm>
          <a:prstGeom prst="rect">
            <a:avLst/>
          </a:prstGeom>
        </p:spPr>
      </p:pic>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43C4A">
                <a:alpha val="80000"/>
              </a:srgbClr>
            </a:solidFill>
          </p:spPr>
          <p:txBody>
            <a:bodyPr/>
            <a:lstStyle/>
            <a:p>
              <a:endParaRPr lang="en-US"/>
            </a:p>
          </p:txBody>
        </p:sp>
        <p:sp>
          <p:nvSpPr>
            <p:cNvPr id="5" name="TextBox 5"/>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pic>
        <p:nvPicPr>
          <p:cNvPr id="6" name="Picture 6"/>
          <p:cNvPicPr>
            <a:picLocks noChangeAspect="1"/>
          </p:cNvPicPr>
          <p:nvPr/>
        </p:nvPicPr>
        <p:blipFill>
          <a:blip r:embed="rId3"/>
          <a:srcRect/>
          <a:stretch>
            <a:fillRect/>
          </a:stretch>
        </p:blipFill>
        <p:spPr>
          <a:xfrm>
            <a:off x="2335840" y="0"/>
            <a:ext cx="13616320" cy="102870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8557" b="8557"/>
          <a:stretch>
            <a:fillRect/>
          </a:stretch>
        </p:blipFill>
        <p:spPr>
          <a:xfrm>
            <a:off x="0" y="0"/>
            <a:ext cx="18288000" cy="10287000"/>
          </a:xfrm>
          <a:prstGeom prst="rect">
            <a:avLst/>
          </a:prstGeom>
        </p:spPr>
      </p:pic>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43C4A">
                <a:alpha val="80000"/>
              </a:srgbClr>
            </a:solidFill>
          </p:spPr>
          <p:txBody>
            <a:bodyPr/>
            <a:lstStyle/>
            <a:p>
              <a:endParaRPr lang="en-US"/>
            </a:p>
          </p:txBody>
        </p:sp>
        <p:sp>
          <p:nvSpPr>
            <p:cNvPr id="5" name="TextBox 5"/>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0" y="0"/>
            <a:ext cx="18288000" cy="10287000"/>
            <a:chOff x="0" y="0"/>
            <a:chExt cx="4816593" cy="2709333"/>
          </a:xfrm>
        </p:grpSpPr>
        <p:sp>
          <p:nvSpPr>
            <p:cNvPr id="7" name="Freeform 7"/>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43C4A">
                <a:alpha val="80000"/>
              </a:srgbClr>
            </a:solidFill>
          </p:spPr>
          <p:txBody>
            <a:bodyPr/>
            <a:lstStyle/>
            <a:p>
              <a:endParaRPr lang="en-US"/>
            </a:p>
          </p:txBody>
        </p:sp>
        <p:sp>
          <p:nvSpPr>
            <p:cNvPr id="8" name="TextBox 8"/>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1028700" y="1888033"/>
            <a:ext cx="16230600" cy="3549540"/>
          </a:xfrm>
          <a:prstGeom prst="rect">
            <a:avLst/>
          </a:prstGeom>
        </p:spPr>
        <p:txBody>
          <a:bodyPr lIns="0" tIns="0" rIns="0" bIns="0" rtlCol="0" anchor="t">
            <a:spAutoFit/>
          </a:bodyPr>
          <a:lstStyle/>
          <a:p>
            <a:pPr marL="990165" lvl="1" indent="-495082">
              <a:lnSpc>
                <a:spcPts val="6879"/>
              </a:lnSpc>
              <a:buFont typeface="Arial"/>
              <a:buChar char="•"/>
            </a:pPr>
            <a:r>
              <a:rPr lang="en-US" sz="4586">
                <a:solidFill>
                  <a:srgbClr val="FFFFFF"/>
                </a:solidFill>
                <a:latin typeface="Agrandir Bold"/>
              </a:rPr>
              <a:t>The Real Estate Commission has approved a contract specifically for the use in Income-Residential transactions such as rental units, duplexes, triplexes, apartment complex, etc.</a:t>
            </a:r>
          </a:p>
        </p:txBody>
      </p:sp>
      <p:sp>
        <p:nvSpPr>
          <p:cNvPr id="10" name="TextBox 10"/>
          <p:cNvSpPr txBox="1"/>
          <p:nvPr/>
        </p:nvSpPr>
        <p:spPr>
          <a:xfrm>
            <a:off x="0" y="121742"/>
            <a:ext cx="18288000" cy="1056005"/>
          </a:xfrm>
          <a:prstGeom prst="rect">
            <a:avLst/>
          </a:prstGeom>
        </p:spPr>
        <p:txBody>
          <a:bodyPr lIns="0" tIns="0" rIns="0" bIns="0" rtlCol="0" anchor="t">
            <a:spAutoFit/>
          </a:bodyPr>
          <a:lstStyle/>
          <a:p>
            <a:pPr algn="ctr">
              <a:lnSpc>
                <a:spcPts val="7420"/>
              </a:lnSpc>
              <a:spcBef>
                <a:spcPct val="0"/>
              </a:spcBef>
            </a:pPr>
            <a:r>
              <a:rPr lang="en-US" sz="5300">
                <a:solidFill>
                  <a:srgbClr val="FFFFFF"/>
                </a:solidFill>
                <a:latin typeface="Agrandir Bold"/>
              </a:rPr>
              <a:t>CBS2 (Income-Residential) Contract to Buy and Sell</a:t>
            </a:r>
          </a:p>
        </p:txBody>
      </p:sp>
      <p:sp>
        <p:nvSpPr>
          <p:cNvPr id="11" name="AutoShape 11"/>
          <p:cNvSpPr/>
          <p:nvPr/>
        </p:nvSpPr>
        <p:spPr>
          <a:xfrm>
            <a:off x="5897880" y="1659433"/>
            <a:ext cx="6492240" cy="0"/>
          </a:xfrm>
          <a:prstGeom prst="line">
            <a:avLst/>
          </a:prstGeom>
          <a:ln w="38100" cap="flat">
            <a:solidFill>
              <a:srgbClr val="F0F0F0"/>
            </a:solidFill>
            <a:prstDash val="solid"/>
            <a:headEnd type="none" w="sm" len="sm"/>
            <a:tailEnd type="none" w="sm" len="sm"/>
          </a:ln>
        </p:spPr>
        <p:txBody>
          <a:bodyPr/>
          <a:lstStyle/>
          <a:p>
            <a:endParaRPr lang="en-US"/>
          </a:p>
        </p:txBody>
      </p:sp>
      <p:sp>
        <p:nvSpPr>
          <p:cNvPr id="12" name="TextBox 12"/>
          <p:cNvSpPr txBox="1"/>
          <p:nvPr/>
        </p:nvSpPr>
        <p:spPr>
          <a:xfrm>
            <a:off x="1028700" y="5856590"/>
            <a:ext cx="16230600" cy="1724896"/>
          </a:xfrm>
          <a:prstGeom prst="rect">
            <a:avLst/>
          </a:prstGeom>
        </p:spPr>
        <p:txBody>
          <a:bodyPr lIns="0" tIns="0" rIns="0" bIns="0" rtlCol="0" anchor="t">
            <a:spAutoFit/>
          </a:bodyPr>
          <a:lstStyle/>
          <a:p>
            <a:pPr marL="990165" lvl="1" indent="-495082">
              <a:lnSpc>
                <a:spcPts val="6879"/>
              </a:lnSpc>
              <a:buFont typeface="Arial"/>
              <a:buChar char="•"/>
            </a:pPr>
            <a:r>
              <a:rPr lang="en-US" sz="4586" dirty="0">
                <a:solidFill>
                  <a:srgbClr val="FFFFFF"/>
                </a:solidFill>
                <a:latin typeface="Agrandir Bold"/>
              </a:rPr>
              <a:t>CBS2-6-23 Contract to Buy and Sell Real Estate (Income-Residential)</a:t>
            </a:r>
          </a:p>
        </p:txBody>
      </p:sp>
      <p:sp>
        <p:nvSpPr>
          <p:cNvPr id="13" name="TextBox 13"/>
          <p:cNvSpPr txBox="1"/>
          <p:nvPr/>
        </p:nvSpPr>
        <p:spPr>
          <a:xfrm>
            <a:off x="1028700" y="8091598"/>
            <a:ext cx="16230600" cy="1815990"/>
          </a:xfrm>
          <a:prstGeom prst="rect">
            <a:avLst/>
          </a:prstGeom>
        </p:spPr>
        <p:txBody>
          <a:bodyPr lIns="0" tIns="0" rIns="0" bIns="0" rtlCol="0" anchor="t">
            <a:spAutoFit/>
          </a:bodyPr>
          <a:lstStyle/>
          <a:p>
            <a:pPr marL="990165" lvl="1" indent="-495082">
              <a:lnSpc>
                <a:spcPts val="6879"/>
              </a:lnSpc>
              <a:buFont typeface="Arial"/>
              <a:buChar char="•"/>
            </a:pPr>
            <a:r>
              <a:rPr lang="en-US" sz="4586">
                <a:solidFill>
                  <a:srgbClr val="FFFFFF"/>
                </a:solidFill>
                <a:latin typeface="Agrandir Bold"/>
              </a:rPr>
              <a:t>This form is utilized regardless of the number of units involved in the complex.</a:t>
            </a:r>
          </a:p>
        </p:txBody>
      </p:sp>
      <p:sp>
        <p:nvSpPr>
          <p:cNvPr id="14" name="TextBox 14"/>
          <p:cNvSpPr txBox="1"/>
          <p:nvPr/>
        </p:nvSpPr>
        <p:spPr>
          <a:xfrm>
            <a:off x="14977371" y="9290050"/>
            <a:ext cx="3310629" cy="865622"/>
          </a:xfrm>
          <a:prstGeom prst="rect">
            <a:avLst/>
          </a:prstGeom>
        </p:spPr>
        <p:txBody>
          <a:bodyPr lIns="0" tIns="0" rIns="0" bIns="0" rtlCol="0" anchor="t">
            <a:spAutoFit/>
          </a:bodyPr>
          <a:lstStyle/>
          <a:p>
            <a:pPr algn="ctr">
              <a:lnSpc>
                <a:spcPts val="7000"/>
              </a:lnSpc>
              <a:spcBef>
                <a:spcPct val="0"/>
              </a:spcBef>
            </a:pPr>
            <a:r>
              <a:rPr lang="en-US" sz="5000" dirty="0">
                <a:solidFill>
                  <a:srgbClr val="FFFFFF"/>
                </a:solidFill>
                <a:latin typeface="Agrandir Bold"/>
              </a:rPr>
              <a:t>pg. 354 </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8557" b="8557"/>
          <a:stretch>
            <a:fillRect/>
          </a:stretch>
        </p:blipFill>
        <p:spPr>
          <a:xfrm>
            <a:off x="0" y="0"/>
            <a:ext cx="18288000" cy="10287000"/>
          </a:xfrm>
          <a:prstGeom prst="rect">
            <a:avLst/>
          </a:prstGeom>
        </p:spPr>
      </p:pic>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43C4A">
                <a:alpha val="80000"/>
              </a:srgbClr>
            </a:solidFill>
          </p:spPr>
          <p:txBody>
            <a:bodyPr/>
            <a:lstStyle/>
            <a:p>
              <a:endParaRPr lang="en-US"/>
            </a:p>
          </p:txBody>
        </p:sp>
        <p:sp>
          <p:nvSpPr>
            <p:cNvPr id="5" name="TextBox 5"/>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0" y="0"/>
            <a:ext cx="18288000" cy="10287000"/>
            <a:chOff x="0" y="0"/>
            <a:chExt cx="4816593" cy="2709333"/>
          </a:xfrm>
        </p:grpSpPr>
        <p:sp>
          <p:nvSpPr>
            <p:cNvPr id="7" name="Freeform 7"/>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43C4A">
                <a:alpha val="80000"/>
              </a:srgbClr>
            </a:solidFill>
          </p:spPr>
          <p:txBody>
            <a:bodyPr/>
            <a:lstStyle/>
            <a:p>
              <a:endParaRPr lang="en-US"/>
            </a:p>
          </p:txBody>
        </p:sp>
        <p:sp>
          <p:nvSpPr>
            <p:cNvPr id="8" name="TextBox 8"/>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1028700" y="1773733"/>
            <a:ext cx="16230600" cy="2576085"/>
          </a:xfrm>
          <a:prstGeom prst="rect">
            <a:avLst/>
          </a:prstGeom>
        </p:spPr>
        <p:txBody>
          <a:bodyPr lIns="0" tIns="0" rIns="0" bIns="0" rtlCol="0" anchor="t">
            <a:spAutoFit/>
          </a:bodyPr>
          <a:lstStyle/>
          <a:p>
            <a:pPr marL="946986" lvl="1" indent="-473493">
              <a:lnSpc>
                <a:spcPts val="6579"/>
              </a:lnSpc>
              <a:buFont typeface="Arial"/>
              <a:buChar char="•"/>
            </a:pPr>
            <a:r>
              <a:rPr lang="en-US" sz="4386">
                <a:solidFill>
                  <a:srgbClr val="FFFFFF"/>
                </a:solidFill>
                <a:latin typeface="Agrandir Bold"/>
              </a:rPr>
              <a:t>This is a form created for “mixed use” transactions where a Contract to Buy and Sell other than the Residential (CBS1 or 2) version is used.</a:t>
            </a:r>
          </a:p>
        </p:txBody>
      </p:sp>
      <p:sp>
        <p:nvSpPr>
          <p:cNvPr id="10" name="TextBox 10"/>
          <p:cNvSpPr txBox="1"/>
          <p:nvPr/>
        </p:nvSpPr>
        <p:spPr>
          <a:xfrm>
            <a:off x="0" y="93167"/>
            <a:ext cx="18288000" cy="1190625"/>
          </a:xfrm>
          <a:prstGeom prst="rect">
            <a:avLst/>
          </a:prstGeom>
        </p:spPr>
        <p:txBody>
          <a:bodyPr lIns="0" tIns="0" rIns="0" bIns="0" rtlCol="0" anchor="t">
            <a:spAutoFit/>
          </a:bodyPr>
          <a:lstStyle/>
          <a:p>
            <a:pPr algn="ctr">
              <a:lnSpc>
                <a:spcPts val="8399"/>
              </a:lnSpc>
              <a:spcBef>
                <a:spcPct val="0"/>
              </a:spcBef>
            </a:pPr>
            <a:r>
              <a:rPr lang="en-US" sz="5999">
                <a:solidFill>
                  <a:srgbClr val="FFFFFF"/>
                </a:solidFill>
                <a:latin typeface="Agrandir Bold"/>
              </a:rPr>
              <a:t>Residential Addendum</a:t>
            </a:r>
          </a:p>
        </p:txBody>
      </p:sp>
      <p:sp>
        <p:nvSpPr>
          <p:cNvPr id="11" name="AutoShape 11"/>
          <p:cNvSpPr/>
          <p:nvPr/>
        </p:nvSpPr>
        <p:spPr>
          <a:xfrm>
            <a:off x="5897880" y="1659433"/>
            <a:ext cx="6492240" cy="0"/>
          </a:xfrm>
          <a:prstGeom prst="line">
            <a:avLst/>
          </a:prstGeom>
          <a:ln w="38100" cap="flat">
            <a:solidFill>
              <a:srgbClr val="F0F0F0"/>
            </a:solidFill>
            <a:prstDash val="solid"/>
            <a:headEnd type="none" w="sm" len="sm"/>
            <a:tailEnd type="none" w="sm" len="sm"/>
          </a:ln>
        </p:spPr>
        <p:txBody>
          <a:bodyPr/>
          <a:lstStyle/>
          <a:p>
            <a:endParaRPr lang="en-US"/>
          </a:p>
        </p:txBody>
      </p:sp>
      <p:sp>
        <p:nvSpPr>
          <p:cNvPr id="12" name="TextBox 12"/>
          <p:cNvSpPr txBox="1"/>
          <p:nvPr/>
        </p:nvSpPr>
        <p:spPr>
          <a:xfrm>
            <a:off x="1028700" y="4599252"/>
            <a:ext cx="16230600" cy="1747410"/>
          </a:xfrm>
          <a:prstGeom prst="rect">
            <a:avLst/>
          </a:prstGeom>
        </p:spPr>
        <p:txBody>
          <a:bodyPr lIns="0" tIns="0" rIns="0" bIns="0" rtlCol="0" anchor="t">
            <a:spAutoFit/>
          </a:bodyPr>
          <a:lstStyle/>
          <a:p>
            <a:pPr marL="946986" lvl="1" indent="-473493">
              <a:lnSpc>
                <a:spcPts val="6579"/>
              </a:lnSpc>
              <a:buFont typeface="Arial"/>
              <a:buChar char="•"/>
            </a:pPr>
            <a:r>
              <a:rPr lang="en-US" sz="4386" dirty="0">
                <a:solidFill>
                  <a:srgbClr val="FFFFFF"/>
                </a:solidFill>
                <a:latin typeface="Agrandir Bold"/>
              </a:rPr>
              <a:t>For example, when a sale where the primary asset is land, but the property includes residential structures.</a:t>
            </a:r>
          </a:p>
        </p:txBody>
      </p:sp>
      <p:sp>
        <p:nvSpPr>
          <p:cNvPr id="13" name="TextBox 13"/>
          <p:cNvSpPr txBox="1"/>
          <p:nvPr/>
        </p:nvSpPr>
        <p:spPr>
          <a:xfrm>
            <a:off x="1028700" y="6596097"/>
            <a:ext cx="16230600" cy="3404760"/>
          </a:xfrm>
          <a:prstGeom prst="rect">
            <a:avLst/>
          </a:prstGeom>
        </p:spPr>
        <p:txBody>
          <a:bodyPr lIns="0" tIns="0" rIns="0" bIns="0" rtlCol="0" anchor="t">
            <a:spAutoFit/>
          </a:bodyPr>
          <a:lstStyle/>
          <a:p>
            <a:pPr marL="946986" lvl="1" indent="-473493">
              <a:lnSpc>
                <a:spcPts val="6579"/>
              </a:lnSpc>
              <a:buFont typeface="Arial"/>
              <a:buChar char="•"/>
            </a:pPr>
            <a:r>
              <a:rPr lang="en-US" sz="4386">
                <a:solidFill>
                  <a:srgbClr val="FFFFFF"/>
                </a:solidFill>
                <a:latin typeface="Agrandir Bold"/>
              </a:rPr>
              <a:t>The Addendum addresses the residential aspect of the transaction, permitting the use of CBS3 (Commercial) or CBS4 (Land) without the use of a separate residential contract.</a:t>
            </a:r>
          </a:p>
        </p:txBody>
      </p:sp>
      <p:sp>
        <p:nvSpPr>
          <p:cNvPr id="14" name="TextBox 14"/>
          <p:cNvSpPr txBox="1"/>
          <p:nvPr/>
        </p:nvSpPr>
        <p:spPr>
          <a:xfrm>
            <a:off x="14977371" y="9290050"/>
            <a:ext cx="3310629" cy="865622"/>
          </a:xfrm>
          <a:prstGeom prst="rect">
            <a:avLst/>
          </a:prstGeom>
        </p:spPr>
        <p:txBody>
          <a:bodyPr lIns="0" tIns="0" rIns="0" bIns="0" rtlCol="0" anchor="t">
            <a:spAutoFit/>
          </a:bodyPr>
          <a:lstStyle/>
          <a:p>
            <a:pPr algn="ctr">
              <a:lnSpc>
                <a:spcPts val="7000"/>
              </a:lnSpc>
              <a:spcBef>
                <a:spcPct val="0"/>
              </a:spcBef>
            </a:pPr>
            <a:r>
              <a:rPr lang="en-US" sz="5000" dirty="0">
                <a:solidFill>
                  <a:srgbClr val="FFFFFF"/>
                </a:solidFill>
                <a:latin typeface="Agrandir Bold"/>
              </a:rPr>
              <a:t>pg. 354 </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8557" b="8557"/>
          <a:stretch>
            <a:fillRect/>
          </a:stretch>
        </p:blipFill>
        <p:spPr>
          <a:xfrm>
            <a:off x="0" y="0"/>
            <a:ext cx="18288000" cy="10287000"/>
          </a:xfrm>
          <a:prstGeom prst="rect">
            <a:avLst/>
          </a:prstGeom>
        </p:spPr>
      </p:pic>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43C4A">
                <a:alpha val="80000"/>
              </a:srgbClr>
            </a:solidFill>
          </p:spPr>
          <p:txBody>
            <a:bodyPr/>
            <a:lstStyle/>
            <a:p>
              <a:endParaRPr lang="en-US"/>
            </a:p>
          </p:txBody>
        </p:sp>
        <p:sp>
          <p:nvSpPr>
            <p:cNvPr id="5" name="TextBox 5"/>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pic>
        <p:nvPicPr>
          <p:cNvPr id="6" name="Picture 6"/>
          <p:cNvPicPr>
            <a:picLocks noChangeAspect="1"/>
          </p:cNvPicPr>
          <p:nvPr/>
        </p:nvPicPr>
        <p:blipFill>
          <a:blip r:embed="rId3"/>
          <a:srcRect/>
          <a:stretch>
            <a:fillRect/>
          </a:stretch>
        </p:blipFill>
        <p:spPr>
          <a:xfrm>
            <a:off x="1028700" y="0"/>
            <a:ext cx="16074716" cy="102870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8557" b="8557"/>
          <a:stretch>
            <a:fillRect/>
          </a:stretch>
        </p:blipFill>
        <p:spPr>
          <a:xfrm>
            <a:off x="0" y="0"/>
            <a:ext cx="18288000" cy="10287000"/>
          </a:xfrm>
          <a:prstGeom prst="rect">
            <a:avLst/>
          </a:prstGeom>
        </p:spPr>
      </p:pic>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43C4A">
                <a:alpha val="80000"/>
              </a:srgbClr>
            </a:solidFill>
          </p:spPr>
          <p:txBody>
            <a:bodyPr/>
            <a:lstStyle/>
            <a:p>
              <a:endParaRPr lang="en-US"/>
            </a:p>
          </p:txBody>
        </p:sp>
        <p:sp>
          <p:nvSpPr>
            <p:cNvPr id="5" name="TextBox 5"/>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pic>
        <p:nvPicPr>
          <p:cNvPr id="6" name="Picture 6"/>
          <p:cNvPicPr>
            <a:picLocks noChangeAspect="1"/>
          </p:cNvPicPr>
          <p:nvPr/>
        </p:nvPicPr>
        <p:blipFill>
          <a:blip r:embed="rId3"/>
          <a:srcRect/>
          <a:stretch>
            <a:fillRect/>
          </a:stretch>
        </p:blipFill>
        <p:spPr>
          <a:xfrm>
            <a:off x="1976991" y="0"/>
            <a:ext cx="14334017" cy="102870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8557" b="8557"/>
          <a:stretch>
            <a:fillRect/>
          </a:stretch>
        </p:blipFill>
        <p:spPr>
          <a:xfrm>
            <a:off x="0" y="0"/>
            <a:ext cx="18288000" cy="10287000"/>
          </a:xfrm>
          <a:prstGeom prst="rect">
            <a:avLst/>
          </a:prstGeom>
        </p:spPr>
      </p:pic>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43C4A">
                <a:alpha val="80000"/>
              </a:srgbClr>
            </a:solidFill>
          </p:spPr>
          <p:txBody>
            <a:bodyPr/>
            <a:lstStyle/>
            <a:p>
              <a:endParaRPr lang="en-US"/>
            </a:p>
          </p:txBody>
        </p:sp>
        <p:sp>
          <p:nvSpPr>
            <p:cNvPr id="5" name="TextBox 5"/>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pic>
        <p:nvPicPr>
          <p:cNvPr id="6" name="Picture 6"/>
          <p:cNvPicPr>
            <a:picLocks noChangeAspect="1"/>
          </p:cNvPicPr>
          <p:nvPr/>
        </p:nvPicPr>
        <p:blipFill>
          <a:blip r:embed="rId3"/>
          <a:srcRect/>
          <a:stretch>
            <a:fillRect/>
          </a:stretch>
        </p:blipFill>
        <p:spPr>
          <a:xfrm>
            <a:off x="2463362" y="0"/>
            <a:ext cx="13361276" cy="102870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32" r="10259" b="32840"/>
          <a:stretch>
            <a:fillRect/>
          </a:stretch>
        </p:blipFill>
        <p:spPr>
          <a:xfrm>
            <a:off x="0" y="0"/>
            <a:ext cx="18288000" cy="10287000"/>
          </a:xfrm>
          <a:prstGeom prst="rect">
            <a:avLst/>
          </a:prstGeom>
        </p:spPr>
      </p:pic>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43C4A">
                <a:alpha val="80000"/>
              </a:srgbClr>
            </a:solidFill>
          </p:spPr>
          <p:txBody>
            <a:bodyPr/>
            <a:lstStyle/>
            <a:p>
              <a:endParaRPr lang="en-US"/>
            </a:p>
          </p:txBody>
        </p:sp>
        <p:sp>
          <p:nvSpPr>
            <p:cNvPr id="5" name="TextBox 5"/>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0" y="2240212"/>
            <a:ext cx="18288000" cy="5962254"/>
            <a:chOff x="0" y="0"/>
            <a:chExt cx="4816593" cy="1570306"/>
          </a:xfrm>
        </p:grpSpPr>
        <p:sp>
          <p:nvSpPr>
            <p:cNvPr id="7" name="Freeform 7"/>
            <p:cNvSpPr/>
            <p:nvPr/>
          </p:nvSpPr>
          <p:spPr>
            <a:xfrm>
              <a:off x="0" y="0"/>
              <a:ext cx="4816592" cy="1570306"/>
            </a:xfrm>
            <a:custGeom>
              <a:avLst/>
              <a:gdLst/>
              <a:ahLst/>
              <a:cxnLst/>
              <a:rect l="l" t="t" r="r" b="b"/>
              <a:pathLst>
                <a:path w="4816592" h="1570306">
                  <a:moveTo>
                    <a:pt x="0" y="0"/>
                  </a:moveTo>
                  <a:lnTo>
                    <a:pt x="4816592" y="0"/>
                  </a:lnTo>
                  <a:lnTo>
                    <a:pt x="4816592" y="1570306"/>
                  </a:lnTo>
                  <a:lnTo>
                    <a:pt x="0" y="1570306"/>
                  </a:lnTo>
                  <a:close/>
                </a:path>
              </a:pathLst>
            </a:custGeom>
            <a:solidFill>
              <a:srgbClr val="043C4A">
                <a:alpha val="80000"/>
              </a:srgbClr>
            </a:solidFill>
          </p:spPr>
          <p:txBody>
            <a:bodyPr/>
            <a:lstStyle/>
            <a:p>
              <a:endParaRPr lang="en-US"/>
            </a:p>
          </p:txBody>
        </p:sp>
        <p:sp>
          <p:nvSpPr>
            <p:cNvPr id="8" name="TextBox 8"/>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0" y="2521637"/>
            <a:ext cx="18288000" cy="5046980"/>
          </a:xfrm>
          <a:prstGeom prst="rect">
            <a:avLst/>
          </a:prstGeom>
        </p:spPr>
        <p:txBody>
          <a:bodyPr lIns="0" tIns="0" rIns="0" bIns="0" rtlCol="0" anchor="t">
            <a:spAutoFit/>
          </a:bodyPr>
          <a:lstStyle/>
          <a:p>
            <a:pPr algn="ctr">
              <a:lnSpc>
                <a:spcPts val="10359"/>
              </a:lnSpc>
            </a:pPr>
            <a:r>
              <a:rPr lang="en-US" sz="7399" dirty="0">
                <a:solidFill>
                  <a:srgbClr val="FFFFFF"/>
                </a:solidFill>
                <a:latin typeface="Agrandir Bold"/>
              </a:rPr>
              <a:t>Colorado Contracts and Regulations</a:t>
            </a:r>
          </a:p>
          <a:p>
            <a:pPr algn="ctr">
              <a:lnSpc>
                <a:spcPts val="8960"/>
              </a:lnSpc>
            </a:pPr>
            <a:endParaRPr lang="en-US" sz="7399" dirty="0">
              <a:solidFill>
                <a:srgbClr val="FFFFFF"/>
              </a:solidFill>
              <a:latin typeface="Agrandir Bold"/>
            </a:endParaRPr>
          </a:p>
          <a:p>
            <a:pPr algn="ctr">
              <a:lnSpc>
                <a:spcPts val="10499"/>
              </a:lnSpc>
            </a:pPr>
            <a:r>
              <a:rPr lang="en-US" sz="7499" dirty="0">
                <a:solidFill>
                  <a:srgbClr val="FFFFFF"/>
                </a:solidFill>
                <a:latin typeface="Agrandir Bold"/>
              </a:rPr>
              <a:t>Chapter 15 </a:t>
            </a:r>
          </a:p>
          <a:p>
            <a:pPr algn="ctr">
              <a:lnSpc>
                <a:spcPts val="8680"/>
              </a:lnSpc>
              <a:spcBef>
                <a:spcPct val="0"/>
              </a:spcBef>
            </a:pPr>
            <a:r>
              <a:rPr lang="en-US" sz="6200" dirty="0">
                <a:solidFill>
                  <a:srgbClr val="FFFFFF"/>
                </a:solidFill>
                <a:latin typeface="Agrandir"/>
              </a:rPr>
              <a:t>Sales Contracts for Non-Residential Properties</a:t>
            </a:r>
          </a:p>
        </p:txBody>
      </p:sp>
      <p:sp>
        <p:nvSpPr>
          <p:cNvPr id="10" name="AutoShape 10"/>
          <p:cNvSpPr/>
          <p:nvPr/>
        </p:nvSpPr>
        <p:spPr>
          <a:xfrm>
            <a:off x="5897880" y="4603657"/>
            <a:ext cx="6492240" cy="0"/>
          </a:xfrm>
          <a:prstGeom prst="line">
            <a:avLst/>
          </a:prstGeom>
          <a:ln w="38100" cap="flat">
            <a:solidFill>
              <a:srgbClr val="F0F0F0"/>
            </a:solidFill>
            <a:prstDash val="solid"/>
            <a:headEnd type="none" w="sm" len="sm"/>
            <a:tailEnd type="none" w="sm" len="sm"/>
          </a:ln>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8557" b="8557"/>
          <a:stretch>
            <a:fillRect/>
          </a:stretch>
        </p:blipFill>
        <p:spPr>
          <a:xfrm>
            <a:off x="0" y="0"/>
            <a:ext cx="18288000" cy="10287000"/>
          </a:xfrm>
          <a:prstGeom prst="rect">
            <a:avLst/>
          </a:prstGeom>
        </p:spPr>
      </p:pic>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43C4A">
                <a:alpha val="80000"/>
              </a:srgbClr>
            </a:solidFill>
          </p:spPr>
          <p:txBody>
            <a:bodyPr/>
            <a:lstStyle/>
            <a:p>
              <a:endParaRPr lang="en-US"/>
            </a:p>
          </p:txBody>
        </p:sp>
        <p:sp>
          <p:nvSpPr>
            <p:cNvPr id="5" name="TextBox 5"/>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0" y="0"/>
            <a:ext cx="18288000" cy="10287000"/>
            <a:chOff x="0" y="0"/>
            <a:chExt cx="4816593" cy="2709333"/>
          </a:xfrm>
        </p:grpSpPr>
        <p:sp>
          <p:nvSpPr>
            <p:cNvPr id="7" name="Freeform 7"/>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43C4A">
                <a:alpha val="80000"/>
              </a:srgbClr>
            </a:solidFill>
          </p:spPr>
          <p:txBody>
            <a:bodyPr/>
            <a:lstStyle/>
            <a:p>
              <a:endParaRPr lang="en-US"/>
            </a:p>
          </p:txBody>
        </p:sp>
        <p:sp>
          <p:nvSpPr>
            <p:cNvPr id="8" name="TextBox 8"/>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1028700" y="2067817"/>
            <a:ext cx="16230600" cy="1747410"/>
          </a:xfrm>
          <a:prstGeom prst="rect">
            <a:avLst/>
          </a:prstGeom>
        </p:spPr>
        <p:txBody>
          <a:bodyPr lIns="0" tIns="0" rIns="0" bIns="0" rtlCol="0" anchor="t">
            <a:spAutoFit/>
          </a:bodyPr>
          <a:lstStyle/>
          <a:p>
            <a:pPr marL="946986" lvl="1" indent="-473493">
              <a:lnSpc>
                <a:spcPts val="6579"/>
              </a:lnSpc>
              <a:buFont typeface="Arial"/>
              <a:buChar char="•"/>
            </a:pPr>
            <a:r>
              <a:rPr lang="en-US" sz="4386">
                <a:solidFill>
                  <a:srgbClr val="FFFFFF"/>
                </a:solidFill>
                <a:latin typeface="Agrandir Bold"/>
              </a:rPr>
              <a:t>Utilized when the manufactured home is located on a piece of property that the buyer is also purchasing.</a:t>
            </a:r>
          </a:p>
        </p:txBody>
      </p:sp>
      <p:sp>
        <p:nvSpPr>
          <p:cNvPr id="10" name="TextBox 10"/>
          <p:cNvSpPr txBox="1"/>
          <p:nvPr/>
        </p:nvSpPr>
        <p:spPr>
          <a:xfrm>
            <a:off x="0" y="93167"/>
            <a:ext cx="18288000" cy="1190625"/>
          </a:xfrm>
          <a:prstGeom prst="rect">
            <a:avLst/>
          </a:prstGeom>
        </p:spPr>
        <p:txBody>
          <a:bodyPr lIns="0" tIns="0" rIns="0" bIns="0" rtlCol="0" anchor="t">
            <a:spAutoFit/>
          </a:bodyPr>
          <a:lstStyle/>
          <a:p>
            <a:pPr algn="ctr">
              <a:lnSpc>
                <a:spcPts val="8399"/>
              </a:lnSpc>
              <a:spcBef>
                <a:spcPct val="0"/>
              </a:spcBef>
            </a:pPr>
            <a:r>
              <a:rPr lang="en-US" sz="5999">
                <a:solidFill>
                  <a:srgbClr val="FFFFFF"/>
                </a:solidFill>
                <a:latin typeface="Agrandir Bold"/>
              </a:rPr>
              <a:t>Manufactured Home Addendum to the CBS </a:t>
            </a:r>
          </a:p>
        </p:txBody>
      </p:sp>
      <p:sp>
        <p:nvSpPr>
          <p:cNvPr id="11" name="AutoShape 11"/>
          <p:cNvSpPr/>
          <p:nvPr/>
        </p:nvSpPr>
        <p:spPr>
          <a:xfrm>
            <a:off x="5897880" y="1659433"/>
            <a:ext cx="6492240" cy="0"/>
          </a:xfrm>
          <a:prstGeom prst="line">
            <a:avLst/>
          </a:prstGeom>
          <a:ln w="38100" cap="flat">
            <a:solidFill>
              <a:srgbClr val="F0F0F0"/>
            </a:solidFill>
            <a:prstDash val="solid"/>
            <a:headEnd type="none" w="sm" len="sm"/>
            <a:tailEnd type="none" w="sm" len="sm"/>
          </a:ln>
        </p:spPr>
        <p:txBody>
          <a:bodyPr/>
          <a:lstStyle/>
          <a:p>
            <a:endParaRPr lang="en-US"/>
          </a:p>
        </p:txBody>
      </p:sp>
      <p:sp>
        <p:nvSpPr>
          <p:cNvPr id="12" name="TextBox 12"/>
          <p:cNvSpPr txBox="1"/>
          <p:nvPr/>
        </p:nvSpPr>
        <p:spPr>
          <a:xfrm>
            <a:off x="1028700" y="4095616"/>
            <a:ext cx="16230600" cy="1747410"/>
          </a:xfrm>
          <a:prstGeom prst="rect">
            <a:avLst/>
          </a:prstGeom>
        </p:spPr>
        <p:txBody>
          <a:bodyPr lIns="0" tIns="0" rIns="0" bIns="0" rtlCol="0" anchor="t">
            <a:spAutoFit/>
          </a:bodyPr>
          <a:lstStyle/>
          <a:p>
            <a:pPr marL="946986" lvl="1" indent="-473493">
              <a:lnSpc>
                <a:spcPts val="6579"/>
              </a:lnSpc>
              <a:buFont typeface="Arial"/>
              <a:buChar char="•"/>
            </a:pPr>
            <a:r>
              <a:rPr lang="en-US" sz="4386" dirty="0">
                <a:solidFill>
                  <a:srgbClr val="FFFFFF"/>
                </a:solidFill>
                <a:latin typeface="Agrandir Bold"/>
              </a:rPr>
              <a:t>The Manufactured Home Addendum becomes an attachment to the Vacant Land Contract.</a:t>
            </a:r>
          </a:p>
        </p:txBody>
      </p:sp>
      <p:sp>
        <p:nvSpPr>
          <p:cNvPr id="13" name="TextBox 13"/>
          <p:cNvSpPr txBox="1"/>
          <p:nvPr/>
        </p:nvSpPr>
        <p:spPr>
          <a:xfrm>
            <a:off x="1028700" y="6123416"/>
            <a:ext cx="16230600" cy="3404760"/>
          </a:xfrm>
          <a:prstGeom prst="rect">
            <a:avLst/>
          </a:prstGeom>
        </p:spPr>
        <p:txBody>
          <a:bodyPr lIns="0" tIns="0" rIns="0" bIns="0" rtlCol="0" anchor="t">
            <a:spAutoFit/>
          </a:bodyPr>
          <a:lstStyle/>
          <a:p>
            <a:pPr marL="946986" lvl="1" indent="-473493">
              <a:lnSpc>
                <a:spcPts val="6579"/>
              </a:lnSpc>
              <a:buFont typeface="Arial"/>
              <a:buChar char="•"/>
            </a:pPr>
            <a:r>
              <a:rPr lang="en-US" sz="4386">
                <a:solidFill>
                  <a:srgbClr val="FFFFFF"/>
                </a:solidFill>
                <a:latin typeface="Agrandir Bold"/>
              </a:rPr>
              <a:t>This form would not be necessary if the title to the manufactured home has been “purged” and the home and the land are considered to be one piece of real property.</a:t>
            </a:r>
          </a:p>
        </p:txBody>
      </p:sp>
      <p:sp>
        <p:nvSpPr>
          <p:cNvPr id="14" name="TextBox 14"/>
          <p:cNvSpPr txBox="1"/>
          <p:nvPr/>
        </p:nvSpPr>
        <p:spPr>
          <a:xfrm>
            <a:off x="14977371" y="9290050"/>
            <a:ext cx="3310629" cy="865622"/>
          </a:xfrm>
          <a:prstGeom prst="rect">
            <a:avLst/>
          </a:prstGeom>
        </p:spPr>
        <p:txBody>
          <a:bodyPr lIns="0" tIns="0" rIns="0" bIns="0" rtlCol="0" anchor="t">
            <a:spAutoFit/>
          </a:bodyPr>
          <a:lstStyle/>
          <a:p>
            <a:pPr algn="ctr">
              <a:lnSpc>
                <a:spcPts val="7000"/>
              </a:lnSpc>
              <a:spcBef>
                <a:spcPct val="0"/>
              </a:spcBef>
            </a:pPr>
            <a:r>
              <a:rPr lang="en-US" sz="5000" dirty="0">
                <a:solidFill>
                  <a:srgbClr val="FFFFFF"/>
                </a:solidFill>
                <a:latin typeface="Agrandir Bold"/>
              </a:rPr>
              <a:t>pg. </a:t>
            </a:r>
            <a:r>
              <a:rPr lang="en-US" sz="5000">
                <a:solidFill>
                  <a:srgbClr val="FFFFFF"/>
                </a:solidFill>
                <a:latin typeface="Agrandir Bold"/>
              </a:rPr>
              <a:t>357 </a:t>
            </a:r>
            <a:endParaRPr lang="en-US" sz="5000" dirty="0">
              <a:solidFill>
                <a:srgbClr val="FFFFFF"/>
              </a:solidFill>
              <a:latin typeface="Agrandir Bo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8557" b="8557"/>
          <a:stretch>
            <a:fillRect/>
          </a:stretch>
        </p:blipFill>
        <p:spPr>
          <a:xfrm>
            <a:off x="0" y="0"/>
            <a:ext cx="18288000" cy="10287000"/>
          </a:xfrm>
          <a:prstGeom prst="rect">
            <a:avLst/>
          </a:prstGeom>
        </p:spPr>
      </p:pic>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43C4A">
                <a:alpha val="80000"/>
              </a:srgbClr>
            </a:solidFill>
          </p:spPr>
          <p:txBody>
            <a:bodyPr/>
            <a:lstStyle/>
            <a:p>
              <a:endParaRPr lang="en-US"/>
            </a:p>
          </p:txBody>
        </p:sp>
        <p:sp>
          <p:nvSpPr>
            <p:cNvPr id="5" name="TextBox 5"/>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pic>
        <p:nvPicPr>
          <p:cNvPr id="6" name="Picture 6"/>
          <p:cNvPicPr>
            <a:picLocks noChangeAspect="1"/>
          </p:cNvPicPr>
          <p:nvPr/>
        </p:nvPicPr>
        <p:blipFill>
          <a:blip r:embed="rId3"/>
          <a:srcRect/>
          <a:stretch>
            <a:fillRect/>
          </a:stretch>
        </p:blipFill>
        <p:spPr>
          <a:xfrm>
            <a:off x="500684" y="0"/>
            <a:ext cx="17286633" cy="102870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8557" b="8557"/>
          <a:stretch>
            <a:fillRect/>
          </a:stretch>
        </p:blipFill>
        <p:spPr>
          <a:xfrm>
            <a:off x="0" y="0"/>
            <a:ext cx="18288000" cy="10287000"/>
          </a:xfrm>
          <a:prstGeom prst="rect">
            <a:avLst/>
          </a:prstGeom>
        </p:spPr>
      </p:pic>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43C4A">
                <a:alpha val="80000"/>
              </a:srgbClr>
            </a:solidFill>
          </p:spPr>
          <p:txBody>
            <a:bodyPr/>
            <a:lstStyle/>
            <a:p>
              <a:endParaRPr lang="en-US"/>
            </a:p>
          </p:txBody>
        </p:sp>
        <p:sp>
          <p:nvSpPr>
            <p:cNvPr id="5" name="TextBox 5"/>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pic>
        <p:nvPicPr>
          <p:cNvPr id="6" name="Picture 6"/>
          <p:cNvPicPr>
            <a:picLocks noChangeAspect="1"/>
          </p:cNvPicPr>
          <p:nvPr/>
        </p:nvPicPr>
        <p:blipFill>
          <a:blip r:embed="rId3"/>
          <a:srcRect/>
          <a:stretch>
            <a:fillRect/>
          </a:stretch>
        </p:blipFill>
        <p:spPr>
          <a:xfrm>
            <a:off x="1627360" y="0"/>
            <a:ext cx="15033279" cy="102870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8557" b="8557"/>
          <a:stretch>
            <a:fillRect/>
          </a:stretch>
        </p:blipFill>
        <p:spPr>
          <a:xfrm>
            <a:off x="0" y="0"/>
            <a:ext cx="18288000" cy="10287000"/>
          </a:xfrm>
          <a:prstGeom prst="rect">
            <a:avLst/>
          </a:prstGeom>
        </p:spPr>
      </p:pic>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43C4A">
                <a:alpha val="80000"/>
              </a:srgbClr>
            </a:solidFill>
          </p:spPr>
          <p:txBody>
            <a:bodyPr/>
            <a:lstStyle/>
            <a:p>
              <a:endParaRPr lang="en-US"/>
            </a:p>
          </p:txBody>
        </p:sp>
        <p:sp>
          <p:nvSpPr>
            <p:cNvPr id="5" name="TextBox 5"/>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pic>
        <p:nvPicPr>
          <p:cNvPr id="6" name="Picture 6"/>
          <p:cNvPicPr>
            <a:picLocks noChangeAspect="1"/>
          </p:cNvPicPr>
          <p:nvPr/>
        </p:nvPicPr>
        <p:blipFill>
          <a:blip r:embed="rId3"/>
          <a:srcRect/>
          <a:stretch>
            <a:fillRect/>
          </a:stretch>
        </p:blipFill>
        <p:spPr>
          <a:xfrm>
            <a:off x="41431" y="0"/>
            <a:ext cx="18205139" cy="102870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8557" b="8557"/>
          <a:stretch>
            <a:fillRect/>
          </a:stretch>
        </p:blipFill>
        <p:spPr>
          <a:xfrm>
            <a:off x="0" y="0"/>
            <a:ext cx="18288000" cy="10287000"/>
          </a:xfrm>
          <a:prstGeom prst="rect">
            <a:avLst/>
          </a:prstGeom>
        </p:spPr>
      </p:pic>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43C4A">
                <a:alpha val="80000"/>
              </a:srgbClr>
            </a:solidFill>
          </p:spPr>
          <p:txBody>
            <a:bodyPr/>
            <a:lstStyle/>
            <a:p>
              <a:endParaRPr lang="en-US"/>
            </a:p>
          </p:txBody>
        </p:sp>
        <p:sp>
          <p:nvSpPr>
            <p:cNvPr id="5" name="TextBox 5"/>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pic>
        <p:nvPicPr>
          <p:cNvPr id="6" name="Picture 6"/>
          <p:cNvPicPr>
            <a:picLocks noChangeAspect="1"/>
          </p:cNvPicPr>
          <p:nvPr/>
        </p:nvPicPr>
        <p:blipFill>
          <a:blip r:embed="rId3"/>
          <a:srcRect/>
          <a:stretch>
            <a:fillRect/>
          </a:stretch>
        </p:blipFill>
        <p:spPr>
          <a:xfrm>
            <a:off x="2157750" y="0"/>
            <a:ext cx="13972500" cy="102870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8557" b="8557"/>
          <a:stretch>
            <a:fillRect/>
          </a:stretch>
        </p:blipFill>
        <p:spPr>
          <a:xfrm>
            <a:off x="0" y="0"/>
            <a:ext cx="18288000" cy="10287000"/>
          </a:xfrm>
          <a:prstGeom prst="rect">
            <a:avLst/>
          </a:prstGeom>
        </p:spPr>
      </p:pic>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43C4A">
                <a:alpha val="80000"/>
              </a:srgbClr>
            </a:solidFill>
          </p:spPr>
          <p:txBody>
            <a:bodyPr/>
            <a:lstStyle/>
            <a:p>
              <a:endParaRPr lang="en-US"/>
            </a:p>
          </p:txBody>
        </p:sp>
        <p:sp>
          <p:nvSpPr>
            <p:cNvPr id="5" name="TextBox 5"/>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pic>
        <p:nvPicPr>
          <p:cNvPr id="6" name="Picture 6"/>
          <p:cNvPicPr>
            <a:picLocks noChangeAspect="1"/>
          </p:cNvPicPr>
          <p:nvPr/>
        </p:nvPicPr>
        <p:blipFill>
          <a:blip r:embed="rId3"/>
          <a:srcRect/>
          <a:stretch>
            <a:fillRect/>
          </a:stretch>
        </p:blipFill>
        <p:spPr>
          <a:xfrm>
            <a:off x="496491" y="0"/>
            <a:ext cx="17295019" cy="1028700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8557" b="8557"/>
          <a:stretch>
            <a:fillRect/>
          </a:stretch>
        </p:blipFill>
        <p:spPr>
          <a:xfrm>
            <a:off x="0" y="0"/>
            <a:ext cx="18288000" cy="10287000"/>
          </a:xfrm>
          <a:prstGeom prst="rect">
            <a:avLst/>
          </a:prstGeom>
        </p:spPr>
      </p:pic>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43C4A">
                <a:alpha val="80000"/>
              </a:srgbClr>
            </a:solidFill>
          </p:spPr>
          <p:txBody>
            <a:bodyPr/>
            <a:lstStyle/>
            <a:p>
              <a:endParaRPr lang="en-US"/>
            </a:p>
          </p:txBody>
        </p:sp>
        <p:sp>
          <p:nvSpPr>
            <p:cNvPr id="5" name="TextBox 5"/>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pic>
        <p:nvPicPr>
          <p:cNvPr id="6" name="Picture 6"/>
          <p:cNvPicPr>
            <a:picLocks noChangeAspect="1"/>
          </p:cNvPicPr>
          <p:nvPr/>
        </p:nvPicPr>
        <p:blipFill>
          <a:blip r:embed="rId3"/>
          <a:srcRect/>
          <a:stretch>
            <a:fillRect/>
          </a:stretch>
        </p:blipFill>
        <p:spPr>
          <a:xfrm>
            <a:off x="1408891" y="0"/>
            <a:ext cx="15470218" cy="1028700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8557" b="8557"/>
          <a:stretch>
            <a:fillRect/>
          </a:stretch>
        </p:blipFill>
        <p:spPr>
          <a:xfrm>
            <a:off x="0" y="0"/>
            <a:ext cx="18288000" cy="10287000"/>
          </a:xfrm>
          <a:prstGeom prst="rect">
            <a:avLst/>
          </a:prstGeom>
        </p:spPr>
      </p:pic>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43C4A">
                <a:alpha val="80000"/>
              </a:srgbClr>
            </a:solidFill>
          </p:spPr>
          <p:txBody>
            <a:bodyPr/>
            <a:lstStyle/>
            <a:p>
              <a:endParaRPr lang="en-US"/>
            </a:p>
          </p:txBody>
        </p:sp>
        <p:sp>
          <p:nvSpPr>
            <p:cNvPr id="5" name="TextBox 5"/>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0" y="0"/>
            <a:ext cx="18288000" cy="10287000"/>
            <a:chOff x="0" y="0"/>
            <a:chExt cx="4816593" cy="2709333"/>
          </a:xfrm>
        </p:grpSpPr>
        <p:sp>
          <p:nvSpPr>
            <p:cNvPr id="7" name="Freeform 7"/>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43C4A">
                <a:alpha val="80000"/>
              </a:srgbClr>
            </a:solidFill>
          </p:spPr>
          <p:txBody>
            <a:bodyPr/>
            <a:lstStyle/>
            <a:p>
              <a:endParaRPr lang="en-US"/>
            </a:p>
          </p:txBody>
        </p:sp>
        <p:sp>
          <p:nvSpPr>
            <p:cNvPr id="8" name="TextBox 8"/>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1028700" y="685800"/>
            <a:ext cx="16230600" cy="1995427"/>
          </a:xfrm>
          <a:prstGeom prst="rect">
            <a:avLst/>
          </a:prstGeom>
        </p:spPr>
        <p:txBody>
          <a:bodyPr lIns="0" tIns="0" rIns="0" bIns="0" rtlCol="0" anchor="t">
            <a:spAutoFit/>
          </a:bodyPr>
          <a:lstStyle/>
          <a:p>
            <a:pPr>
              <a:lnSpc>
                <a:spcPts val="7671"/>
              </a:lnSpc>
            </a:pPr>
            <a:r>
              <a:rPr lang="en-US" sz="4486">
                <a:solidFill>
                  <a:srgbClr val="FFFFFF"/>
                </a:solidFill>
                <a:latin typeface="Agrandir Bold"/>
              </a:rPr>
              <a:t>A broker selling a 200-unit apartment building would use which Contract to Buy and Sell?   </a:t>
            </a:r>
          </a:p>
        </p:txBody>
      </p:sp>
      <p:sp>
        <p:nvSpPr>
          <p:cNvPr id="10" name="TextBox 10"/>
          <p:cNvSpPr txBox="1"/>
          <p:nvPr/>
        </p:nvSpPr>
        <p:spPr>
          <a:xfrm>
            <a:off x="2164357" y="3066289"/>
            <a:ext cx="14970614" cy="868681"/>
          </a:xfrm>
          <a:prstGeom prst="rect">
            <a:avLst/>
          </a:prstGeom>
        </p:spPr>
        <p:txBody>
          <a:bodyPr lIns="0" tIns="0" rIns="0" bIns="0" rtlCol="0" anchor="t">
            <a:spAutoFit/>
          </a:bodyPr>
          <a:lstStyle/>
          <a:p>
            <a:pPr>
              <a:lnSpc>
                <a:spcPts val="6194"/>
              </a:lnSpc>
            </a:pPr>
            <a:r>
              <a:rPr lang="en-US" sz="4424" dirty="0">
                <a:solidFill>
                  <a:srgbClr val="FFFFFF"/>
                </a:solidFill>
                <a:latin typeface="Agrandir Bold"/>
              </a:rPr>
              <a:t>1) Contract to Buy and Sell (Residential)    </a:t>
            </a:r>
          </a:p>
        </p:txBody>
      </p:sp>
      <p:sp>
        <p:nvSpPr>
          <p:cNvPr id="11" name="TextBox 11"/>
          <p:cNvSpPr txBox="1"/>
          <p:nvPr/>
        </p:nvSpPr>
        <p:spPr>
          <a:xfrm>
            <a:off x="2164357" y="4320033"/>
            <a:ext cx="14970614" cy="868681"/>
          </a:xfrm>
          <a:prstGeom prst="rect">
            <a:avLst/>
          </a:prstGeom>
        </p:spPr>
        <p:txBody>
          <a:bodyPr lIns="0" tIns="0" rIns="0" bIns="0" rtlCol="0" anchor="t">
            <a:spAutoFit/>
          </a:bodyPr>
          <a:lstStyle/>
          <a:p>
            <a:pPr>
              <a:lnSpc>
                <a:spcPts val="6194"/>
              </a:lnSpc>
            </a:pPr>
            <a:r>
              <a:rPr lang="en-US" sz="4424">
                <a:solidFill>
                  <a:srgbClr val="FFFFFF"/>
                </a:solidFill>
                <a:latin typeface="Agrandir Bold"/>
              </a:rPr>
              <a:t>2) Contract to Buy and Sell (Income- Residential)   </a:t>
            </a:r>
          </a:p>
        </p:txBody>
      </p:sp>
      <p:sp>
        <p:nvSpPr>
          <p:cNvPr id="12" name="TextBox 12"/>
          <p:cNvSpPr txBox="1"/>
          <p:nvPr/>
        </p:nvSpPr>
        <p:spPr>
          <a:xfrm>
            <a:off x="2164357" y="5573776"/>
            <a:ext cx="14970614" cy="1649731"/>
          </a:xfrm>
          <a:prstGeom prst="rect">
            <a:avLst/>
          </a:prstGeom>
        </p:spPr>
        <p:txBody>
          <a:bodyPr lIns="0" tIns="0" rIns="0" bIns="0" rtlCol="0" anchor="t">
            <a:spAutoFit/>
          </a:bodyPr>
          <a:lstStyle/>
          <a:p>
            <a:pPr>
              <a:lnSpc>
                <a:spcPts val="6194"/>
              </a:lnSpc>
            </a:pPr>
            <a:r>
              <a:rPr lang="en-US" sz="4424">
                <a:solidFill>
                  <a:srgbClr val="FFFFFF"/>
                </a:solidFill>
                <a:latin typeface="Agrandir Bold"/>
              </a:rPr>
              <a:t>3) Contract to Buy and Sell (Commercial) with Residential Addendum.   </a:t>
            </a:r>
          </a:p>
        </p:txBody>
      </p:sp>
      <p:sp>
        <p:nvSpPr>
          <p:cNvPr id="13" name="TextBox 13"/>
          <p:cNvSpPr txBox="1"/>
          <p:nvPr/>
        </p:nvSpPr>
        <p:spPr>
          <a:xfrm>
            <a:off x="2164357" y="7608569"/>
            <a:ext cx="14970614" cy="1649731"/>
          </a:xfrm>
          <a:prstGeom prst="rect">
            <a:avLst/>
          </a:prstGeom>
        </p:spPr>
        <p:txBody>
          <a:bodyPr lIns="0" tIns="0" rIns="0" bIns="0" rtlCol="0" anchor="t">
            <a:spAutoFit/>
          </a:bodyPr>
          <a:lstStyle/>
          <a:p>
            <a:pPr>
              <a:lnSpc>
                <a:spcPts val="6194"/>
              </a:lnSpc>
            </a:pPr>
            <a:r>
              <a:rPr lang="en-US" sz="4424">
                <a:solidFill>
                  <a:srgbClr val="FFFFFF"/>
                </a:solidFill>
                <a:latin typeface="Agrandir Bold"/>
              </a:rPr>
              <a:t>4) Contract to Buy and Sell (Land) with Residential Addendum.   </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8557" b="8557"/>
          <a:stretch>
            <a:fillRect/>
          </a:stretch>
        </p:blipFill>
        <p:spPr>
          <a:xfrm>
            <a:off x="0" y="0"/>
            <a:ext cx="18288000" cy="10287000"/>
          </a:xfrm>
          <a:prstGeom prst="rect">
            <a:avLst/>
          </a:prstGeom>
        </p:spPr>
      </p:pic>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43C4A">
                <a:alpha val="80000"/>
              </a:srgbClr>
            </a:solidFill>
          </p:spPr>
          <p:txBody>
            <a:bodyPr/>
            <a:lstStyle/>
            <a:p>
              <a:endParaRPr lang="en-US"/>
            </a:p>
          </p:txBody>
        </p:sp>
        <p:sp>
          <p:nvSpPr>
            <p:cNvPr id="5" name="TextBox 5"/>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0" y="0"/>
            <a:ext cx="18288000" cy="10287000"/>
            <a:chOff x="0" y="0"/>
            <a:chExt cx="4816593" cy="2709333"/>
          </a:xfrm>
        </p:grpSpPr>
        <p:sp>
          <p:nvSpPr>
            <p:cNvPr id="7" name="Freeform 7"/>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43C4A">
                <a:alpha val="80000"/>
              </a:srgbClr>
            </a:solidFill>
          </p:spPr>
          <p:txBody>
            <a:bodyPr/>
            <a:lstStyle/>
            <a:p>
              <a:endParaRPr lang="en-US"/>
            </a:p>
          </p:txBody>
        </p:sp>
        <p:sp>
          <p:nvSpPr>
            <p:cNvPr id="8" name="TextBox 8"/>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1028700" y="685800"/>
            <a:ext cx="16230600" cy="1995427"/>
          </a:xfrm>
          <a:prstGeom prst="rect">
            <a:avLst/>
          </a:prstGeom>
        </p:spPr>
        <p:txBody>
          <a:bodyPr lIns="0" tIns="0" rIns="0" bIns="0" rtlCol="0" anchor="t">
            <a:spAutoFit/>
          </a:bodyPr>
          <a:lstStyle/>
          <a:p>
            <a:pPr>
              <a:lnSpc>
                <a:spcPts val="7671"/>
              </a:lnSpc>
            </a:pPr>
            <a:r>
              <a:rPr lang="en-US" sz="4486">
                <a:solidFill>
                  <a:srgbClr val="FFFFFF"/>
                </a:solidFill>
                <a:latin typeface="Agrandir Bold"/>
              </a:rPr>
              <a:t>A broker selling a 200-unit apartment building would use which Contract to Buy and Sell?   </a:t>
            </a:r>
          </a:p>
        </p:txBody>
      </p:sp>
      <p:sp>
        <p:nvSpPr>
          <p:cNvPr id="10" name="TextBox 10"/>
          <p:cNvSpPr txBox="1"/>
          <p:nvPr/>
        </p:nvSpPr>
        <p:spPr>
          <a:xfrm>
            <a:off x="2164357" y="3066289"/>
            <a:ext cx="14970614" cy="868681"/>
          </a:xfrm>
          <a:prstGeom prst="rect">
            <a:avLst/>
          </a:prstGeom>
        </p:spPr>
        <p:txBody>
          <a:bodyPr lIns="0" tIns="0" rIns="0" bIns="0" rtlCol="0" anchor="t">
            <a:spAutoFit/>
          </a:bodyPr>
          <a:lstStyle/>
          <a:p>
            <a:pPr>
              <a:lnSpc>
                <a:spcPts val="6194"/>
              </a:lnSpc>
            </a:pPr>
            <a:r>
              <a:rPr lang="en-US" sz="4424">
                <a:solidFill>
                  <a:srgbClr val="FFFFFF">
                    <a:alpha val="29804"/>
                  </a:srgbClr>
                </a:solidFill>
                <a:latin typeface="Agrandir Bold"/>
              </a:rPr>
              <a:t>1) Contract to Buy and Sell (Residential)    </a:t>
            </a:r>
          </a:p>
        </p:txBody>
      </p:sp>
      <p:sp>
        <p:nvSpPr>
          <p:cNvPr id="11" name="TextBox 11"/>
          <p:cNvSpPr txBox="1"/>
          <p:nvPr/>
        </p:nvSpPr>
        <p:spPr>
          <a:xfrm>
            <a:off x="2164357" y="4320033"/>
            <a:ext cx="14970614" cy="868681"/>
          </a:xfrm>
          <a:prstGeom prst="rect">
            <a:avLst/>
          </a:prstGeom>
        </p:spPr>
        <p:txBody>
          <a:bodyPr lIns="0" tIns="0" rIns="0" bIns="0" rtlCol="0" anchor="t">
            <a:spAutoFit/>
          </a:bodyPr>
          <a:lstStyle/>
          <a:p>
            <a:pPr>
              <a:lnSpc>
                <a:spcPts val="6194"/>
              </a:lnSpc>
            </a:pPr>
            <a:r>
              <a:rPr lang="en-US" sz="4424">
                <a:solidFill>
                  <a:srgbClr val="FFFFFF"/>
                </a:solidFill>
                <a:latin typeface="Agrandir Bold"/>
              </a:rPr>
              <a:t>2) Contract to Buy and Sell (Income- Residential)   </a:t>
            </a:r>
          </a:p>
        </p:txBody>
      </p:sp>
      <p:sp>
        <p:nvSpPr>
          <p:cNvPr id="12" name="TextBox 12"/>
          <p:cNvSpPr txBox="1"/>
          <p:nvPr/>
        </p:nvSpPr>
        <p:spPr>
          <a:xfrm>
            <a:off x="2164357" y="5573776"/>
            <a:ext cx="14970614" cy="1649731"/>
          </a:xfrm>
          <a:prstGeom prst="rect">
            <a:avLst/>
          </a:prstGeom>
        </p:spPr>
        <p:txBody>
          <a:bodyPr lIns="0" tIns="0" rIns="0" bIns="0" rtlCol="0" anchor="t">
            <a:spAutoFit/>
          </a:bodyPr>
          <a:lstStyle/>
          <a:p>
            <a:pPr>
              <a:lnSpc>
                <a:spcPts val="6194"/>
              </a:lnSpc>
            </a:pPr>
            <a:r>
              <a:rPr lang="en-US" sz="4424">
                <a:solidFill>
                  <a:srgbClr val="FFFFFF">
                    <a:alpha val="29804"/>
                  </a:srgbClr>
                </a:solidFill>
                <a:latin typeface="Agrandir Bold"/>
              </a:rPr>
              <a:t>3) Contract to Buy and Sell (Commercial) with Residential Addendum.   </a:t>
            </a:r>
          </a:p>
        </p:txBody>
      </p:sp>
      <p:sp>
        <p:nvSpPr>
          <p:cNvPr id="13" name="TextBox 13"/>
          <p:cNvSpPr txBox="1"/>
          <p:nvPr/>
        </p:nvSpPr>
        <p:spPr>
          <a:xfrm>
            <a:off x="2164357" y="7608569"/>
            <a:ext cx="14970614" cy="1649731"/>
          </a:xfrm>
          <a:prstGeom prst="rect">
            <a:avLst/>
          </a:prstGeom>
        </p:spPr>
        <p:txBody>
          <a:bodyPr lIns="0" tIns="0" rIns="0" bIns="0" rtlCol="0" anchor="t">
            <a:spAutoFit/>
          </a:bodyPr>
          <a:lstStyle/>
          <a:p>
            <a:pPr>
              <a:lnSpc>
                <a:spcPts val="6194"/>
              </a:lnSpc>
            </a:pPr>
            <a:r>
              <a:rPr lang="en-US" sz="4424">
                <a:solidFill>
                  <a:srgbClr val="FFFFFF">
                    <a:alpha val="29804"/>
                  </a:srgbClr>
                </a:solidFill>
                <a:latin typeface="Agrandir Bold"/>
              </a:rPr>
              <a:t>4) Contract to Buy and Sell (Land) with Residential Addendum.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8557" b="8557"/>
          <a:stretch>
            <a:fillRect/>
          </a:stretch>
        </p:blipFill>
        <p:spPr>
          <a:xfrm>
            <a:off x="0" y="0"/>
            <a:ext cx="18288000" cy="10287000"/>
          </a:xfrm>
          <a:prstGeom prst="rect">
            <a:avLst/>
          </a:prstGeom>
        </p:spPr>
      </p:pic>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43C4A">
                <a:alpha val="80000"/>
              </a:srgbClr>
            </a:solidFill>
          </p:spPr>
          <p:txBody>
            <a:bodyPr/>
            <a:lstStyle/>
            <a:p>
              <a:endParaRPr lang="en-US"/>
            </a:p>
          </p:txBody>
        </p:sp>
        <p:sp>
          <p:nvSpPr>
            <p:cNvPr id="5" name="TextBox 5"/>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0" y="0"/>
            <a:ext cx="18288000" cy="10287000"/>
            <a:chOff x="0" y="0"/>
            <a:chExt cx="4816593" cy="2709333"/>
          </a:xfrm>
        </p:grpSpPr>
        <p:sp>
          <p:nvSpPr>
            <p:cNvPr id="7" name="Freeform 7"/>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43C4A">
                <a:alpha val="80000"/>
              </a:srgbClr>
            </a:solidFill>
          </p:spPr>
          <p:txBody>
            <a:bodyPr/>
            <a:lstStyle/>
            <a:p>
              <a:endParaRPr lang="en-US"/>
            </a:p>
          </p:txBody>
        </p:sp>
        <p:sp>
          <p:nvSpPr>
            <p:cNvPr id="8" name="TextBox 8"/>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1028700" y="1498269"/>
            <a:ext cx="16230600" cy="3938527"/>
          </a:xfrm>
          <a:prstGeom prst="rect">
            <a:avLst/>
          </a:prstGeom>
        </p:spPr>
        <p:txBody>
          <a:bodyPr lIns="0" tIns="0" rIns="0" bIns="0" rtlCol="0" anchor="t">
            <a:spAutoFit/>
          </a:bodyPr>
          <a:lstStyle/>
          <a:p>
            <a:pPr>
              <a:lnSpc>
                <a:spcPts val="7671"/>
              </a:lnSpc>
            </a:pPr>
            <a:r>
              <a:rPr lang="en-US" sz="4486">
                <a:solidFill>
                  <a:srgbClr val="FFFFFF"/>
                </a:solidFill>
                <a:latin typeface="Agrandir Bold"/>
              </a:rPr>
              <a:t>It is acceptable to utilize the Residential Contract to Buy and Sell Real Estate for a Farm and Ranch property as long as clauses pertaining to the sale of the land are included.   </a:t>
            </a:r>
          </a:p>
        </p:txBody>
      </p:sp>
      <p:sp>
        <p:nvSpPr>
          <p:cNvPr id="10" name="TextBox 10"/>
          <p:cNvSpPr txBox="1"/>
          <p:nvPr/>
        </p:nvSpPr>
        <p:spPr>
          <a:xfrm>
            <a:off x="2288686" y="6034292"/>
            <a:ext cx="14970614" cy="868681"/>
          </a:xfrm>
          <a:prstGeom prst="rect">
            <a:avLst/>
          </a:prstGeom>
        </p:spPr>
        <p:txBody>
          <a:bodyPr lIns="0" tIns="0" rIns="0" bIns="0" rtlCol="0" anchor="t">
            <a:spAutoFit/>
          </a:bodyPr>
          <a:lstStyle/>
          <a:p>
            <a:pPr>
              <a:lnSpc>
                <a:spcPts val="6194"/>
              </a:lnSpc>
            </a:pPr>
            <a:r>
              <a:rPr lang="en-US" sz="4424">
                <a:solidFill>
                  <a:srgbClr val="FFFFFF"/>
                </a:solidFill>
                <a:latin typeface="Agrandir Bold"/>
              </a:rPr>
              <a:t>1) True</a:t>
            </a:r>
          </a:p>
        </p:txBody>
      </p:sp>
      <p:sp>
        <p:nvSpPr>
          <p:cNvPr id="11" name="TextBox 11"/>
          <p:cNvSpPr txBox="1"/>
          <p:nvPr/>
        </p:nvSpPr>
        <p:spPr>
          <a:xfrm>
            <a:off x="2288686" y="7577150"/>
            <a:ext cx="14970614" cy="868681"/>
          </a:xfrm>
          <a:prstGeom prst="rect">
            <a:avLst/>
          </a:prstGeom>
        </p:spPr>
        <p:txBody>
          <a:bodyPr lIns="0" tIns="0" rIns="0" bIns="0" rtlCol="0" anchor="t">
            <a:spAutoFit/>
          </a:bodyPr>
          <a:lstStyle/>
          <a:p>
            <a:pPr>
              <a:lnSpc>
                <a:spcPts val="6194"/>
              </a:lnSpc>
            </a:pPr>
            <a:r>
              <a:rPr lang="en-US" sz="4424">
                <a:solidFill>
                  <a:srgbClr val="FFFFFF"/>
                </a:solidFill>
                <a:latin typeface="Agrandir Bold"/>
              </a:rPr>
              <a:t>2) False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8557" b="8557"/>
          <a:stretch>
            <a:fillRect/>
          </a:stretch>
        </p:blipFill>
        <p:spPr>
          <a:xfrm>
            <a:off x="0" y="0"/>
            <a:ext cx="18288000" cy="10287000"/>
          </a:xfrm>
          <a:prstGeom prst="rect">
            <a:avLst/>
          </a:prstGeom>
        </p:spPr>
      </p:pic>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43C4A">
                <a:alpha val="80000"/>
              </a:srgbClr>
            </a:solidFill>
          </p:spPr>
          <p:txBody>
            <a:bodyPr/>
            <a:lstStyle/>
            <a:p>
              <a:endParaRPr lang="en-US"/>
            </a:p>
          </p:txBody>
        </p:sp>
        <p:sp>
          <p:nvSpPr>
            <p:cNvPr id="5" name="TextBox 5"/>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0" y="0"/>
            <a:ext cx="18288000" cy="10287000"/>
            <a:chOff x="0" y="0"/>
            <a:chExt cx="4816593" cy="2709333"/>
          </a:xfrm>
        </p:grpSpPr>
        <p:sp>
          <p:nvSpPr>
            <p:cNvPr id="7" name="Freeform 7"/>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43C4A">
                <a:alpha val="80000"/>
              </a:srgbClr>
            </a:solidFill>
          </p:spPr>
          <p:txBody>
            <a:bodyPr/>
            <a:lstStyle/>
            <a:p>
              <a:endParaRPr lang="en-US"/>
            </a:p>
          </p:txBody>
        </p:sp>
        <p:sp>
          <p:nvSpPr>
            <p:cNvPr id="8" name="TextBox 8"/>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1028700" y="3551604"/>
            <a:ext cx="16230600" cy="2682765"/>
          </a:xfrm>
          <a:prstGeom prst="rect">
            <a:avLst/>
          </a:prstGeom>
        </p:spPr>
        <p:txBody>
          <a:bodyPr lIns="0" tIns="0" rIns="0" bIns="0" rtlCol="0" anchor="t">
            <a:spAutoFit/>
          </a:bodyPr>
          <a:lstStyle/>
          <a:p>
            <a:pPr marL="990165" lvl="1" indent="-495082">
              <a:lnSpc>
                <a:spcPts val="6879"/>
              </a:lnSpc>
              <a:buFont typeface="Arial"/>
              <a:buChar char="•"/>
            </a:pPr>
            <a:r>
              <a:rPr lang="en-US" sz="4586">
                <a:solidFill>
                  <a:srgbClr val="FFFFFF"/>
                </a:solidFill>
                <a:latin typeface="Agrandir Bold"/>
              </a:rPr>
              <a:t>The majority of this Contract to Buy and Sell is identical to the Residential Contract to Buy and Sell Real Estate </a:t>
            </a:r>
          </a:p>
        </p:txBody>
      </p:sp>
      <p:sp>
        <p:nvSpPr>
          <p:cNvPr id="10" name="TextBox 10"/>
          <p:cNvSpPr txBox="1"/>
          <p:nvPr/>
        </p:nvSpPr>
        <p:spPr>
          <a:xfrm>
            <a:off x="0" y="297556"/>
            <a:ext cx="18288000" cy="1965923"/>
          </a:xfrm>
          <a:prstGeom prst="rect">
            <a:avLst/>
          </a:prstGeom>
        </p:spPr>
        <p:txBody>
          <a:bodyPr lIns="0" tIns="0" rIns="0" bIns="0" rtlCol="0" anchor="t">
            <a:spAutoFit/>
          </a:bodyPr>
          <a:lstStyle/>
          <a:p>
            <a:pPr algn="ctr">
              <a:lnSpc>
                <a:spcPts val="7840"/>
              </a:lnSpc>
              <a:spcBef>
                <a:spcPct val="0"/>
              </a:spcBef>
            </a:pPr>
            <a:r>
              <a:rPr lang="en-US" sz="5600" dirty="0">
                <a:solidFill>
                  <a:srgbClr val="FFFFFF"/>
                </a:solidFill>
                <a:latin typeface="Agrandir Bold"/>
              </a:rPr>
              <a:t>CBS4-05-23 Contract to Buy and Sell Real Estate (Land) </a:t>
            </a:r>
          </a:p>
        </p:txBody>
      </p:sp>
      <p:sp>
        <p:nvSpPr>
          <p:cNvPr id="11" name="TextBox 11"/>
          <p:cNvSpPr txBox="1"/>
          <p:nvPr/>
        </p:nvSpPr>
        <p:spPr>
          <a:xfrm>
            <a:off x="14977371" y="9290050"/>
            <a:ext cx="3310629" cy="865622"/>
          </a:xfrm>
          <a:prstGeom prst="rect">
            <a:avLst/>
          </a:prstGeom>
        </p:spPr>
        <p:txBody>
          <a:bodyPr lIns="0" tIns="0" rIns="0" bIns="0" rtlCol="0" anchor="t">
            <a:spAutoFit/>
          </a:bodyPr>
          <a:lstStyle/>
          <a:p>
            <a:pPr algn="ctr">
              <a:lnSpc>
                <a:spcPts val="7000"/>
              </a:lnSpc>
              <a:spcBef>
                <a:spcPct val="0"/>
              </a:spcBef>
            </a:pPr>
            <a:r>
              <a:rPr lang="en-US" sz="5000" dirty="0">
                <a:solidFill>
                  <a:srgbClr val="FFFFFF"/>
                </a:solidFill>
                <a:latin typeface="Agrandir Bold"/>
              </a:rPr>
              <a:t>pg. 349 </a:t>
            </a:r>
          </a:p>
        </p:txBody>
      </p:sp>
      <p:sp>
        <p:nvSpPr>
          <p:cNvPr id="12" name="AutoShape 12"/>
          <p:cNvSpPr/>
          <p:nvPr/>
        </p:nvSpPr>
        <p:spPr>
          <a:xfrm>
            <a:off x="5897880" y="2779418"/>
            <a:ext cx="6492240" cy="0"/>
          </a:xfrm>
          <a:prstGeom prst="line">
            <a:avLst/>
          </a:prstGeom>
          <a:ln w="38100" cap="flat">
            <a:solidFill>
              <a:srgbClr val="F0F0F0"/>
            </a:solidFill>
            <a:prstDash val="solid"/>
            <a:headEnd type="none" w="sm" len="sm"/>
            <a:tailEnd type="none" w="sm" len="sm"/>
          </a:ln>
        </p:spPr>
        <p:txBody>
          <a:bodyPr/>
          <a:lstStyle/>
          <a:p>
            <a:endParaRPr lang="en-US"/>
          </a:p>
        </p:txBody>
      </p:sp>
      <p:sp>
        <p:nvSpPr>
          <p:cNvPr id="13" name="TextBox 13"/>
          <p:cNvSpPr txBox="1"/>
          <p:nvPr/>
        </p:nvSpPr>
        <p:spPr>
          <a:xfrm>
            <a:off x="1028700" y="6910644"/>
            <a:ext cx="16230600" cy="949215"/>
          </a:xfrm>
          <a:prstGeom prst="rect">
            <a:avLst/>
          </a:prstGeom>
        </p:spPr>
        <p:txBody>
          <a:bodyPr lIns="0" tIns="0" rIns="0" bIns="0" rtlCol="0" anchor="t">
            <a:spAutoFit/>
          </a:bodyPr>
          <a:lstStyle/>
          <a:p>
            <a:pPr marL="990165" lvl="1" indent="-495082">
              <a:lnSpc>
                <a:spcPts val="6879"/>
              </a:lnSpc>
              <a:buFont typeface="Arial"/>
              <a:buChar char="•"/>
            </a:pPr>
            <a:r>
              <a:rPr lang="en-US" sz="4586" dirty="0">
                <a:solidFill>
                  <a:srgbClr val="FFFFFF"/>
                </a:solidFill>
                <a:latin typeface="Agrandir Bold"/>
              </a:rPr>
              <a:t>There are some distinctive differences.</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8557" b="8557"/>
          <a:stretch>
            <a:fillRect/>
          </a:stretch>
        </p:blipFill>
        <p:spPr>
          <a:xfrm>
            <a:off x="0" y="0"/>
            <a:ext cx="18288000" cy="10287000"/>
          </a:xfrm>
          <a:prstGeom prst="rect">
            <a:avLst/>
          </a:prstGeom>
        </p:spPr>
      </p:pic>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43C4A">
                <a:alpha val="80000"/>
              </a:srgbClr>
            </a:solidFill>
          </p:spPr>
          <p:txBody>
            <a:bodyPr/>
            <a:lstStyle/>
            <a:p>
              <a:endParaRPr lang="en-US"/>
            </a:p>
          </p:txBody>
        </p:sp>
        <p:sp>
          <p:nvSpPr>
            <p:cNvPr id="5" name="TextBox 5"/>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0" y="0"/>
            <a:ext cx="18288000" cy="10287000"/>
            <a:chOff x="0" y="0"/>
            <a:chExt cx="4816593" cy="2709333"/>
          </a:xfrm>
        </p:grpSpPr>
        <p:sp>
          <p:nvSpPr>
            <p:cNvPr id="7" name="Freeform 7"/>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43C4A">
                <a:alpha val="80000"/>
              </a:srgbClr>
            </a:solidFill>
          </p:spPr>
          <p:txBody>
            <a:bodyPr/>
            <a:lstStyle/>
            <a:p>
              <a:endParaRPr lang="en-US"/>
            </a:p>
          </p:txBody>
        </p:sp>
        <p:sp>
          <p:nvSpPr>
            <p:cNvPr id="8" name="TextBox 8"/>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1028700" y="1498269"/>
            <a:ext cx="16230600" cy="3938527"/>
          </a:xfrm>
          <a:prstGeom prst="rect">
            <a:avLst/>
          </a:prstGeom>
        </p:spPr>
        <p:txBody>
          <a:bodyPr lIns="0" tIns="0" rIns="0" bIns="0" rtlCol="0" anchor="t">
            <a:spAutoFit/>
          </a:bodyPr>
          <a:lstStyle/>
          <a:p>
            <a:pPr>
              <a:lnSpc>
                <a:spcPts val="7671"/>
              </a:lnSpc>
            </a:pPr>
            <a:r>
              <a:rPr lang="en-US" sz="4486">
                <a:solidFill>
                  <a:srgbClr val="FFFFFF"/>
                </a:solidFill>
                <a:latin typeface="Agrandir Bold"/>
              </a:rPr>
              <a:t>It is acceptable to utilize the Residential Contract to Buy and Sell Real Estate for a Farm and Ranch property as long as clauses pertaining to the sale of the land are included.   </a:t>
            </a:r>
          </a:p>
        </p:txBody>
      </p:sp>
      <p:sp>
        <p:nvSpPr>
          <p:cNvPr id="10" name="TextBox 10"/>
          <p:cNvSpPr txBox="1"/>
          <p:nvPr/>
        </p:nvSpPr>
        <p:spPr>
          <a:xfrm>
            <a:off x="2288686" y="6034292"/>
            <a:ext cx="14970614" cy="868681"/>
          </a:xfrm>
          <a:prstGeom prst="rect">
            <a:avLst/>
          </a:prstGeom>
        </p:spPr>
        <p:txBody>
          <a:bodyPr lIns="0" tIns="0" rIns="0" bIns="0" rtlCol="0" anchor="t">
            <a:spAutoFit/>
          </a:bodyPr>
          <a:lstStyle/>
          <a:p>
            <a:pPr>
              <a:lnSpc>
                <a:spcPts val="6194"/>
              </a:lnSpc>
            </a:pPr>
            <a:r>
              <a:rPr lang="en-US" sz="4424">
                <a:solidFill>
                  <a:srgbClr val="FFFFFF">
                    <a:alpha val="29804"/>
                  </a:srgbClr>
                </a:solidFill>
                <a:latin typeface="Agrandir Bold"/>
              </a:rPr>
              <a:t>1) True</a:t>
            </a:r>
          </a:p>
        </p:txBody>
      </p:sp>
      <p:sp>
        <p:nvSpPr>
          <p:cNvPr id="11" name="TextBox 11"/>
          <p:cNvSpPr txBox="1"/>
          <p:nvPr/>
        </p:nvSpPr>
        <p:spPr>
          <a:xfrm>
            <a:off x="2288686" y="7577150"/>
            <a:ext cx="14970614" cy="868681"/>
          </a:xfrm>
          <a:prstGeom prst="rect">
            <a:avLst/>
          </a:prstGeom>
        </p:spPr>
        <p:txBody>
          <a:bodyPr lIns="0" tIns="0" rIns="0" bIns="0" rtlCol="0" anchor="t">
            <a:spAutoFit/>
          </a:bodyPr>
          <a:lstStyle/>
          <a:p>
            <a:pPr>
              <a:lnSpc>
                <a:spcPts val="6194"/>
              </a:lnSpc>
            </a:pPr>
            <a:r>
              <a:rPr lang="en-US" sz="4424">
                <a:solidFill>
                  <a:srgbClr val="FFFFFF"/>
                </a:solidFill>
                <a:latin typeface="Agrandir Bold"/>
              </a:rPr>
              <a:t>2) False</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8557" b="8557"/>
          <a:stretch>
            <a:fillRect/>
          </a:stretch>
        </p:blipFill>
        <p:spPr>
          <a:xfrm>
            <a:off x="0" y="0"/>
            <a:ext cx="18288000" cy="10287000"/>
          </a:xfrm>
          <a:prstGeom prst="rect">
            <a:avLst/>
          </a:prstGeom>
        </p:spPr>
      </p:pic>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43C4A">
                <a:alpha val="80000"/>
              </a:srgbClr>
            </a:solidFill>
          </p:spPr>
          <p:txBody>
            <a:bodyPr/>
            <a:lstStyle/>
            <a:p>
              <a:endParaRPr lang="en-US"/>
            </a:p>
          </p:txBody>
        </p:sp>
        <p:sp>
          <p:nvSpPr>
            <p:cNvPr id="5" name="TextBox 5"/>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0" y="0"/>
            <a:ext cx="18288000" cy="10287000"/>
            <a:chOff x="0" y="0"/>
            <a:chExt cx="4816593" cy="2709333"/>
          </a:xfrm>
        </p:grpSpPr>
        <p:sp>
          <p:nvSpPr>
            <p:cNvPr id="7" name="Freeform 7"/>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43C4A">
                <a:alpha val="80000"/>
              </a:srgbClr>
            </a:solidFill>
          </p:spPr>
          <p:txBody>
            <a:bodyPr/>
            <a:lstStyle/>
            <a:p>
              <a:endParaRPr lang="en-US"/>
            </a:p>
          </p:txBody>
        </p:sp>
        <p:sp>
          <p:nvSpPr>
            <p:cNvPr id="8" name="TextBox 8"/>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1028700" y="1498269"/>
            <a:ext cx="16230600" cy="3938527"/>
          </a:xfrm>
          <a:prstGeom prst="rect">
            <a:avLst/>
          </a:prstGeom>
        </p:spPr>
        <p:txBody>
          <a:bodyPr lIns="0" tIns="0" rIns="0" bIns="0" rtlCol="0" anchor="t">
            <a:spAutoFit/>
          </a:bodyPr>
          <a:lstStyle/>
          <a:p>
            <a:pPr>
              <a:lnSpc>
                <a:spcPts val="7671"/>
              </a:lnSpc>
            </a:pPr>
            <a:r>
              <a:rPr lang="en-US" sz="4486">
                <a:solidFill>
                  <a:srgbClr val="FFFFFF"/>
                </a:solidFill>
                <a:latin typeface="Agrandir Bold"/>
              </a:rPr>
              <a:t>The Residential Addendum should be attached to the Land or Commercial Contract to Buy and Sell if any residential component exists on the property being purchased.   </a:t>
            </a:r>
          </a:p>
        </p:txBody>
      </p:sp>
      <p:sp>
        <p:nvSpPr>
          <p:cNvPr id="10" name="TextBox 10"/>
          <p:cNvSpPr txBox="1"/>
          <p:nvPr/>
        </p:nvSpPr>
        <p:spPr>
          <a:xfrm>
            <a:off x="2288686" y="6034292"/>
            <a:ext cx="14970614" cy="868681"/>
          </a:xfrm>
          <a:prstGeom prst="rect">
            <a:avLst/>
          </a:prstGeom>
        </p:spPr>
        <p:txBody>
          <a:bodyPr lIns="0" tIns="0" rIns="0" bIns="0" rtlCol="0" anchor="t">
            <a:spAutoFit/>
          </a:bodyPr>
          <a:lstStyle/>
          <a:p>
            <a:pPr>
              <a:lnSpc>
                <a:spcPts val="6194"/>
              </a:lnSpc>
            </a:pPr>
            <a:r>
              <a:rPr lang="en-US" sz="4424">
                <a:solidFill>
                  <a:srgbClr val="FFFFFF"/>
                </a:solidFill>
                <a:latin typeface="Agrandir Bold"/>
              </a:rPr>
              <a:t>1) True</a:t>
            </a:r>
          </a:p>
        </p:txBody>
      </p:sp>
      <p:sp>
        <p:nvSpPr>
          <p:cNvPr id="11" name="TextBox 11"/>
          <p:cNvSpPr txBox="1"/>
          <p:nvPr/>
        </p:nvSpPr>
        <p:spPr>
          <a:xfrm>
            <a:off x="2288686" y="7577150"/>
            <a:ext cx="14970614" cy="868681"/>
          </a:xfrm>
          <a:prstGeom prst="rect">
            <a:avLst/>
          </a:prstGeom>
        </p:spPr>
        <p:txBody>
          <a:bodyPr lIns="0" tIns="0" rIns="0" bIns="0" rtlCol="0" anchor="t">
            <a:spAutoFit/>
          </a:bodyPr>
          <a:lstStyle/>
          <a:p>
            <a:pPr>
              <a:lnSpc>
                <a:spcPts val="6194"/>
              </a:lnSpc>
            </a:pPr>
            <a:r>
              <a:rPr lang="en-US" sz="4424">
                <a:solidFill>
                  <a:srgbClr val="FFFFFF"/>
                </a:solidFill>
                <a:latin typeface="Agrandir Bold"/>
              </a:rPr>
              <a:t>2) False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8557" b="8557"/>
          <a:stretch>
            <a:fillRect/>
          </a:stretch>
        </p:blipFill>
        <p:spPr>
          <a:xfrm>
            <a:off x="0" y="0"/>
            <a:ext cx="18288000" cy="10287000"/>
          </a:xfrm>
          <a:prstGeom prst="rect">
            <a:avLst/>
          </a:prstGeom>
        </p:spPr>
      </p:pic>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43C4A">
                <a:alpha val="80000"/>
              </a:srgbClr>
            </a:solidFill>
          </p:spPr>
          <p:txBody>
            <a:bodyPr/>
            <a:lstStyle/>
            <a:p>
              <a:endParaRPr lang="en-US"/>
            </a:p>
          </p:txBody>
        </p:sp>
        <p:sp>
          <p:nvSpPr>
            <p:cNvPr id="5" name="TextBox 5"/>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0" y="0"/>
            <a:ext cx="18288000" cy="10287000"/>
            <a:chOff x="0" y="0"/>
            <a:chExt cx="4816593" cy="2709333"/>
          </a:xfrm>
        </p:grpSpPr>
        <p:sp>
          <p:nvSpPr>
            <p:cNvPr id="7" name="Freeform 7"/>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43C4A">
                <a:alpha val="80000"/>
              </a:srgbClr>
            </a:solidFill>
          </p:spPr>
          <p:txBody>
            <a:bodyPr/>
            <a:lstStyle/>
            <a:p>
              <a:endParaRPr lang="en-US"/>
            </a:p>
          </p:txBody>
        </p:sp>
        <p:sp>
          <p:nvSpPr>
            <p:cNvPr id="8" name="TextBox 8"/>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1028700" y="1498269"/>
            <a:ext cx="16230600" cy="3938527"/>
          </a:xfrm>
          <a:prstGeom prst="rect">
            <a:avLst/>
          </a:prstGeom>
        </p:spPr>
        <p:txBody>
          <a:bodyPr lIns="0" tIns="0" rIns="0" bIns="0" rtlCol="0" anchor="t">
            <a:spAutoFit/>
          </a:bodyPr>
          <a:lstStyle/>
          <a:p>
            <a:pPr>
              <a:lnSpc>
                <a:spcPts val="7671"/>
              </a:lnSpc>
            </a:pPr>
            <a:r>
              <a:rPr lang="en-US" sz="4486">
                <a:solidFill>
                  <a:srgbClr val="FFFFFF"/>
                </a:solidFill>
                <a:latin typeface="Agrandir Bold"/>
              </a:rPr>
              <a:t>The Residential Addendum should be attached to the Land or Commercial Contract to Buy and Sell if any residential component exists on the property being purchased.   </a:t>
            </a:r>
          </a:p>
        </p:txBody>
      </p:sp>
      <p:sp>
        <p:nvSpPr>
          <p:cNvPr id="10" name="TextBox 10"/>
          <p:cNvSpPr txBox="1"/>
          <p:nvPr/>
        </p:nvSpPr>
        <p:spPr>
          <a:xfrm>
            <a:off x="2288686" y="6034292"/>
            <a:ext cx="14970614" cy="868681"/>
          </a:xfrm>
          <a:prstGeom prst="rect">
            <a:avLst/>
          </a:prstGeom>
        </p:spPr>
        <p:txBody>
          <a:bodyPr lIns="0" tIns="0" rIns="0" bIns="0" rtlCol="0" anchor="t">
            <a:spAutoFit/>
          </a:bodyPr>
          <a:lstStyle/>
          <a:p>
            <a:pPr>
              <a:lnSpc>
                <a:spcPts val="6194"/>
              </a:lnSpc>
            </a:pPr>
            <a:r>
              <a:rPr lang="en-US" sz="4424">
                <a:solidFill>
                  <a:srgbClr val="FFFFFF"/>
                </a:solidFill>
                <a:latin typeface="Agrandir Bold"/>
              </a:rPr>
              <a:t>1) True</a:t>
            </a:r>
          </a:p>
        </p:txBody>
      </p:sp>
      <p:sp>
        <p:nvSpPr>
          <p:cNvPr id="11" name="TextBox 11"/>
          <p:cNvSpPr txBox="1"/>
          <p:nvPr/>
        </p:nvSpPr>
        <p:spPr>
          <a:xfrm>
            <a:off x="2288686" y="7577150"/>
            <a:ext cx="14970614" cy="868681"/>
          </a:xfrm>
          <a:prstGeom prst="rect">
            <a:avLst/>
          </a:prstGeom>
        </p:spPr>
        <p:txBody>
          <a:bodyPr lIns="0" tIns="0" rIns="0" bIns="0" rtlCol="0" anchor="t">
            <a:spAutoFit/>
          </a:bodyPr>
          <a:lstStyle/>
          <a:p>
            <a:pPr>
              <a:lnSpc>
                <a:spcPts val="6194"/>
              </a:lnSpc>
            </a:pPr>
            <a:r>
              <a:rPr lang="en-US" sz="4424">
                <a:solidFill>
                  <a:srgbClr val="FFFFFF">
                    <a:alpha val="29804"/>
                  </a:srgbClr>
                </a:solidFill>
                <a:latin typeface="Agrandir Bold"/>
              </a:rPr>
              <a:t>2) False</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8557" b="8557"/>
          <a:stretch>
            <a:fillRect/>
          </a:stretch>
        </p:blipFill>
        <p:spPr>
          <a:xfrm>
            <a:off x="0" y="0"/>
            <a:ext cx="18288000" cy="10287000"/>
          </a:xfrm>
          <a:prstGeom prst="rect">
            <a:avLst/>
          </a:prstGeom>
        </p:spPr>
      </p:pic>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43C4A">
                <a:alpha val="80000"/>
              </a:srgbClr>
            </a:solidFill>
          </p:spPr>
          <p:txBody>
            <a:bodyPr/>
            <a:lstStyle/>
            <a:p>
              <a:endParaRPr lang="en-US"/>
            </a:p>
          </p:txBody>
        </p:sp>
        <p:sp>
          <p:nvSpPr>
            <p:cNvPr id="5" name="TextBox 5"/>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0" y="0"/>
            <a:ext cx="18288000" cy="10287000"/>
            <a:chOff x="0" y="0"/>
            <a:chExt cx="4816593" cy="2709333"/>
          </a:xfrm>
        </p:grpSpPr>
        <p:sp>
          <p:nvSpPr>
            <p:cNvPr id="7" name="Freeform 7"/>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43C4A">
                <a:alpha val="80000"/>
              </a:srgbClr>
            </a:solidFill>
          </p:spPr>
          <p:txBody>
            <a:bodyPr/>
            <a:lstStyle/>
            <a:p>
              <a:endParaRPr lang="en-US"/>
            </a:p>
          </p:txBody>
        </p:sp>
        <p:sp>
          <p:nvSpPr>
            <p:cNvPr id="8" name="TextBox 8"/>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1028700" y="685800"/>
            <a:ext cx="16230600" cy="1023877"/>
          </a:xfrm>
          <a:prstGeom prst="rect">
            <a:avLst/>
          </a:prstGeom>
        </p:spPr>
        <p:txBody>
          <a:bodyPr lIns="0" tIns="0" rIns="0" bIns="0" rtlCol="0" anchor="t">
            <a:spAutoFit/>
          </a:bodyPr>
          <a:lstStyle/>
          <a:p>
            <a:pPr>
              <a:lnSpc>
                <a:spcPts val="7671"/>
              </a:lnSpc>
            </a:pPr>
            <a:r>
              <a:rPr lang="en-US" sz="4486">
                <a:solidFill>
                  <a:srgbClr val="FFFFFF"/>
                </a:solidFill>
                <a:latin typeface="Agrandir Bold"/>
              </a:rPr>
              <a:t>A Residential Addendum is utilized   </a:t>
            </a:r>
          </a:p>
        </p:txBody>
      </p:sp>
      <p:sp>
        <p:nvSpPr>
          <p:cNvPr id="10" name="TextBox 10"/>
          <p:cNvSpPr txBox="1"/>
          <p:nvPr/>
        </p:nvSpPr>
        <p:spPr>
          <a:xfrm>
            <a:off x="2164357" y="2142364"/>
            <a:ext cx="14970614" cy="1649731"/>
          </a:xfrm>
          <a:prstGeom prst="rect">
            <a:avLst/>
          </a:prstGeom>
        </p:spPr>
        <p:txBody>
          <a:bodyPr lIns="0" tIns="0" rIns="0" bIns="0" rtlCol="0" anchor="t">
            <a:spAutoFit/>
          </a:bodyPr>
          <a:lstStyle/>
          <a:p>
            <a:pPr>
              <a:lnSpc>
                <a:spcPts val="6194"/>
              </a:lnSpc>
            </a:pPr>
            <a:r>
              <a:rPr lang="en-US" sz="4424" dirty="0">
                <a:solidFill>
                  <a:srgbClr val="FFFFFF"/>
                </a:solidFill>
                <a:latin typeface="Agrandir Bold"/>
              </a:rPr>
              <a:t>1) as an attachment to a Contract to Buy and Sell Commercial and Land form.   </a:t>
            </a:r>
          </a:p>
        </p:txBody>
      </p:sp>
      <p:sp>
        <p:nvSpPr>
          <p:cNvPr id="11" name="TextBox 11"/>
          <p:cNvSpPr txBox="1"/>
          <p:nvPr/>
        </p:nvSpPr>
        <p:spPr>
          <a:xfrm>
            <a:off x="2164357" y="4224783"/>
            <a:ext cx="14970614" cy="1649731"/>
          </a:xfrm>
          <a:prstGeom prst="rect">
            <a:avLst/>
          </a:prstGeom>
        </p:spPr>
        <p:txBody>
          <a:bodyPr lIns="0" tIns="0" rIns="0" bIns="0" rtlCol="0" anchor="t">
            <a:spAutoFit/>
          </a:bodyPr>
          <a:lstStyle/>
          <a:p>
            <a:pPr>
              <a:lnSpc>
                <a:spcPts val="6194"/>
              </a:lnSpc>
            </a:pPr>
            <a:r>
              <a:rPr lang="en-US" sz="4424">
                <a:solidFill>
                  <a:srgbClr val="FFFFFF"/>
                </a:solidFill>
                <a:latin typeface="Agrandir Bold"/>
              </a:rPr>
              <a:t>2) as an attachment to an Income-Residential Contract to Buy and Sell.   </a:t>
            </a:r>
          </a:p>
        </p:txBody>
      </p:sp>
      <p:sp>
        <p:nvSpPr>
          <p:cNvPr id="12" name="TextBox 12"/>
          <p:cNvSpPr txBox="1"/>
          <p:nvPr/>
        </p:nvSpPr>
        <p:spPr>
          <a:xfrm>
            <a:off x="2164357" y="6307201"/>
            <a:ext cx="14970614" cy="1649731"/>
          </a:xfrm>
          <a:prstGeom prst="rect">
            <a:avLst/>
          </a:prstGeom>
        </p:spPr>
        <p:txBody>
          <a:bodyPr lIns="0" tIns="0" rIns="0" bIns="0" rtlCol="0" anchor="t">
            <a:spAutoFit/>
          </a:bodyPr>
          <a:lstStyle/>
          <a:p>
            <a:pPr>
              <a:lnSpc>
                <a:spcPts val="6194"/>
              </a:lnSpc>
            </a:pPr>
            <a:r>
              <a:rPr lang="en-US" sz="4424">
                <a:solidFill>
                  <a:srgbClr val="FFFFFF"/>
                </a:solidFill>
                <a:latin typeface="Agrandir Bold"/>
              </a:rPr>
              <a:t>3) as an attachment to a Foreclosure Contract to Buy and Sell.   </a:t>
            </a:r>
          </a:p>
        </p:txBody>
      </p:sp>
      <p:sp>
        <p:nvSpPr>
          <p:cNvPr id="13" name="TextBox 13"/>
          <p:cNvSpPr txBox="1"/>
          <p:nvPr/>
        </p:nvSpPr>
        <p:spPr>
          <a:xfrm>
            <a:off x="2164357" y="8389619"/>
            <a:ext cx="14970614" cy="868681"/>
          </a:xfrm>
          <a:prstGeom prst="rect">
            <a:avLst/>
          </a:prstGeom>
        </p:spPr>
        <p:txBody>
          <a:bodyPr lIns="0" tIns="0" rIns="0" bIns="0" rtlCol="0" anchor="t">
            <a:spAutoFit/>
          </a:bodyPr>
          <a:lstStyle/>
          <a:p>
            <a:pPr>
              <a:lnSpc>
                <a:spcPts val="6194"/>
              </a:lnSpc>
            </a:pPr>
            <a:r>
              <a:rPr lang="en-US" sz="4424">
                <a:solidFill>
                  <a:srgbClr val="FFFFFF"/>
                </a:solidFill>
                <a:latin typeface="Agrandir Bold"/>
              </a:rPr>
              <a:t>4) None of the above.   </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8557" b="8557"/>
          <a:stretch>
            <a:fillRect/>
          </a:stretch>
        </p:blipFill>
        <p:spPr>
          <a:xfrm>
            <a:off x="0" y="0"/>
            <a:ext cx="18288000" cy="10287000"/>
          </a:xfrm>
          <a:prstGeom prst="rect">
            <a:avLst/>
          </a:prstGeom>
        </p:spPr>
      </p:pic>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43C4A">
                <a:alpha val="80000"/>
              </a:srgbClr>
            </a:solidFill>
          </p:spPr>
          <p:txBody>
            <a:bodyPr/>
            <a:lstStyle/>
            <a:p>
              <a:endParaRPr lang="en-US"/>
            </a:p>
          </p:txBody>
        </p:sp>
        <p:sp>
          <p:nvSpPr>
            <p:cNvPr id="5" name="TextBox 5"/>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0" y="0"/>
            <a:ext cx="18288000" cy="10287000"/>
            <a:chOff x="0" y="0"/>
            <a:chExt cx="4816593" cy="2709333"/>
          </a:xfrm>
        </p:grpSpPr>
        <p:sp>
          <p:nvSpPr>
            <p:cNvPr id="7" name="Freeform 7"/>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43C4A">
                <a:alpha val="80000"/>
              </a:srgbClr>
            </a:solidFill>
          </p:spPr>
          <p:txBody>
            <a:bodyPr/>
            <a:lstStyle/>
            <a:p>
              <a:endParaRPr lang="en-US"/>
            </a:p>
          </p:txBody>
        </p:sp>
        <p:sp>
          <p:nvSpPr>
            <p:cNvPr id="8" name="TextBox 8"/>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1028700" y="685800"/>
            <a:ext cx="16230600" cy="1023877"/>
          </a:xfrm>
          <a:prstGeom prst="rect">
            <a:avLst/>
          </a:prstGeom>
        </p:spPr>
        <p:txBody>
          <a:bodyPr lIns="0" tIns="0" rIns="0" bIns="0" rtlCol="0" anchor="t">
            <a:spAutoFit/>
          </a:bodyPr>
          <a:lstStyle/>
          <a:p>
            <a:pPr>
              <a:lnSpc>
                <a:spcPts val="7671"/>
              </a:lnSpc>
            </a:pPr>
            <a:r>
              <a:rPr lang="en-US" sz="4486">
                <a:solidFill>
                  <a:srgbClr val="FFFFFF"/>
                </a:solidFill>
                <a:latin typeface="Agrandir Bold"/>
              </a:rPr>
              <a:t>A Residential Addendum is utilized   </a:t>
            </a:r>
          </a:p>
        </p:txBody>
      </p:sp>
      <p:sp>
        <p:nvSpPr>
          <p:cNvPr id="10" name="TextBox 10"/>
          <p:cNvSpPr txBox="1"/>
          <p:nvPr/>
        </p:nvSpPr>
        <p:spPr>
          <a:xfrm>
            <a:off x="2164357" y="2142364"/>
            <a:ext cx="14970614" cy="1649731"/>
          </a:xfrm>
          <a:prstGeom prst="rect">
            <a:avLst/>
          </a:prstGeom>
        </p:spPr>
        <p:txBody>
          <a:bodyPr lIns="0" tIns="0" rIns="0" bIns="0" rtlCol="0" anchor="t">
            <a:spAutoFit/>
          </a:bodyPr>
          <a:lstStyle/>
          <a:p>
            <a:pPr>
              <a:lnSpc>
                <a:spcPts val="6194"/>
              </a:lnSpc>
            </a:pPr>
            <a:r>
              <a:rPr lang="en-US" sz="4424">
                <a:solidFill>
                  <a:srgbClr val="FFFFFF"/>
                </a:solidFill>
                <a:latin typeface="Agrandir Bold"/>
              </a:rPr>
              <a:t>1) as an attachment to a Contract to Buy and Sell Commercial and Land form.   </a:t>
            </a:r>
          </a:p>
        </p:txBody>
      </p:sp>
      <p:sp>
        <p:nvSpPr>
          <p:cNvPr id="11" name="TextBox 11"/>
          <p:cNvSpPr txBox="1"/>
          <p:nvPr/>
        </p:nvSpPr>
        <p:spPr>
          <a:xfrm>
            <a:off x="2164357" y="4224783"/>
            <a:ext cx="14970614" cy="1649731"/>
          </a:xfrm>
          <a:prstGeom prst="rect">
            <a:avLst/>
          </a:prstGeom>
        </p:spPr>
        <p:txBody>
          <a:bodyPr lIns="0" tIns="0" rIns="0" bIns="0" rtlCol="0" anchor="t">
            <a:spAutoFit/>
          </a:bodyPr>
          <a:lstStyle/>
          <a:p>
            <a:pPr>
              <a:lnSpc>
                <a:spcPts val="6194"/>
              </a:lnSpc>
            </a:pPr>
            <a:r>
              <a:rPr lang="en-US" sz="4424">
                <a:solidFill>
                  <a:srgbClr val="FFFFFF">
                    <a:alpha val="29804"/>
                  </a:srgbClr>
                </a:solidFill>
                <a:latin typeface="Agrandir Bold"/>
              </a:rPr>
              <a:t>2) as an attachment to an Income-Residential Contract to Buy and Sell.   </a:t>
            </a:r>
          </a:p>
        </p:txBody>
      </p:sp>
      <p:sp>
        <p:nvSpPr>
          <p:cNvPr id="12" name="TextBox 12"/>
          <p:cNvSpPr txBox="1"/>
          <p:nvPr/>
        </p:nvSpPr>
        <p:spPr>
          <a:xfrm>
            <a:off x="2164357" y="6307201"/>
            <a:ext cx="14970614" cy="1649731"/>
          </a:xfrm>
          <a:prstGeom prst="rect">
            <a:avLst/>
          </a:prstGeom>
        </p:spPr>
        <p:txBody>
          <a:bodyPr lIns="0" tIns="0" rIns="0" bIns="0" rtlCol="0" anchor="t">
            <a:spAutoFit/>
          </a:bodyPr>
          <a:lstStyle/>
          <a:p>
            <a:pPr>
              <a:lnSpc>
                <a:spcPts val="6194"/>
              </a:lnSpc>
            </a:pPr>
            <a:r>
              <a:rPr lang="en-US" sz="4424">
                <a:solidFill>
                  <a:srgbClr val="FFFFFF">
                    <a:alpha val="29804"/>
                  </a:srgbClr>
                </a:solidFill>
                <a:latin typeface="Agrandir Bold"/>
              </a:rPr>
              <a:t>3) as an attachment to a Foreclosure Contract to Buy and Sell.   </a:t>
            </a:r>
          </a:p>
        </p:txBody>
      </p:sp>
      <p:sp>
        <p:nvSpPr>
          <p:cNvPr id="13" name="TextBox 13"/>
          <p:cNvSpPr txBox="1"/>
          <p:nvPr/>
        </p:nvSpPr>
        <p:spPr>
          <a:xfrm>
            <a:off x="2164357" y="8389619"/>
            <a:ext cx="14970614" cy="868681"/>
          </a:xfrm>
          <a:prstGeom prst="rect">
            <a:avLst/>
          </a:prstGeom>
        </p:spPr>
        <p:txBody>
          <a:bodyPr lIns="0" tIns="0" rIns="0" bIns="0" rtlCol="0" anchor="t">
            <a:spAutoFit/>
          </a:bodyPr>
          <a:lstStyle/>
          <a:p>
            <a:pPr>
              <a:lnSpc>
                <a:spcPts val="6194"/>
              </a:lnSpc>
            </a:pPr>
            <a:r>
              <a:rPr lang="en-US" sz="4424">
                <a:solidFill>
                  <a:srgbClr val="FFFFFF">
                    <a:alpha val="29804"/>
                  </a:srgbClr>
                </a:solidFill>
                <a:latin typeface="Agrandir Bold"/>
              </a:rPr>
              <a:t>4) None of the above.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8557" b="8557"/>
          <a:stretch>
            <a:fillRect/>
          </a:stretch>
        </p:blipFill>
        <p:spPr>
          <a:xfrm>
            <a:off x="0" y="0"/>
            <a:ext cx="18288000" cy="10287000"/>
          </a:xfrm>
          <a:prstGeom prst="rect">
            <a:avLst/>
          </a:prstGeom>
        </p:spPr>
      </p:pic>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43C4A">
                <a:alpha val="80000"/>
              </a:srgbClr>
            </a:solidFill>
          </p:spPr>
          <p:txBody>
            <a:bodyPr/>
            <a:lstStyle/>
            <a:p>
              <a:endParaRPr lang="en-US"/>
            </a:p>
          </p:txBody>
        </p:sp>
        <p:sp>
          <p:nvSpPr>
            <p:cNvPr id="5" name="TextBox 5"/>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0" y="0"/>
            <a:ext cx="18288000" cy="10287000"/>
            <a:chOff x="0" y="0"/>
            <a:chExt cx="4816593" cy="2709333"/>
          </a:xfrm>
        </p:grpSpPr>
        <p:sp>
          <p:nvSpPr>
            <p:cNvPr id="7" name="Freeform 7"/>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43C4A">
                <a:alpha val="80000"/>
              </a:srgbClr>
            </a:solidFill>
          </p:spPr>
          <p:txBody>
            <a:bodyPr/>
            <a:lstStyle/>
            <a:p>
              <a:endParaRPr lang="en-US"/>
            </a:p>
          </p:txBody>
        </p:sp>
        <p:sp>
          <p:nvSpPr>
            <p:cNvPr id="8" name="TextBox 8"/>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1028700" y="1498269"/>
            <a:ext cx="16230600" cy="3938527"/>
          </a:xfrm>
          <a:prstGeom prst="rect">
            <a:avLst/>
          </a:prstGeom>
        </p:spPr>
        <p:txBody>
          <a:bodyPr lIns="0" tIns="0" rIns="0" bIns="0" rtlCol="0" anchor="t">
            <a:spAutoFit/>
          </a:bodyPr>
          <a:lstStyle/>
          <a:p>
            <a:pPr>
              <a:lnSpc>
                <a:spcPts val="7671"/>
              </a:lnSpc>
            </a:pPr>
            <a:r>
              <a:rPr lang="en-US" sz="4486">
                <a:solidFill>
                  <a:srgbClr val="FFFFFF"/>
                </a:solidFill>
                <a:latin typeface="Agrandir Bold"/>
              </a:rPr>
              <a:t>Due Diligence documents are arbitrary and are a suggestion of documents that can be provided but they are not considered a binding contingency in the Contract to Buy and Sell.   </a:t>
            </a:r>
          </a:p>
        </p:txBody>
      </p:sp>
      <p:sp>
        <p:nvSpPr>
          <p:cNvPr id="10" name="TextBox 10"/>
          <p:cNvSpPr txBox="1"/>
          <p:nvPr/>
        </p:nvSpPr>
        <p:spPr>
          <a:xfrm>
            <a:off x="2288686" y="6034292"/>
            <a:ext cx="14970614" cy="868681"/>
          </a:xfrm>
          <a:prstGeom prst="rect">
            <a:avLst/>
          </a:prstGeom>
        </p:spPr>
        <p:txBody>
          <a:bodyPr lIns="0" tIns="0" rIns="0" bIns="0" rtlCol="0" anchor="t">
            <a:spAutoFit/>
          </a:bodyPr>
          <a:lstStyle/>
          <a:p>
            <a:pPr>
              <a:lnSpc>
                <a:spcPts val="6194"/>
              </a:lnSpc>
            </a:pPr>
            <a:r>
              <a:rPr lang="en-US" sz="4424">
                <a:solidFill>
                  <a:srgbClr val="FFFFFF"/>
                </a:solidFill>
                <a:latin typeface="Agrandir Bold"/>
              </a:rPr>
              <a:t>1) True</a:t>
            </a:r>
          </a:p>
        </p:txBody>
      </p:sp>
      <p:sp>
        <p:nvSpPr>
          <p:cNvPr id="11" name="TextBox 11"/>
          <p:cNvSpPr txBox="1"/>
          <p:nvPr/>
        </p:nvSpPr>
        <p:spPr>
          <a:xfrm>
            <a:off x="2288686" y="7577150"/>
            <a:ext cx="14970614" cy="868681"/>
          </a:xfrm>
          <a:prstGeom prst="rect">
            <a:avLst/>
          </a:prstGeom>
        </p:spPr>
        <p:txBody>
          <a:bodyPr lIns="0" tIns="0" rIns="0" bIns="0" rtlCol="0" anchor="t">
            <a:spAutoFit/>
          </a:bodyPr>
          <a:lstStyle/>
          <a:p>
            <a:pPr>
              <a:lnSpc>
                <a:spcPts val="6194"/>
              </a:lnSpc>
            </a:pPr>
            <a:r>
              <a:rPr lang="en-US" sz="4424">
                <a:solidFill>
                  <a:srgbClr val="FFFFFF"/>
                </a:solidFill>
                <a:latin typeface="Agrandir Bold"/>
              </a:rPr>
              <a:t>2) False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8557" b="8557"/>
          <a:stretch>
            <a:fillRect/>
          </a:stretch>
        </p:blipFill>
        <p:spPr>
          <a:xfrm>
            <a:off x="0" y="0"/>
            <a:ext cx="18288000" cy="10287000"/>
          </a:xfrm>
          <a:prstGeom prst="rect">
            <a:avLst/>
          </a:prstGeom>
        </p:spPr>
      </p:pic>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43C4A">
                <a:alpha val="80000"/>
              </a:srgbClr>
            </a:solidFill>
          </p:spPr>
          <p:txBody>
            <a:bodyPr/>
            <a:lstStyle/>
            <a:p>
              <a:endParaRPr lang="en-US"/>
            </a:p>
          </p:txBody>
        </p:sp>
        <p:sp>
          <p:nvSpPr>
            <p:cNvPr id="5" name="TextBox 5"/>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0" y="0"/>
            <a:ext cx="18288000" cy="10287000"/>
            <a:chOff x="0" y="0"/>
            <a:chExt cx="4816593" cy="2709333"/>
          </a:xfrm>
        </p:grpSpPr>
        <p:sp>
          <p:nvSpPr>
            <p:cNvPr id="7" name="Freeform 7"/>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43C4A">
                <a:alpha val="80000"/>
              </a:srgbClr>
            </a:solidFill>
          </p:spPr>
          <p:txBody>
            <a:bodyPr/>
            <a:lstStyle/>
            <a:p>
              <a:endParaRPr lang="en-US"/>
            </a:p>
          </p:txBody>
        </p:sp>
        <p:sp>
          <p:nvSpPr>
            <p:cNvPr id="8" name="TextBox 8"/>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1028700" y="1498269"/>
            <a:ext cx="16230600" cy="3938527"/>
          </a:xfrm>
          <a:prstGeom prst="rect">
            <a:avLst/>
          </a:prstGeom>
        </p:spPr>
        <p:txBody>
          <a:bodyPr lIns="0" tIns="0" rIns="0" bIns="0" rtlCol="0" anchor="t">
            <a:spAutoFit/>
          </a:bodyPr>
          <a:lstStyle/>
          <a:p>
            <a:pPr>
              <a:lnSpc>
                <a:spcPts val="7671"/>
              </a:lnSpc>
            </a:pPr>
            <a:r>
              <a:rPr lang="en-US" sz="4486">
                <a:solidFill>
                  <a:srgbClr val="FFFFFF"/>
                </a:solidFill>
                <a:latin typeface="Agrandir Bold"/>
              </a:rPr>
              <a:t>Due Diligence documents are arbitrary and are a suggestion of documents that can be provided but they are not considered a binding contingency in the Contract to Buy and Sell.   </a:t>
            </a:r>
          </a:p>
        </p:txBody>
      </p:sp>
      <p:sp>
        <p:nvSpPr>
          <p:cNvPr id="10" name="TextBox 10"/>
          <p:cNvSpPr txBox="1"/>
          <p:nvPr/>
        </p:nvSpPr>
        <p:spPr>
          <a:xfrm>
            <a:off x="2288686" y="6034292"/>
            <a:ext cx="14970614" cy="868681"/>
          </a:xfrm>
          <a:prstGeom prst="rect">
            <a:avLst/>
          </a:prstGeom>
        </p:spPr>
        <p:txBody>
          <a:bodyPr lIns="0" tIns="0" rIns="0" bIns="0" rtlCol="0" anchor="t">
            <a:spAutoFit/>
          </a:bodyPr>
          <a:lstStyle/>
          <a:p>
            <a:pPr>
              <a:lnSpc>
                <a:spcPts val="6194"/>
              </a:lnSpc>
            </a:pPr>
            <a:r>
              <a:rPr lang="en-US" sz="4424">
                <a:solidFill>
                  <a:srgbClr val="FFFFFF">
                    <a:alpha val="29804"/>
                  </a:srgbClr>
                </a:solidFill>
                <a:latin typeface="Agrandir Bold"/>
              </a:rPr>
              <a:t>1) True</a:t>
            </a:r>
          </a:p>
        </p:txBody>
      </p:sp>
      <p:sp>
        <p:nvSpPr>
          <p:cNvPr id="11" name="TextBox 11"/>
          <p:cNvSpPr txBox="1"/>
          <p:nvPr/>
        </p:nvSpPr>
        <p:spPr>
          <a:xfrm>
            <a:off x="2288686" y="7577150"/>
            <a:ext cx="14970614" cy="868681"/>
          </a:xfrm>
          <a:prstGeom prst="rect">
            <a:avLst/>
          </a:prstGeom>
        </p:spPr>
        <p:txBody>
          <a:bodyPr lIns="0" tIns="0" rIns="0" bIns="0" rtlCol="0" anchor="t">
            <a:spAutoFit/>
          </a:bodyPr>
          <a:lstStyle/>
          <a:p>
            <a:pPr>
              <a:lnSpc>
                <a:spcPts val="6194"/>
              </a:lnSpc>
            </a:pPr>
            <a:r>
              <a:rPr lang="en-US" sz="4424">
                <a:solidFill>
                  <a:srgbClr val="FFFFFF"/>
                </a:solidFill>
                <a:latin typeface="Agrandir Bold"/>
              </a:rPr>
              <a:t>2) False</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8557" b="8557"/>
          <a:stretch>
            <a:fillRect/>
          </a:stretch>
        </p:blipFill>
        <p:spPr>
          <a:xfrm>
            <a:off x="0" y="0"/>
            <a:ext cx="18288000" cy="10287000"/>
          </a:xfrm>
          <a:prstGeom prst="rect">
            <a:avLst/>
          </a:prstGeom>
        </p:spPr>
      </p:pic>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43C4A">
                <a:alpha val="80000"/>
              </a:srgbClr>
            </a:solidFill>
          </p:spPr>
          <p:txBody>
            <a:bodyPr/>
            <a:lstStyle/>
            <a:p>
              <a:endParaRPr lang="en-US"/>
            </a:p>
          </p:txBody>
        </p:sp>
        <p:sp>
          <p:nvSpPr>
            <p:cNvPr id="5" name="TextBox 5"/>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0" y="0"/>
            <a:ext cx="18288000" cy="10287000"/>
            <a:chOff x="0" y="0"/>
            <a:chExt cx="4816593" cy="2709333"/>
          </a:xfrm>
        </p:grpSpPr>
        <p:sp>
          <p:nvSpPr>
            <p:cNvPr id="7" name="Freeform 7"/>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43C4A">
                <a:alpha val="80000"/>
              </a:srgbClr>
            </a:solidFill>
          </p:spPr>
          <p:txBody>
            <a:bodyPr/>
            <a:lstStyle/>
            <a:p>
              <a:endParaRPr lang="en-US"/>
            </a:p>
          </p:txBody>
        </p:sp>
        <p:sp>
          <p:nvSpPr>
            <p:cNvPr id="8" name="TextBox 8"/>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1028700" y="186624"/>
            <a:ext cx="16230600" cy="1995427"/>
          </a:xfrm>
          <a:prstGeom prst="rect">
            <a:avLst/>
          </a:prstGeom>
        </p:spPr>
        <p:txBody>
          <a:bodyPr lIns="0" tIns="0" rIns="0" bIns="0" rtlCol="0" anchor="t">
            <a:spAutoFit/>
          </a:bodyPr>
          <a:lstStyle/>
          <a:p>
            <a:pPr>
              <a:lnSpc>
                <a:spcPts val="7671"/>
              </a:lnSpc>
            </a:pPr>
            <a:r>
              <a:rPr lang="en-US" sz="4486">
                <a:solidFill>
                  <a:srgbClr val="FFFFFF"/>
                </a:solidFill>
                <a:latin typeface="Agrandir Bold"/>
              </a:rPr>
              <a:t>The Contract to Buy and Sell Income- Residential is utilized for   </a:t>
            </a:r>
          </a:p>
        </p:txBody>
      </p:sp>
      <p:sp>
        <p:nvSpPr>
          <p:cNvPr id="10" name="TextBox 10"/>
          <p:cNvSpPr txBox="1"/>
          <p:nvPr/>
        </p:nvSpPr>
        <p:spPr>
          <a:xfrm>
            <a:off x="2164357" y="2417230"/>
            <a:ext cx="14970614" cy="868681"/>
          </a:xfrm>
          <a:prstGeom prst="rect">
            <a:avLst/>
          </a:prstGeom>
        </p:spPr>
        <p:txBody>
          <a:bodyPr lIns="0" tIns="0" rIns="0" bIns="0" rtlCol="0" anchor="t">
            <a:spAutoFit/>
          </a:bodyPr>
          <a:lstStyle/>
          <a:p>
            <a:pPr>
              <a:lnSpc>
                <a:spcPts val="6194"/>
              </a:lnSpc>
            </a:pPr>
            <a:r>
              <a:rPr lang="en-US" sz="4424" dirty="0">
                <a:solidFill>
                  <a:srgbClr val="FFFFFF"/>
                </a:solidFill>
                <a:latin typeface="Agrandir Bold"/>
              </a:rPr>
              <a:t>1) only commercial properties.   </a:t>
            </a:r>
          </a:p>
        </p:txBody>
      </p:sp>
      <p:sp>
        <p:nvSpPr>
          <p:cNvPr id="11" name="TextBox 11"/>
          <p:cNvSpPr txBox="1"/>
          <p:nvPr/>
        </p:nvSpPr>
        <p:spPr>
          <a:xfrm>
            <a:off x="2164357" y="3521091"/>
            <a:ext cx="14970614" cy="1649731"/>
          </a:xfrm>
          <a:prstGeom prst="rect">
            <a:avLst/>
          </a:prstGeom>
        </p:spPr>
        <p:txBody>
          <a:bodyPr lIns="0" tIns="0" rIns="0" bIns="0" rtlCol="0" anchor="t">
            <a:spAutoFit/>
          </a:bodyPr>
          <a:lstStyle/>
          <a:p>
            <a:pPr>
              <a:lnSpc>
                <a:spcPts val="6194"/>
              </a:lnSpc>
            </a:pPr>
            <a:r>
              <a:rPr lang="en-US" sz="4424">
                <a:solidFill>
                  <a:srgbClr val="FFFFFF"/>
                </a:solidFill>
                <a:latin typeface="Agrandir Bold"/>
              </a:rPr>
              <a:t>2) only apartment complexes with over 10 dwelling units.   </a:t>
            </a:r>
          </a:p>
        </p:txBody>
      </p:sp>
      <p:sp>
        <p:nvSpPr>
          <p:cNvPr id="12" name="TextBox 12"/>
          <p:cNvSpPr txBox="1"/>
          <p:nvPr/>
        </p:nvSpPr>
        <p:spPr>
          <a:xfrm>
            <a:off x="2164357" y="5406001"/>
            <a:ext cx="14970614" cy="2430781"/>
          </a:xfrm>
          <a:prstGeom prst="rect">
            <a:avLst/>
          </a:prstGeom>
        </p:spPr>
        <p:txBody>
          <a:bodyPr lIns="0" tIns="0" rIns="0" bIns="0" rtlCol="0" anchor="t">
            <a:spAutoFit/>
          </a:bodyPr>
          <a:lstStyle/>
          <a:p>
            <a:pPr>
              <a:lnSpc>
                <a:spcPts val="6194"/>
              </a:lnSpc>
            </a:pPr>
            <a:r>
              <a:rPr lang="en-US" sz="4424">
                <a:solidFill>
                  <a:srgbClr val="FFFFFF"/>
                </a:solidFill>
                <a:latin typeface="Agrandir Bold"/>
              </a:rPr>
              <a:t>3) rental units, duplexes, triplexes, apartment complexes regardless of the number of units involved in the complex.   </a:t>
            </a:r>
          </a:p>
        </p:txBody>
      </p:sp>
      <p:sp>
        <p:nvSpPr>
          <p:cNvPr id="13" name="TextBox 13"/>
          <p:cNvSpPr txBox="1"/>
          <p:nvPr/>
        </p:nvSpPr>
        <p:spPr>
          <a:xfrm>
            <a:off x="2164357" y="8071961"/>
            <a:ext cx="14970614" cy="1649731"/>
          </a:xfrm>
          <a:prstGeom prst="rect">
            <a:avLst/>
          </a:prstGeom>
        </p:spPr>
        <p:txBody>
          <a:bodyPr lIns="0" tIns="0" rIns="0" bIns="0" rtlCol="0" anchor="t">
            <a:spAutoFit/>
          </a:bodyPr>
          <a:lstStyle/>
          <a:p>
            <a:pPr>
              <a:lnSpc>
                <a:spcPts val="6194"/>
              </a:lnSpc>
            </a:pPr>
            <a:r>
              <a:rPr lang="en-US" sz="4424">
                <a:solidFill>
                  <a:srgbClr val="FFFFFF"/>
                </a:solidFill>
                <a:latin typeface="Agrandir Bold"/>
              </a:rPr>
              <a:t>4) single family homes that might be rented out in the future.   </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8557" b="8557"/>
          <a:stretch>
            <a:fillRect/>
          </a:stretch>
        </p:blipFill>
        <p:spPr>
          <a:xfrm>
            <a:off x="0" y="0"/>
            <a:ext cx="18288000" cy="10287000"/>
          </a:xfrm>
          <a:prstGeom prst="rect">
            <a:avLst/>
          </a:prstGeom>
        </p:spPr>
      </p:pic>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43C4A">
                <a:alpha val="80000"/>
              </a:srgbClr>
            </a:solidFill>
          </p:spPr>
          <p:txBody>
            <a:bodyPr/>
            <a:lstStyle/>
            <a:p>
              <a:endParaRPr lang="en-US"/>
            </a:p>
          </p:txBody>
        </p:sp>
        <p:sp>
          <p:nvSpPr>
            <p:cNvPr id="5" name="TextBox 5"/>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0" y="0"/>
            <a:ext cx="18288000" cy="10287000"/>
            <a:chOff x="0" y="0"/>
            <a:chExt cx="4816593" cy="2709333"/>
          </a:xfrm>
        </p:grpSpPr>
        <p:sp>
          <p:nvSpPr>
            <p:cNvPr id="7" name="Freeform 7"/>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43C4A">
                <a:alpha val="80000"/>
              </a:srgbClr>
            </a:solidFill>
          </p:spPr>
          <p:txBody>
            <a:bodyPr/>
            <a:lstStyle/>
            <a:p>
              <a:endParaRPr lang="en-US"/>
            </a:p>
          </p:txBody>
        </p:sp>
        <p:sp>
          <p:nvSpPr>
            <p:cNvPr id="8" name="TextBox 8"/>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1028700" y="186624"/>
            <a:ext cx="16230600" cy="1995427"/>
          </a:xfrm>
          <a:prstGeom prst="rect">
            <a:avLst/>
          </a:prstGeom>
        </p:spPr>
        <p:txBody>
          <a:bodyPr lIns="0" tIns="0" rIns="0" bIns="0" rtlCol="0" anchor="t">
            <a:spAutoFit/>
          </a:bodyPr>
          <a:lstStyle/>
          <a:p>
            <a:pPr>
              <a:lnSpc>
                <a:spcPts val="7671"/>
              </a:lnSpc>
            </a:pPr>
            <a:r>
              <a:rPr lang="en-US" sz="4486">
                <a:solidFill>
                  <a:srgbClr val="FFFFFF"/>
                </a:solidFill>
                <a:latin typeface="Agrandir Bold"/>
              </a:rPr>
              <a:t>The Contract to Buy and Sell Income- Residential is utilized for   </a:t>
            </a:r>
          </a:p>
        </p:txBody>
      </p:sp>
      <p:sp>
        <p:nvSpPr>
          <p:cNvPr id="10" name="TextBox 10"/>
          <p:cNvSpPr txBox="1"/>
          <p:nvPr/>
        </p:nvSpPr>
        <p:spPr>
          <a:xfrm>
            <a:off x="2164357" y="2417230"/>
            <a:ext cx="14970614" cy="868681"/>
          </a:xfrm>
          <a:prstGeom prst="rect">
            <a:avLst/>
          </a:prstGeom>
        </p:spPr>
        <p:txBody>
          <a:bodyPr lIns="0" tIns="0" rIns="0" bIns="0" rtlCol="0" anchor="t">
            <a:spAutoFit/>
          </a:bodyPr>
          <a:lstStyle/>
          <a:p>
            <a:pPr>
              <a:lnSpc>
                <a:spcPts val="6194"/>
              </a:lnSpc>
            </a:pPr>
            <a:r>
              <a:rPr lang="en-US" sz="4424">
                <a:solidFill>
                  <a:srgbClr val="FFFFFF">
                    <a:alpha val="29804"/>
                  </a:srgbClr>
                </a:solidFill>
                <a:latin typeface="Agrandir Bold"/>
              </a:rPr>
              <a:t>1) only commercial properties.   </a:t>
            </a:r>
          </a:p>
        </p:txBody>
      </p:sp>
      <p:sp>
        <p:nvSpPr>
          <p:cNvPr id="11" name="TextBox 11"/>
          <p:cNvSpPr txBox="1"/>
          <p:nvPr/>
        </p:nvSpPr>
        <p:spPr>
          <a:xfrm>
            <a:off x="2164357" y="3521091"/>
            <a:ext cx="14970614" cy="1649731"/>
          </a:xfrm>
          <a:prstGeom prst="rect">
            <a:avLst/>
          </a:prstGeom>
        </p:spPr>
        <p:txBody>
          <a:bodyPr lIns="0" tIns="0" rIns="0" bIns="0" rtlCol="0" anchor="t">
            <a:spAutoFit/>
          </a:bodyPr>
          <a:lstStyle/>
          <a:p>
            <a:pPr>
              <a:lnSpc>
                <a:spcPts val="6194"/>
              </a:lnSpc>
            </a:pPr>
            <a:r>
              <a:rPr lang="en-US" sz="4424">
                <a:solidFill>
                  <a:srgbClr val="FFFFFF">
                    <a:alpha val="29804"/>
                  </a:srgbClr>
                </a:solidFill>
                <a:latin typeface="Agrandir Bold"/>
              </a:rPr>
              <a:t>2) only apartment complexes with over 10 dwelling units.   </a:t>
            </a:r>
          </a:p>
        </p:txBody>
      </p:sp>
      <p:sp>
        <p:nvSpPr>
          <p:cNvPr id="12" name="TextBox 12"/>
          <p:cNvSpPr txBox="1"/>
          <p:nvPr/>
        </p:nvSpPr>
        <p:spPr>
          <a:xfrm>
            <a:off x="2164357" y="5406001"/>
            <a:ext cx="14970614" cy="2430781"/>
          </a:xfrm>
          <a:prstGeom prst="rect">
            <a:avLst/>
          </a:prstGeom>
        </p:spPr>
        <p:txBody>
          <a:bodyPr lIns="0" tIns="0" rIns="0" bIns="0" rtlCol="0" anchor="t">
            <a:spAutoFit/>
          </a:bodyPr>
          <a:lstStyle/>
          <a:p>
            <a:pPr>
              <a:lnSpc>
                <a:spcPts val="6194"/>
              </a:lnSpc>
            </a:pPr>
            <a:r>
              <a:rPr lang="en-US" sz="4424">
                <a:solidFill>
                  <a:srgbClr val="FFFFFF"/>
                </a:solidFill>
                <a:latin typeface="Agrandir Bold"/>
              </a:rPr>
              <a:t>3) rental units, duplexes, triplexes, apartment complexes regardless of the number of units involved in the complex.   </a:t>
            </a:r>
          </a:p>
        </p:txBody>
      </p:sp>
      <p:sp>
        <p:nvSpPr>
          <p:cNvPr id="13" name="TextBox 13"/>
          <p:cNvSpPr txBox="1"/>
          <p:nvPr/>
        </p:nvSpPr>
        <p:spPr>
          <a:xfrm>
            <a:off x="2164357" y="8071961"/>
            <a:ext cx="14970614" cy="1649731"/>
          </a:xfrm>
          <a:prstGeom prst="rect">
            <a:avLst/>
          </a:prstGeom>
        </p:spPr>
        <p:txBody>
          <a:bodyPr lIns="0" tIns="0" rIns="0" bIns="0" rtlCol="0" anchor="t">
            <a:spAutoFit/>
          </a:bodyPr>
          <a:lstStyle/>
          <a:p>
            <a:pPr>
              <a:lnSpc>
                <a:spcPts val="6194"/>
              </a:lnSpc>
            </a:pPr>
            <a:r>
              <a:rPr lang="en-US" sz="4424">
                <a:solidFill>
                  <a:srgbClr val="FFFFFF">
                    <a:alpha val="29804"/>
                  </a:srgbClr>
                </a:solidFill>
                <a:latin typeface="Agrandir Bold"/>
              </a:rPr>
              <a:t>4) single family homes that might be rented out in the future.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8557" b="8557"/>
          <a:stretch>
            <a:fillRect/>
          </a:stretch>
        </p:blipFill>
        <p:spPr>
          <a:xfrm>
            <a:off x="0" y="0"/>
            <a:ext cx="18288000" cy="10287000"/>
          </a:xfrm>
          <a:prstGeom prst="rect">
            <a:avLst/>
          </a:prstGeom>
        </p:spPr>
      </p:pic>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43C4A">
                <a:alpha val="80000"/>
              </a:srgbClr>
            </a:solidFill>
          </p:spPr>
          <p:txBody>
            <a:bodyPr/>
            <a:lstStyle/>
            <a:p>
              <a:endParaRPr lang="en-US"/>
            </a:p>
          </p:txBody>
        </p:sp>
        <p:sp>
          <p:nvSpPr>
            <p:cNvPr id="5" name="TextBox 5"/>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0" y="0"/>
            <a:ext cx="18288000" cy="10287000"/>
            <a:chOff x="0" y="0"/>
            <a:chExt cx="4816593" cy="2709333"/>
          </a:xfrm>
        </p:grpSpPr>
        <p:sp>
          <p:nvSpPr>
            <p:cNvPr id="7" name="Freeform 7"/>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43C4A">
                <a:alpha val="80000"/>
              </a:srgbClr>
            </a:solidFill>
          </p:spPr>
          <p:txBody>
            <a:bodyPr/>
            <a:lstStyle/>
            <a:p>
              <a:endParaRPr lang="en-US"/>
            </a:p>
          </p:txBody>
        </p:sp>
        <p:sp>
          <p:nvSpPr>
            <p:cNvPr id="8" name="TextBox 8"/>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1028700" y="1498269"/>
            <a:ext cx="16230600" cy="2966977"/>
          </a:xfrm>
          <a:prstGeom prst="rect">
            <a:avLst/>
          </a:prstGeom>
        </p:spPr>
        <p:txBody>
          <a:bodyPr lIns="0" tIns="0" rIns="0" bIns="0" rtlCol="0" anchor="t">
            <a:spAutoFit/>
          </a:bodyPr>
          <a:lstStyle/>
          <a:p>
            <a:pPr>
              <a:lnSpc>
                <a:spcPts val="7671"/>
              </a:lnSpc>
            </a:pPr>
            <a:r>
              <a:rPr lang="en-US" sz="4486">
                <a:solidFill>
                  <a:srgbClr val="FFFFFF"/>
                </a:solidFill>
                <a:latin typeface="Agrandir Bold"/>
              </a:rPr>
              <a:t>Estoppel Statements are utilized to verify the condition of the current leases to the Buyer in their purchase of real property.   </a:t>
            </a:r>
          </a:p>
        </p:txBody>
      </p:sp>
      <p:sp>
        <p:nvSpPr>
          <p:cNvPr id="10" name="TextBox 10"/>
          <p:cNvSpPr txBox="1"/>
          <p:nvPr/>
        </p:nvSpPr>
        <p:spPr>
          <a:xfrm>
            <a:off x="2288686" y="5240148"/>
            <a:ext cx="14970614" cy="868681"/>
          </a:xfrm>
          <a:prstGeom prst="rect">
            <a:avLst/>
          </a:prstGeom>
        </p:spPr>
        <p:txBody>
          <a:bodyPr lIns="0" tIns="0" rIns="0" bIns="0" rtlCol="0" anchor="t">
            <a:spAutoFit/>
          </a:bodyPr>
          <a:lstStyle/>
          <a:p>
            <a:pPr>
              <a:lnSpc>
                <a:spcPts val="6194"/>
              </a:lnSpc>
            </a:pPr>
            <a:r>
              <a:rPr lang="en-US" sz="4424">
                <a:solidFill>
                  <a:srgbClr val="FFFFFF"/>
                </a:solidFill>
                <a:latin typeface="Agrandir Bold"/>
              </a:rPr>
              <a:t>1) True</a:t>
            </a:r>
          </a:p>
        </p:txBody>
      </p:sp>
      <p:sp>
        <p:nvSpPr>
          <p:cNvPr id="11" name="TextBox 11"/>
          <p:cNvSpPr txBox="1"/>
          <p:nvPr/>
        </p:nvSpPr>
        <p:spPr>
          <a:xfrm>
            <a:off x="2288686" y="6783006"/>
            <a:ext cx="14970614" cy="868681"/>
          </a:xfrm>
          <a:prstGeom prst="rect">
            <a:avLst/>
          </a:prstGeom>
        </p:spPr>
        <p:txBody>
          <a:bodyPr lIns="0" tIns="0" rIns="0" bIns="0" rtlCol="0" anchor="t">
            <a:spAutoFit/>
          </a:bodyPr>
          <a:lstStyle/>
          <a:p>
            <a:pPr>
              <a:lnSpc>
                <a:spcPts val="6194"/>
              </a:lnSpc>
            </a:pPr>
            <a:r>
              <a:rPr lang="en-US" sz="4424">
                <a:solidFill>
                  <a:srgbClr val="FFFFFF"/>
                </a:solidFill>
                <a:latin typeface="Agrandir Bold"/>
              </a:rPr>
              <a:t>2) False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8557" b="8557"/>
          <a:stretch>
            <a:fillRect/>
          </a:stretch>
        </p:blipFill>
        <p:spPr>
          <a:xfrm>
            <a:off x="0" y="0"/>
            <a:ext cx="18288000" cy="10287000"/>
          </a:xfrm>
          <a:prstGeom prst="rect">
            <a:avLst/>
          </a:prstGeom>
        </p:spPr>
      </p:pic>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43C4A">
                <a:alpha val="80000"/>
              </a:srgbClr>
            </a:solidFill>
          </p:spPr>
          <p:txBody>
            <a:bodyPr/>
            <a:lstStyle/>
            <a:p>
              <a:endParaRPr lang="en-US"/>
            </a:p>
          </p:txBody>
        </p:sp>
        <p:sp>
          <p:nvSpPr>
            <p:cNvPr id="5" name="TextBox 5"/>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0" y="0"/>
            <a:ext cx="18288000" cy="10287000"/>
            <a:chOff x="0" y="0"/>
            <a:chExt cx="4816593" cy="2709333"/>
          </a:xfrm>
        </p:grpSpPr>
        <p:sp>
          <p:nvSpPr>
            <p:cNvPr id="7" name="Freeform 7"/>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43C4A">
                <a:alpha val="80000"/>
              </a:srgbClr>
            </a:solidFill>
          </p:spPr>
          <p:txBody>
            <a:bodyPr/>
            <a:lstStyle/>
            <a:p>
              <a:endParaRPr lang="en-US"/>
            </a:p>
          </p:txBody>
        </p:sp>
        <p:sp>
          <p:nvSpPr>
            <p:cNvPr id="8" name="TextBox 8"/>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9" name="AutoShape 9"/>
          <p:cNvSpPr/>
          <p:nvPr/>
        </p:nvSpPr>
        <p:spPr>
          <a:xfrm>
            <a:off x="5897880" y="2779418"/>
            <a:ext cx="6492240" cy="0"/>
          </a:xfrm>
          <a:prstGeom prst="line">
            <a:avLst/>
          </a:prstGeom>
          <a:ln w="38100" cap="flat">
            <a:solidFill>
              <a:srgbClr val="F0F0F0"/>
            </a:solidFill>
            <a:prstDash val="solid"/>
            <a:headEnd type="none" w="sm" len="sm"/>
            <a:tailEnd type="none" w="sm" len="sm"/>
          </a:ln>
        </p:spPr>
        <p:txBody>
          <a:bodyPr/>
          <a:lstStyle/>
          <a:p>
            <a:endParaRPr lang="en-US"/>
          </a:p>
        </p:txBody>
      </p:sp>
      <p:pic>
        <p:nvPicPr>
          <p:cNvPr id="10" name="Picture 10"/>
          <p:cNvPicPr>
            <a:picLocks noChangeAspect="1"/>
          </p:cNvPicPr>
          <p:nvPr/>
        </p:nvPicPr>
        <p:blipFill>
          <a:blip r:embed="rId3"/>
          <a:srcRect/>
          <a:stretch>
            <a:fillRect/>
          </a:stretch>
        </p:blipFill>
        <p:spPr>
          <a:xfrm>
            <a:off x="0" y="5900994"/>
            <a:ext cx="18288000" cy="1176759"/>
          </a:xfrm>
          <a:prstGeom prst="rect">
            <a:avLst/>
          </a:prstGeom>
        </p:spPr>
      </p:pic>
      <p:sp>
        <p:nvSpPr>
          <p:cNvPr id="11" name="TextBox 11"/>
          <p:cNvSpPr txBox="1"/>
          <p:nvPr/>
        </p:nvSpPr>
        <p:spPr>
          <a:xfrm>
            <a:off x="1028700" y="3746536"/>
            <a:ext cx="16230600" cy="949215"/>
          </a:xfrm>
          <a:prstGeom prst="rect">
            <a:avLst/>
          </a:prstGeom>
        </p:spPr>
        <p:txBody>
          <a:bodyPr lIns="0" tIns="0" rIns="0" bIns="0" rtlCol="0" anchor="t">
            <a:spAutoFit/>
          </a:bodyPr>
          <a:lstStyle/>
          <a:p>
            <a:pPr marL="990165" lvl="1" indent="-495082">
              <a:lnSpc>
                <a:spcPts val="6879"/>
              </a:lnSpc>
              <a:buFont typeface="Arial"/>
              <a:buChar char="•"/>
            </a:pPr>
            <a:r>
              <a:rPr lang="en-US" sz="4586">
                <a:solidFill>
                  <a:srgbClr val="FFFFFF"/>
                </a:solidFill>
                <a:latin typeface="Agrandir Bold"/>
              </a:rPr>
              <a:t>Section 2.8   Growing Crops</a:t>
            </a:r>
          </a:p>
        </p:txBody>
      </p:sp>
      <p:sp>
        <p:nvSpPr>
          <p:cNvPr id="12" name="TextBox 12"/>
          <p:cNvSpPr txBox="1"/>
          <p:nvPr/>
        </p:nvSpPr>
        <p:spPr>
          <a:xfrm>
            <a:off x="0" y="297556"/>
            <a:ext cx="18288000" cy="1965923"/>
          </a:xfrm>
          <a:prstGeom prst="rect">
            <a:avLst/>
          </a:prstGeom>
        </p:spPr>
        <p:txBody>
          <a:bodyPr lIns="0" tIns="0" rIns="0" bIns="0" rtlCol="0" anchor="t">
            <a:spAutoFit/>
          </a:bodyPr>
          <a:lstStyle/>
          <a:p>
            <a:pPr algn="ctr">
              <a:lnSpc>
                <a:spcPts val="7840"/>
              </a:lnSpc>
              <a:spcBef>
                <a:spcPct val="0"/>
              </a:spcBef>
            </a:pPr>
            <a:r>
              <a:rPr lang="en-US" sz="5600" dirty="0">
                <a:solidFill>
                  <a:srgbClr val="FFFFFF"/>
                </a:solidFill>
                <a:latin typeface="Agrandir Bold"/>
              </a:rPr>
              <a:t>CBS4-05-23 Contract to Buy and Sell Real Estate (Land) </a:t>
            </a:r>
          </a:p>
        </p:txBody>
      </p:sp>
      <p:sp>
        <p:nvSpPr>
          <p:cNvPr id="13" name="TextBox 13"/>
          <p:cNvSpPr txBox="1"/>
          <p:nvPr/>
        </p:nvSpPr>
        <p:spPr>
          <a:xfrm>
            <a:off x="14977371" y="9290050"/>
            <a:ext cx="3310629" cy="865622"/>
          </a:xfrm>
          <a:prstGeom prst="rect">
            <a:avLst/>
          </a:prstGeom>
        </p:spPr>
        <p:txBody>
          <a:bodyPr lIns="0" tIns="0" rIns="0" bIns="0" rtlCol="0" anchor="t">
            <a:spAutoFit/>
          </a:bodyPr>
          <a:lstStyle/>
          <a:p>
            <a:pPr algn="ctr">
              <a:lnSpc>
                <a:spcPts val="7000"/>
              </a:lnSpc>
              <a:spcBef>
                <a:spcPct val="0"/>
              </a:spcBef>
            </a:pPr>
            <a:r>
              <a:rPr lang="en-US" sz="5000" dirty="0">
                <a:solidFill>
                  <a:srgbClr val="FFFFFF"/>
                </a:solidFill>
                <a:latin typeface="Agrandir Bold"/>
              </a:rPr>
              <a:t>pg. 350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8557" b="8557"/>
          <a:stretch>
            <a:fillRect/>
          </a:stretch>
        </p:blipFill>
        <p:spPr>
          <a:xfrm>
            <a:off x="0" y="0"/>
            <a:ext cx="18288000" cy="10287000"/>
          </a:xfrm>
          <a:prstGeom prst="rect">
            <a:avLst/>
          </a:prstGeom>
        </p:spPr>
      </p:pic>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43C4A">
                <a:alpha val="80000"/>
              </a:srgbClr>
            </a:solidFill>
          </p:spPr>
          <p:txBody>
            <a:bodyPr/>
            <a:lstStyle/>
            <a:p>
              <a:endParaRPr lang="en-US"/>
            </a:p>
          </p:txBody>
        </p:sp>
        <p:sp>
          <p:nvSpPr>
            <p:cNvPr id="5" name="TextBox 5"/>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0" y="0"/>
            <a:ext cx="18288000" cy="10287000"/>
            <a:chOff x="0" y="0"/>
            <a:chExt cx="4816593" cy="2709333"/>
          </a:xfrm>
        </p:grpSpPr>
        <p:sp>
          <p:nvSpPr>
            <p:cNvPr id="7" name="Freeform 7"/>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43C4A">
                <a:alpha val="80000"/>
              </a:srgbClr>
            </a:solidFill>
          </p:spPr>
          <p:txBody>
            <a:bodyPr/>
            <a:lstStyle/>
            <a:p>
              <a:endParaRPr lang="en-US"/>
            </a:p>
          </p:txBody>
        </p:sp>
        <p:sp>
          <p:nvSpPr>
            <p:cNvPr id="8" name="TextBox 8"/>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1028700" y="1498269"/>
            <a:ext cx="16230600" cy="2966977"/>
          </a:xfrm>
          <a:prstGeom prst="rect">
            <a:avLst/>
          </a:prstGeom>
        </p:spPr>
        <p:txBody>
          <a:bodyPr lIns="0" tIns="0" rIns="0" bIns="0" rtlCol="0" anchor="t">
            <a:spAutoFit/>
          </a:bodyPr>
          <a:lstStyle/>
          <a:p>
            <a:pPr>
              <a:lnSpc>
                <a:spcPts val="7671"/>
              </a:lnSpc>
            </a:pPr>
            <a:r>
              <a:rPr lang="en-US" sz="4486">
                <a:solidFill>
                  <a:srgbClr val="FFFFFF"/>
                </a:solidFill>
                <a:latin typeface="Agrandir Bold"/>
              </a:rPr>
              <a:t>Estoppel Statements are utilized to verify the condition of the current leases to the Buyer in their purchase of real property.   </a:t>
            </a:r>
          </a:p>
        </p:txBody>
      </p:sp>
      <p:sp>
        <p:nvSpPr>
          <p:cNvPr id="10" name="TextBox 10"/>
          <p:cNvSpPr txBox="1"/>
          <p:nvPr/>
        </p:nvSpPr>
        <p:spPr>
          <a:xfrm>
            <a:off x="2288686" y="5240148"/>
            <a:ext cx="14970614" cy="868681"/>
          </a:xfrm>
          <a:prstGeom prst="rect">
            <a:avLst/>
          </a:prstGeom>
        </p:spPr>
        <p:txBody>
          <a:bodyPr lIns="0" tIns="0" rIns="0" bIns="0" rtlCol="0" anchor="t">
            <a:spAutoFit/>
          </a:bodyPr>
          <a:lstStyle/>
          <a:p>
            <a:pPr>
              <a:lnSpc>
                <a:spcPts val="6194"/>
              </a:lnSpc>
            </a:pPr>
            <a:r>
              <a:rPr lang="en-US" sz="4424">
                <a:solidFill>
                  <a:srgbClr val="FFFFFF"/>
                </a:solidFill>
                <a:latin typeface="Agrandir Bold"/>
              </a:rPr>
              <a:t>1) True</a:t>
            </a:r>
          </a:p>
        </p:txBody>
      </p:sp>
      <p:sp>
        <p:nvSpPr>
          <p:cNvPr id="11" name="TextBox 11"/>
          <p:cNvSpPr txBox="1"/>
          <p:nvPr/>
        </p:nvSpPr>
        <p:spPr>
          <a:xfrm>
            <a:off x="2288686" y="6783006"/>
            <a:ext cx="14970614" cy="868681"/>
          </a:xfrm>
          <a:prstGeom prst="rect">
            <a:avLst/>
          </a:prstGeom>
        </p:spPr>
        <p:txBody>
          <a:bodyPr lIns="0" tIns="0" rIns="0" bIns="0" rtlCol="0" anchor="t">
            <a:spAutoFit/>
          </a:bodyPr>
          <a:lstStyle/>
          <a:p>
            <a:pPr>
              <a:lnSpc>
                <a:spcPts val="6194"/>
              </a:lnSpc>
            </a:pPr>
            <a:r>
              <a:rPr lang="en-US" sz="4424">
                <a:solidFill>
                  <a:srgbClr val="FFFFFF">
                    <a:alpha val="29804"/>
                  </a:srgbClr>
                </a:solidFill>
                <a:latin typeface="Agrandir Bold"/>
              </a:rPr>
              <a:t>2) False</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8557" b="8557"/>
          <a:stretch>
            <a:fillRect/>
          </a:stretch>
        </p:blipFill>
        <p:spPr>
          <a:xfrm>
            <a:off x="0" y="0"/>
            <a:ext cx="18288000" cy="10287000"/>
          </a:xfrm>
          <a:prstGeom prst="rect">
            <a:avLst/>
          </a:prstGeom>
        </p:spPr>
      </p:pic>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43C4A">
                <a:alpha val="80000"/>
              </a:srgbClr>
            </a:solidFill>
          </p:spPr>
          <p:txBody>
            <a:bodyPr/>
            <a:lstStyle/>
            <a:p>
              <a:endParaRPr lang="en-US"/>
            </a:p>
          </p:txBody>
        </p:sp>
        <p:sp>
          <p:nvSpPr>
            <p:cNvPr id="5" name="TextBox 5"/>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0" y="0"/>
            <a:ext cx="18288000" cy="10287000"/>
            <a:chOff x="0" y="0"/>
            <a:chExt cx="4816593" cy="2709333"/>
          </a:xfrm>
        </p:grpSpPr>
        <p:sp>
          <p:nvSpPr>
            <p:cNvPr id="7" name="Freeform 7"/>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43C4A">
                <a:alpha val="80000"/>
              </a:srgbClr>
            </a:solidFill>
          </p:spPr>
          <p:txBody>
            <a:bodyPr/>
            <a:lstStyle/>
            <a:p>
              <a:endParaRPr lang="en-US"/>
            </a:p>
          </p:txBody>
        </p:sp>
        <p:sp>
          <p:nvSpPr>
            <p:cNvPr id="8" name="TextBox 8"/>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1028700" y="685800"/>
            <a:ext cx="16230600" cy="1023877"/>
          </a:xfrm>
          <a:prstGeom prst="rect">
            <a:avLst/>
          </a:prstGeom>
        </p:spPr>
        <p:txBody>
          <a:bodyPr lIns="0" tIns="0" rIns="0" bIns="0" rtlCol="0" anchor="t">
            <a:spAutoFit/>
          </a:bodyPr>
          <a:lstStyle/>
          <a:p>
            <a:pPr>
              <a:lnSpc>
                <a:spcPts val="7671"/>
              </a:lnSpc>
            </a:pPr>
            <a:r>
              <a:rPr lang="en-US" sz="4486">
                <a:solidFill>
                  <a:srgbClr val="FFFFFF"/>
                </a:solidFill>
                <a:latin typeface="Agrandir Bold"/>
              </a:rPr>
              <a:t>An Estoppel statement is utilized for   </a:t>
            </a:r>
          </a:p>
        </p:txBody>
      </p:sp>
      <p:sp>
        <p:nvSpPr>
          <p:cNvPr id="10" name="TextBox 10"/>
          <p:cNvSpPr txBox="1"/>
          <p:nvPr/>
        </p:nvSpPr>
        <p:spPr>
          <a:xfrm>
            <a:off x="2164357" y="2142364"/>
            <a:ext cx="14970614" cy="1649731"/>
          </a:xfrm>
          <a:prstGeom prst="rect">
            <a:avLst/>
          </a:prstGeom>
        </p:spPr>
        <p:txBody>
          <a:bodyPr lIns="0" tIns="0" rIns="0" bIns="0" rtlCol="0" anchor="t">
            <a:spAutoFit/>
          </a:bodyPr>
          <a:lstStyle/>
          <a:p>
            <a:pPr>
              <a:lnSpc>
                <a:spcPts val="6194"/>
              </a:lnSpc>
            </a:pPr>
            <a:r>
              <a:rPr lang="en-US" sz="4424" dirty="0">
                <a:solidFill>
                  <a:srgbClr val="FFFFFF"/>
                </a:solidFill>
                <a:latin typeface="Agrandir Bold"/>
              </a:rPr>
              <a:t>1) the purpose of stopping an action of one of the parties to the contract.   </a:t>
            </a:r>
          </a:p>
        </p:txBody>
      </p:sp>
      <p:sp>
        <p:nvSpPr>
          <p:cNvPr id="11" name="TextBox 11"/>
          <p:cNvSpPr txBox="1"/>
          <p:nvPr/>
        </p:nvSpPr>
        <p:spPr>
          <a:xfrm>
            <a:off x="2164357" y="4224783"/>
            <a:ext cx="14970614" cy="1649731"/>
          </a:xfrm>
          <a:prstGeom prst="rect">
            <a:avLst/>
          </a:prstGeom>
        </p:spPr>
        <p:txBody>
          <a:bodyPr lIns="0" tIns="0" rIns="0" bIns="0" rtlCol="0" anchor="t">
            <a:spAutoFit/>
          </a:bodyPr>
          <a:lstStyle/>
          <a:p>
            <a:pPr>
              <a:lnSpc>
                <a:spcPts val="6194"/>
              </a:lnSpc>
            </a:pPr>
            <a:r>
              <a:rPr lang="en-US" sz="4424">
                <a:solidFill>
                  <a:srgbClr val="FFFFFF"/>
                </a:solidFill>
                <a:latin typeface="Agrandir Bold"/>
              </a:rPr>
              <a:t>2) confirmation of the status of all leases on a property.   </a:t>
            </a:r>
          </a:p>
        </p:txBody>
      </p:sp>
      <p:sp>
        <p:nvSpPr>
          <p:cNvPr id="12" name="TextBox 12"/>
          <p:cNvSpPr txBox="1"/>
          <p:nvPr/>
        </p:nvSpPr>
        <p:spPr>
          <a:xfrm>
            <a:off x="2164357" y="6307201"/>
            <a:ext cx="14970614" cy="1649731"/>
          </a:xfrm>
          <a:prstGeom prst="rect">
            <a:avLst/>
          </a:prstGeom>
        </p:spPr>
        <p:txBody>
          <a:bodyPr lIns="0" tIns="0" rIns="0" bIns="0" rtlCol="0" anchor="t">
            <a:spAutoFit/>
          </a:bodyPr>
          <a:lstStyle/>
          <a:p>
            <a:pPr>
              <a:lnSpc>
                <a:spcPts val="6194"/>
              </a:lnSpc>
            </a:pPr>
            <a:r>
              <a:rPr lang="en-US" sz="4424">
                <a:solidFill>
                  <a:srgbClr val="FFFFFF"/>
                </a:solidFill>
                <a:latin typeface="Agrandir Bold"/>
              </a:rPr>
              <a:t>3) a court action when rental amounts and security deposits are in question.     </a:t>
            </a:r>
          </a:p>
        </p:txBody>
      </p:sp>
      <p:sp>
        <p:nvSpPr>
          <p:cNvPr id="13" name="TextBox 13"/>
          <p:cNvSpPr txBox="1"/>
          <p:nvPr/>
        </p:nvSpPr>
        <p:spPr>
          <a:xfrm>
            <a:off x="2164357" y="8389619"/>
            <a:ext cx="14970614" cy="868681"/>
          </a:xfrm>
          <a:prstGeom prst="rect">
            <a:avLst/>
          </a:prstGeom>
        </p:spPr>
        <p:txBody>
          <a:bodyPr lIns="0" tIns="0" rIns="0" bIns="0" rtlCol="0" anchor="t">
            <a:spAutoFit/>
          </a:bodyPr>
          <a:lstStyle/>
          <a:p>
            <a:pPr>
              <a:lnSpc>
                <a:spcPts val="6194"/>
              </a:lnSpc>
            </a:pPr>
            <a:r>
              <a:rPr lang="en-US" sz="4424">
                <a:solidFill>
                  <a:srgbClr val="FFFFFF"/>
                </a:solidFill>
                <a:latin typeface="Agrandir Bold"/>
              </a:rPr>
              <a:t>4) only for Commercial real estate transactions.   </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8557" b="8557"/>
          <a:stretch>
            <a:fillRect/>
          </a:stretch>
        </p:blipFill>
        <p:spPr>
          <a:xfrm>
            <a:off x="0" y="0"/>
            <a:ext cx="18288000" cy="10287000"/>
          </a:xfrm>
          <a:prstGeom prst="rect">
            <a:avLst/>
          </a:prstGeom>
        </p:spPr>
      </p:pic>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43C4A">
                <a:alpha val="80000"/>
              </a:srgbClr>
            </a:solidFill>
          </p:spPr>
          <p:txBody>
            <a:bodyPr/>
            <a:lstStyle/>
            <a:p>
              <a:endParaRPr lang="en-US"/>
            </a:p>
          </p:txBody>
        </p:sp>
        <p:sp>
          <p:nvSpPr>
            <p:cNvPr id="5" name="TextBox 5"/>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0" y="0"/>
            <a:ext cx="18288000" cy="10287000"/>
            <a:chOff x="0" y="0"/>
            <a:chExt cx="4816593" cy="2709333"/>
          </a:xfrm>
        </p:grpSpPr>
        <p:sp>
          <p:nvSpPr>
            <p:cNvPr id="7" name="Freeform 7"/>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43C4A">
                <a:alpha val="80000"/>
              </a:srgbClr>
            </a:solidFill>
          </p:spPr>
          <p:txBody>
            <a:bodyPr/>
            <a:lstStyle/>
            <a:p>
              <a:endParaRPr lang="en-US"/>
            </a:p>
          </p:txBody>
        </p:sp>
        <p:sp>
          <p:nvSpPr>
            <p:cNvPr id="8" name="TextBox 8"/>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1028700" y="685800"/>
            <a:ext cx="16230600" cy="1023877"/>
          </a:xfrm>
          <a:prstGeom prst="rect">
            <a:avLst/>
          </a:prstGeom>
        </p:spPr>
        <p:txBody>
          <a:bodyPr lIns="0" tIns="0" rIns="0" bIns="0" rtlCol="0" anchor="t">
            <a:spAutoFit/>
          </a:bodyPr>
          <a:lstStyle/>
          <a:p>
            <a:pPr>
              <a:lnSpc>
                <a:spcPts val="7671"/>
              </a:lnSpc>
            </a:pPr>
            <a:r>
              <a:rPr lang="en-US" sz="4486">
                <a:solidFill>
                  <a:srgbClr val="FFFFFF"/>
                </a:solidFill>
                <a:latin typeface="Agrandir Bold"/>
              </a:rPr>
              <a:t>An Estoppel statement is utilized for   </a:t>
            </a:r>
          </a:p>
        </p:txBody>
      </p:sp>
      <p:sp>
        <p:nvSpPr>
          <p:cNvPr id="10" name="TextBox 10"/>
          <p:cNvSpPr txBox="1"/>
          <p:nvPr/>
        </p:nvSpPr>
        <p:spPr>
          <a:xfrm>
            <a:off x="2164357" y="2142364"/>
            <a:ext cx="14970614" cy="1649731"/>
          </a:xfrm>
          <a:prstGeom prst="rect">
            <a:avLst/>
          </a:prstGeom>
        </p:spPr>
        <p:txBody>
          <a:bodyPr lIns="0" tIns="0" rIns="0" bIns="0" rtlCol="0" anchor="t">
            <a:spAutoFit/>
          </a:bodyPr>
          <a:lstStyle/>
          <a:p>
            <a:pPr>
              <a:lnSpc>
                <a:spcPts val="6194"/>
              </a:lnSpc>
            </a:pPr>
            <a:r>
              <a:rPr lang="en-US" sz="4424">
                <a:solidFill>
                  <a:srgbClr val="FFFFFF">
                    <a:alpha val="29804"/>
                  </a:srgbClr>
                </a:solidFill>
                <a:latin typeface="Agrandir Bold"/>
              </a:rPr>
              <a:t>1) the purpose of stopping an action of one of the parties to the contract.   </a:t>
            </a:r>
          </a:p>
        </p:txBody>
      </p:sp>
      <p:sp>
        <p:nvSpPr>
          <p:cNvPr id="11" name="TextBox 11"/>
          <p:cNvSpPr txBox="1"/>
          <p:nvPr/>
        </p:nvSpPr>
        <p:spPr>
          <a:xfrm>
            <a:off x="2164357" y="4224783"/>
            <a:ext cx="14970614" cy="1649731"/>
          </a:xfrm>
          <a:prstGeom prst="rect">
            <a:avLst/>
          </a:prstGeom>
        </p:spPr>
        <p:txBody>
          <a:bodyPr lIns="0" tIns="0" rIns="0" bIns="0" rtlCol="0" anchor="t">
            <a:spAutoFit/>
          </a:bodyPr>
          <a:lstStyle/>
          <a:p>
            <a:pPr>
              <a:lnSpc>
                <a:spcPts val="6194"/>
              </a:lnSpc>
            </a:pPr>
            <a:r>
              <a:rPr lang="en-US" sz="4424">
                <a:solidFill>
                  <a:srgbClr val="FFFFFF"/>
                </a:solidFill>
                <a:latin typeface="Agrandir Bold"/>
              </a:rPr>
              <a:t>2) confirmation of the status of all leases on a property.   </a:t>
            </a:r>
          </a:p>
        </p:txBody>
      </p:sp>
      <p:sp>
        <p:nvSpPr>
          <p:cNvPr id="12" name="TextBox 12"/>
          <p:cNvSpPr txBox="1"/>
          <p:nvPr/>
        </p:nvSpPr>
        <p:spPr>
          <a:xfrm>
            <a:off x="2164357" y="6307201"/>
            <a:ext cx="14970614" cy="1649731"/>
          </a:xfrm>
          <a:prstGeom prst="rect">
            <a:avLst/>
          </a:prstGeom>
        </p:spPr>
        <p:txBody>
          <a:bodyPr lIns="0" tIns="0" rIns="0" bIns="0" rtlCol="0" anchor="t">
            <a:spAutoFit/>
          </a:bodyPr>
          <a:lstStyle/>
          <a:p>
            <a:pPr>
              <a:lnSpc>
                <a:spcPts val="6194"/>
              </a:lnSpc>
            </a:pPr>
            <a:r>
              <a:rPr lang="en-US" sz="4424">
                <a:solidFill>
                  <a:srgbClr val="FFFFFF">
                    <a:alpha val="29804"/>
                  </a:srgbClr>
                </a:solidFill>
                <a:latin typeface="Agrandir Bold"/>
              </a:rPr>
              <a:t>3) a court action when rental amounts and security deposits are in question.     </a:t>
            </a:r>
          </a:p>
        </p:txBody>
      </p:sp>
      <p:sp>
        <p:nvSpPr>
          <p:cNvPr id="13" name="TextBox 13"/>
          <p:cNvSpPr txBox="1"/>
          <p:nvPr/>
        </p:nvSpPr>
        <p:spPr>
          <a:xfrm>
            <a:off x="2164357" y="8389619"/>
            <a:ext cx="14970614" cy="868681"/>
          </a:xfrm>
          <a:prstGeom prst="rect">
            <a:avLst/>
          </a:prstGeom>
        </p:spPr>
        <p:txBody>
          <a:bodyPr lIns="0" tIns="0" rIns="0" bIns="0" rtlCol="0" anchor="t">
            <a:spAutoFit/>
          </a:bodyPr>
          <a:lstStyle/>
          <a:p>
            <a:pPr>
              <a:lnSpc>
                <a:spcPts val="6194"/>
              </a:lnSpc>
            </a:pPr>
            <a:r>
              <a:rPr lang="en-US" sz="4424">
                <a:solidFill>
                  <a:srgbClr val="FFFFFF">
                    <a:alpha val="29804"/>
                  </a:srgbClr>
                </a:solidFill>
                <a:latin typeface="Agrandir Bold"/>
              </a:rPr>
              <a:t>4) only for Commercial real estate transactions.   </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8557" b="8557"/>
          <a:stretch>
            <a:fillRect/>
          </a:stretch>
        </p:blipFill>
        <p:spPr>
          <a:xfrm>
            <a:off x="0" y="0"/>
            <a:ext cx="18288000" cy="10287000"/>
          </a:xfrm>
          <a:prstGeom prst="rect">
            <a:avLst/>
          </a:prstGeom>
        </p:spPr>
      </p:pic>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43C4A">
                <a:alpha val="80000"/>
              </a:srgbClr>
            </a:solidFill>
          </p:spPr>
          <p:txBody>
            <a:bodyPr/>
            <a:lstStyle/>
            <a:p>
              <a:endParaRPr lang="en-US"/>
            </a:p>
          </p:txBody>
        </p:sp>
        <p:sp>
          <p:nvSpPr>
            <p:cNvPr id="5" name="TextBox 5"/>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0" y="0"/>
            <a:ext cx="18288000" cy="10287000"/>
            <a:chOff x="0" y="0"/>
            <a:chExt cx="4816593" cy="2709333"/>
          </a:xfrm>
        </p:grpSpPr>
        <p:sp>
          <p:nvSpPr>
            <p:cNvPr id="7" name="Freeform 7"/>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43C4A">
                <a:alpha val="80000"/>
              </a:srgbClr>
            </a:solidFill>
          </p:spPr>
          <p:txBody>
            <a:bodyPr/>
            <a:lstStyle/>
            <a:p>
              <a:endParaRPr lang="en-US"/>
            </a:p>
          </p:txBody>
        </p:sp>
        <p:sp>
          <p:nvSpPr>
            <p:cNvPr id="8" name="TextBox 8"/>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1028700" y="2564691"/>
            <a:ext cx="16230600" cy="1023877"/>
          </a:xfrm>
          <a:prstGeom prst="rect">
            <a:avLst/>
          </a:prstGeom>
        </p:spPr>
        <p:txBody>
          <a:bodyPr lIns="0" tIns="0" rIns="0" bIns="0" rtlCol="0" anchor="t">
            <a:spAutoFit/>
          </a:bodyPr>
          <a:lstStyle/>
          <a:p>
            <a:pPr>
              <a:lnSpc>
                <a:spcPts val="7671"/>
              </a:lnSpc>
            </a:pPr>
            <a:r>
              <a:rPr lang="en-US" sz="4486">
                <a:solidFill>
                  <a:srgbClr val="FFFFFF"/>
                </a:solidFill>
                <a:latin typeface="Agrandir Bold"/>
              </a:rPr>
              <a:t>Estoppel statements must be prepared by an attorney. </a:t>
            </a:r>
          </a:p>
        </p:txBody>
      </p:sp>
      <p:sp>
        <p:nvSpPr>
          <p:cNvPr id="10" name="TextBox 10"/>
          <p:cNvSpPr txBox="1"/>
          <p:nvPr/>
        </p:nvSpPr>
        <p:spPr>
          <a:xfrm>
            <a:off x="2288686" y="4468694"/>
            <a:ext cx="14970614" cy="868681"/>
          </a:xfrm>
          <a:prstGeom prst="rect">
            <a:avLst/>
          </a:prstGeom>
        </p:spPr>
        <p:txBody>
          <a:bodyPr lIns="0" tIns="0" rIns="0" bIns="0" rtlCol="0" anchor="t">
            <a:spAutoFit/>
          </a:bodyPr>
          <a:lstStyle/>
          <a:p>
            <a:pPr>
              <a:lnSpc>
                <a:spcPts val="6194"/>
              </a:lnSpc>
            </a:pPr>
            <a:r>
              <a:rPr lang="en-US" sz="4424">
                <a:solidFill>
                  <a:srgbClr val="FFFFFF"/>
                </a:solidFill>
                <a:latin typeface="Agrandir Bold"/>
              </a:rPr>
              <a:t>1) True</a:t>
            </a:r>
          </a:p>
        </p:txBody>
      </p:sp>
      <p:sp>
        <p:nvSpPr>
          <p:cNvPr id="11" name="TextBox 11"/>
          <p:cNvSpPr txBox="1"/>
          <p:nvPr/>
        </p:nvSpPr>
        <p:spPr>
          <a:xfrm>
            <a:off x="2288686" y="6011552"/>
            <a:ext cx="14970614" cy="868681"/>
          </a:xfrm>
          <a:prstGeom prst="rect">
            <a:avLst/>
          </a:prstGeom>
        </p:spPr>
        <p:txBody>
          <a:bodyPr lIns="0" tIns="0" rIns="0" bIns="0" rtlCol="0" anchor="t">
            <a:spAutoFit/>
          </a:bodyPr>
          <a:lstStyle/>
          <a:p>
            <a:pPr>
              <a:lnSpc>
                <a:spcPts val="6194"/>
              </a:lnSpc>
            </a:pPr>
            <a:r>
              <a:rPr lang="en-US" sz="4424">
                <a:solidFill>
                  <a:srgbClr val="FFFFFF"/>
                </a:solidFill>
                <a:latin typeface="Agrandir Bold"/>
              </a:rPr>
              <a:t>2) False</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8557" b="8557"/>
          <a:stretch>
            <a:fillRect/>
          </a:stretch>
        </p:blipFill>
        <p:spPr>
          <a:xfrm>
            <a:off x="0" y="0"/>
            <a:ext cx="18288000" cy="10287000"/>
          </a:xfrm>
          <a:prstGeom prst="rect">
            <a:avLst/>
          </a:prstGeom>
        </p:spPr>
      </p:pic>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43C4A">
                <a:alpha val="80000"/>
              </a:srgbClr>
            </a:solidFill>
          </p:spPr>
          <p:txBody>
            <a:bodyPr/>
            <a:lstStyle/>
            <a:p>
              <a:endParaRPr lang="en-US"/>
            </a:p>
          </p:txBody>
        </p:sp>
        <p:sp>
          <p:nvSpPr>
            <p:cNvPr id="5" name="TextBox 5"/>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0" y="0"/>
            <a:ext cx="18288000" cy="10287000"/>
            <a:chOff x="0" y="0"/>
            <a:chExt cx="4816593" cy="2709333"/>
          </a:xfrm>
        </p:grpSpPr>
        <p:sp>
          <p:nvSpPr>
            <p:cNvPr id="7" name="Freeform 7"/>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43C4A">
                <a:alpha val="80000"/>
              </a:srgbClr>
            </a:solidFill>
          </p:spPr>
          <p:txBody>
            <a:bodyPr/>
            <a:lstStyle/>
            <a:p>
              <a:endParaRPr lang="en-US"/>
            </a:p>
          </p:txBody>
        </p:sp>
        <p:sp>
          <p:nvSpPr>
            <p:cNvPr id="8" name="TextBox 8"/>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1028700" y="2564691"/>
            <a:ext cx="16230600" cy="1023877"/>
          </a:xfrm>
          <a:prstGeom prst="rect">
            <a:avLst/>
          </a:prstGeom>
        </p:spPr>
        <p:txBody>
          <a:bodyPr lIns="0" tIns="0" rIns="0" bIns="0" rtlCol="0" anchor="t">
            <a:spAutoFit/>
          </a:bodyPr>
          <a:lstStyle/>
          <a:p>
            <a:pPr>
              <a:lnSpc>
                <a:spcPts val="7671"/>
              </a:lnSpc>
            </a:pPr>
            <a:r>
              <a:rPr lang="en-US" sz="4486">
                <a:solidFill>
                  <a:srgbClr val="FFFFFF"/>
                </a:solidFill>
                <a:latin typeface="Agrandir Bold"/>
              </a:rPr>
              <a:t>Estoppel statements must be prepared by an attorney. </a:t>
            </a:r>
          </a:p>
        </p:txBody>
      </p:sp>
      <p:sp>
        <p:nvSpPr>
          <p:cNvPr id="10" name="TextBox 10"/>
          <p:cNvSpPr txBox="1"/>
          <p:nvPr/>
        </p:nvSpPr>
        <p:spPr>
          <a:xfrm>
            <a:off x="2288686" y="4468694"/>
            <a:ext cx="14970614" cy="868681"/>
          </a:xfrm>
          <a:prstGeom prst="rect">
            <a:avLst/>
          </a:prstGeom>
        </p:spPr>
        <p:txBody>
          <a:bodyPr lIns="0" tIns="0" rIns="0" bIns="0" rtlCol="0" anchor="t">
            <a:spAutoFit/>
          </a:bodyPr>
          <a:lstStyle/>
          <a:p>
            <a:pPr>
              <a:lnSpc>
                <a:spcPts val="6194"/>
              </a:lnSpc>
            </a:pPr>
            <a:r>
              <a:rPr lang="en-US" sz="4424">
                <a:solidFill>
                  <a:srgbClr val="FFFFFF">
                    <a:alpha val="29804"/>
                  </a:srgbClr>
                </a:solidFill>
                <a:latin typeface="Agrandir Bold"/>
              </a:rPr>
              <a:t>1) True</a:t>
            </a:r>
          </a:p>
        </p:txBody>
      </p:sp>
      <p:sp>
        <p:nvSpPr>
          <p:cNvPr id="11" name="TextBox 11"/>
          <p:cNvSpPr txBox="1"/>
          <p:nvPr/>
        </p:nvSpPr>
        <p:spPr>
          <a:xfrm>
            <a:off x="2288686" y="6011552"/>
            <a:ext cx="14970614" cy="868681"/>
          </a:xfrm>
          <a:prstGeom prst="rect">
            <a:avLst/>
          </a:prstGeom>
        </p:spPr>
        <p:txBody>
          <a:bodyPr lIns="0" tIns="0" rIns="0" bIns="0" rtlCol="0" anchor="t">
            <a:spAutoFit/>
          </a:bodyPr>
          <a:lstStyle/>
          <a:p>
            <a:pPr>
              <a:lnSpc>
                <a:spcPts val="6194"/>
              </a:lnSpc>
            </a:pPr>
            <a:r>
              <a:rPr lang="en-US" sz="4424">
                <a:solidFill>
                  <a:srgbClr val="FFFFFF"/>
                </a:solidFill>
                <a:latin typeface="Agrandir Bold"/>
              </a:rPr>
              <a:t>2) False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8557" b="8557"/>
          <a:stretch>
            <a:fillRect/>
          </a:stretch>
        </p:blipFill>
        <p:spPr>
          <a:xfrm>
            <a:off x="0" y="0"/>
            <a:ext cx="18288000" cy="10287000"/>
          </a:xfrm>
          <a:prstGeom prst="rect">
            <a:avLst/>
          </a:prstGeom>
        </p:spPr>
      </p:pic>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43C4A">
                <a:alpha val="80000"/>
              </a:srgbClr>
            </a:solidFill>
          </p:spPr>
          <p:txBody>
            <a:bodyPr/>
            <a:lstStyle/>
            <a:p>
              <a:endParaRPr lang="en-US"/>
            </a:p>
          </p:txBody>
        </p:sp>
        <p:sp>
          <p:nvSpPr>
            <p:cNvPr id="5" name="TextBox 5"/>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0" y="0"/>
            <a:ext cx="18288000" cy="10287000"/>
            <a:chOff x="0" y="0"/>
            <a:chExt cx="4816593" cy="2709333"/>
          </a:xfrm>
        </p:grpSpPr>
        <p:sp>
          <p:nvSpPr>
            <p:cNvPr id="7" name="Freeform 7"/>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43C4A">
                <a:alpha val="80000"/>
              </a:srgbClr>
            </a:solidFill>
          </p:spPr>
          <p:txBody>
            <a:bodyPr/>
            <a:lstStyle/>
            <a:p>
              <a:endParaRPr lang="en-US"/>
            </a:p>
          </p:txBody>
        </p:sp>
        <p:sp>
          <p:nvSpPr>
            <p:cNvPr id="8" name="TextBox 8"/>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pic>
        <p:nvPicPr>
          <p:cNvPr id="9" name="Picture 9"/>
          <p:cNvPicPr>
            <a:picLocks noChangeAspect="1"/>
          </p:cNvPicPr>
          <p:nvPr/>
        </p:nvPicPr>
        <p:blipFill>
          <a:blip r:embed="rId3"/>
          <a:srcRect/>
          <a:stretch>
            <a:fillRect/>
          </a:stretch>
        </p:blipFill>
        <p:spPr>
          <a:xfrm>
            <a:off x="0" y="2975741"/>
            <a:ext cx="18288000" cy="7311259"/>
          </a:xfrm>
          <a:prstGeom prst="rect">
            <a:avLst/>
          </a:prstGeom>
        </p:spPr>
      </p:pic>
      <p:sp>
        <p:nvSpPr>
          <p:cNvPr id="10" name="TextBox 10"/>
          <p:cNvSpPr txBox="1"/>
          <p:nvPr/>
        </p:nvSpPr>
        <p:spPr>
          <a:xfrm>
            <a:off x="244480" y="442153"/>
            <a:ext cx="17799039" cy="2010300"/>
          </a:xfrm>
          <a:prstGeom prst="rect">
            <a:avLst/>
          </a:prstGeom>
        </p:spPr>
        <p:txBody>
          <a:bodyPr lIns="0" tIns="0" rIns="0" bIns="0" rtlCol="0" anchor="t">
            <a:spAutoFit/>
          </a:bodyPr>
          <a:lstStyle/>
          <a:p>
            <a:pPr marL="990165" lvl="1" indent="-495082">
              <a:lnSpc>
                <a:spcPts val="6879"/>
              </a:lnSpc>
              <a:buFont typeface="Arial"/>
              <a:buChar char="•"/>
            </a:pPr>
            <a:r>
              <a:rPr lang="en-US" sz="4586">
                <a:solidFill>
                  <a:srgbClr val="FFFFFF"/>
                </a:solidFill>
                <a:latin typeface="Agrandir Bold"/>
              </a:rPr>
              <a:t>Section 3   Dates and Deadlines Table</a:t>
            </a:r>
          </a:p>
          <a:p>
            <a:pPr>
              <a:lnSpc>
                <a:spcPts val="2529"/>
              </a:lnSpc>
            </a:pPr>
            <a:endParaRPr lang="en-US" sz="4586">
              <a:solidFill>
                <a:srgbClr val="FFFFFF"/>
              </a:solidFill>
              <a:latin typeface="Agrandir Bold"/>
            </a:endParaRPr>
          </a:p>
          <a:p>
            <a:pPr algn="ctr">
              <a:lnSpc>
                <a:spcPts val="5829"/>
              </a:lnSpc>
            </a:pPr>
            <a:r>
              <a:rPr lang="en-US" sz="3886">
                <a:solidFill>
                  <a:srgbClr val="FFFFFF"/>
                </a:solidFill>
                <a:latin typeface="Agrandir Bold"/>
              </a:rPr>
              <a:t>Please edit graphic in textbook only #37, 38, 40, and 41 should be circled.</a:t>
            </a:r>
          </a:p>
        </p:txBody>
      </p:sp>
      <p:sp>
        <p:nvSpPr>
          <p:cNvPr id="11" name="TextBox 11"/>
          <p:cNvSpPr txBox="1"/>
          <p:nvPr/>
        </p:nvSpPr>
        <p:spPr>
          <a:xfrm>
            <a:off x="14977371" y="9290050"/>
            <a:ext cx="3310629" cy="865622"/>
          </a:xfrm>
          <a:prstGeom prst="rect">
            <a:avLst/>
          </a:prstGeom>
        </p:spPr>
        <p:txBody>
          <a:bodyPr lIns="0" tIns="0" rIns="0" bIns="0" rtlCol="0" anchor="t">
            <a:spAutoFit/>
          </a:bodyPr>
          <a:lstStyle/>
          <a:p>
            <a:pPr algn="ctr">
              <a:lnSpc>
                <a:spcPts val="7000"/>
              </a:lnSpc>
              <a:spcBef>
                <a:spcPct val="0"/>
              </a:spcBef>
            </a:pPr>
            <a:r>
              <a:rPr lang="en-US" sz="5000" dirty="0">
                <a:solidFill>
                  <a:srgbClr val="FFFFFF"/>
                </a:solidFill>
                <a:latin typeface="Agrandir Bold"/>
              </a:rPr>
              <a:t>pg. 350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8557" b="8557"/>
          <a:stretch>
            <a:fillRect/>
          </a:stretch>
        </p:blipFill>
        <p:spPr>
          <a:xfrm>
            <a:off x="0" y="0"/>
            <a:ext cx="18288000" cy="10287000"/>
          </a:xfrm>
          <a:prstGeom prst="rect">
            <a:avLst/>
          </a:prstGeom>
        </p:spPr>
      </p:pic>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43C4A">
                <a:alpha val="80000"/>
              </a:srgbClr>
            </a:solidFill>
          </p:spPr>
          <p:txBody>
            <a:bodyPr/>
            <a:lstStyle/>
            <a:p>
              <a:endParaRPr lang="en-US"/>
            </a:p>
          </p:txBody>
        </p:sp>
        <p:sp>
          <p:nvSpPr>
            <p:cNvPr id="5" name="TextBox 5"/>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5447" y="0"/>
            <a:ext cx="18288000" cy="10287000"/>
            <a:chOff x="0" y="0"/>
            <a:chExt cx="4816593" cy="2709333"/>
          </a:xfrm>
        </p:grpSpPr>
        <p:sp>
          <p:nvSpPr>
            <p:cNvPr id="7" name="Freeform 7"/>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43C4A">
                <a:alpha val="80000"/>
              </a:srgbClr>
            </a:solidFill>
          </p:spPr>
          <p:txBody>
            <a:bodyPr/>
            <a:lstStyle/>
            <a:p>
              <a:endParaRPr lang="en-US"/>
            </a:p>
          </p:txBody>
        </p:sp>
        <p:sp>
          <p:nvSpPr>
            <p:cNvPr id="8" name="TextBox 8"/>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1028700" y="264601"/>
            <a:ext cx="16230600" cy="1815990"/>
          </a:xfrm>
          <a:prstGeom prst="rect">
            <a:avLst/>
          </a:prstGeom>
        </p:spPr>
        <p:txBody>
          <a:bodyPr lIns="0" tIns="0" rIns="0" bIns="0" rtlCol="0" anchor="t">
            <a:spAutoFit/>
          </a:bodyPr>
          <a:lstStyle/>
          <a:p>
            <a:pPr marL="990165" lvl="1" indent="-495082">
              <a:lnSpc>
                <a:spcPts val="6879"/>
              </a:lnSpc>
              <a:buFont typeface="Arial"/>
              <a:buChar char="•"/>
            </a:pPr>
            <a:r>
              <a:rPr lang="en-US" sz="4586">
                <a:solidFill>
                  <a:srgbClr val="FFFFFF"/>
                </a:solidFill>
                <a:latin typeface="Agrandir Bold"/>
              </a:rPr>
              <a:t>Section 10.6.1 Due Diligence – Documents and 10.6.2 Due Diligence – Documents Review and Objection </a:t>
            </a:r>
          </a:p>
        </p:txBody>
      </p:sp>
      <p:sp>
        <p:nvSpPr>
          <p:cNvPr id="10" name="TextBox 10"/>
          <p:cNvSpPr txBox="1"/>
          <p:nvPr/>
        </p:nvSpPr>
        <p:spPr>
          <a:xfrm>
            <a:off x="14977371" y="9290050"/>
            <a:ext cx="3310629" cy="865622"/>
          </a:xfrm>
          <a:prstGeom prst="rect">
            <a:avLst/>
          </a:prstGeom>
        </p:spPr>
        <p:txBody>
          <a:bodyPr lIns="0" tIns="0" rIns="0" bIns="0" rtlCol="0" anchor="t">
            <a:spAutoFit/>
          </a:bodyPr>
          <a:lstStyle/>
          <a:p>
            <a:pPr algn="ctr">
              <a:lnSpc>
                <a:spcPts val="7000"/>
              </a:lnSpc>
              <a:spcBef>
                <a:spcPct val="0"/>
              </a:spcBef>
            </a:pPr>
            <a:r>
              <a:rPr lang="en-US" sz="5000" dirty="0">
                <a:solidFill>
                  <a:srgbClr val="FFFFFF"/>
                </a:solidFill>
                <a:latin typeface="Agrandir Bold"/>
              </a:rPr>
              <a:t>pg. 350 </a:t>
            </a:r>
          </a:p>
        </p:txBody>
      </p:sp>
      <p:sp>
        <p:nvSpPr>
          <p:cNvPr id="11" name="TextBox 11"/>
          <p:cNvSpPr txBox="1"/>
          <p:nvPr/>
        </p:nvSpPr>
        <p:spPr>
          <a:xfrm>
            <a:off x="3075576" y="2881673"/>
            <a:ext cx="14183724" cy="1724896"/>
          </a:xfrm>
          <a:prstGeom prst="rect">
            <a:avLst/>
          </a:prstGeom>
        </p:spPr>
        <p:txBody>
          <a:bodyPr lIns="0" tIns="0" rIns="0" bIns="0" rtlCol="0" anchor="t">
            <a:spAutoFit/>
          </a:bodyPr>
          <a:lstStyle/>
          <a:p>
            <a:pPr>
              <a:lnSpc>
                <a:spcPts val="6879"/>
              </a:lnSpc>
            </a:pPr>
            <a:r>
              <a:rPr lang="en-US" sz="4586" dirty="0">
                <a:solidFill>
                  <a:srgbClr val="FFFFFF"/>
                </a:solidFill>
                <a:latin typeface="Agrandir Bold"/>
              </a:rPr>
              <a:t>- These two sections expand the due diligence</a:t>
            </a:r>
            <a:br>
              <a:rPr lang="en-US" sz="4586" dirty="0">
                <a:solidFill>
                  <a:srgbClr val="FFFFFF"/>
                </a:solidFill>
                <a:latin typeface="Agrandir Bold"/>
              </a:rPr>
            </a:br>
            <a:r>
              <a:rPr lang="en-US" sz="4586" dirty="0">
                <a:solidFill>
                  <a:srgbClr val="FFFFFF"/>
                </a:solidFill>
                <a:latin typeface="Agrandir Bold"/>
              </a:rPr>
              <a:t>   language.</a:t>
            </a:r>
          </a:p>
        </p:txBody>
      </p:sp>
      <p:sp>
        <p:nvSpPr>
          <p:cNvPr id="12" name="TextBox 12"/>
          <p:cNvSpPr txBox="1"/>
          <p:nvPr/>
        </p:nvSpPr>
        <p:spPr>
          <a:xfrm>
            <a:off x="3075576" y="5498744"/>
            <a:ext cx="14183724" cy="3549540"/>
          </a:xfrm>
          <a:prstGeom prst="rect">
            <a:avLst/>
          </a:prstGeom>
        </p:spPr>
        <p:txBody>
          <a:bodyPr lIns="0" tIns="0" rIns="0" bIns="0" rtlCol="0" anchor="t">
            <a:spAutoFit/>
          </a:bodyPr>
          <a:lstStyle/>
          <a:p>
            <a:pPr>
              <a:lnSpc>
                <a:spcPts val="6879"/>
              </a:lnSpc>
            </a:pPr>
            <a:r>
              <a:rPr lang="en-US" sz="4586" dirty="0">
                <a:solidFill>
                  <a:srgbClr val="FFFFFF"/>
                </a:solidFill>
                <a:latin typeface="Agrandir Bold"/>
              </a:rPr>
              <a:t>- The sections include Environmental Site</a:t>
            </a:r>
            <a:br>
              <a:rPr lang="en-US" sz="4586" dirty="0">
                <a:solidFill>
                  <a:srgbClr val="FFFFFF"/>
                </a:solidFill>
                <a:latin typeface="Agrandir Bold"/>
              </a:rPr>
            </a:br>
            <a:r>
              <a:rPr lang="en-US" sz="4586" dirty="0">
                <a:solidFill>
                  <a:srgbClr val="FFFFFF"/>
                </a:solidFill>
                <a:latin typeface="Agrandir Bold"/>
              </a:rPr>
              <a:t>   Assessments and an Evaluation for ADA</a:t>
            </a:r>
            <a:br>
              <a:rPr lang="en-US" sz="4586" dirty="0">
                <a:solidFill>
                  <a:srgbClr val="FFFFFF"/>
                </a:solidFill>
                <a:latin typeface="Agrandir Bold"/>
              </a:rPr>
            </a:br>
            <a:r>
              <a:rPr lang="en-US" sz="4586" dirty="0">
                <a:solidFill>
                  <a:srgbClr val="FFFFFF"/>
                </a:solidFill>
                <a:latin typeface="Agrandir Bold"/>
              </a:rPr>
              <a:t>   compliance (which would primarily be utilized</a:t>
            </a:r>
            <a:br>
              <a:rPr lang="en-US" sz="4586" dirty="0">
                <a:solidFill>
                  <a:srgbClr val="FFFFFF"/>
                </a:solidFill>
                <a:latin typeface="Agrandir Bold"/>
              </a:rPr>
            </a:br>
            <a:r>
              <a:rPr lang="en-US" sz="4586" dirty="0">
                <a:solidFill>
                  <a:srgbClr val="FFFFFF"/>
                </a:solidFill>
                <a:latin typeface="Agrandir Bold"/>
              </a:rPr>
              <a:t>   for commercial transactions).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8557" b="8557"/>
          <a:stretch>
            <a:fillRect/>
          </a:stretch>
        </p:blipFill>
        <p:spPr>
          <a:xfrm>
            <a:off x="0" y="0"/>
            <a:ext cx="18288000" cy="10287000"/>
          </a:xfrm>
          <a:prstGeom prst="rect">
            <a:avLst/>
          </a:prstGeom>
        </p:spPr>
      </p:pic>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43C4A">
                <a:alpha val="80000"/>
              </a:srgbClr>
            </a:solidFill>
          </p:spPr>
          <p:txBody>
            <a:bodyPr/>
            <a:lstStyle/>
            <a:p>
              <a:endParaRPr lang="en-US"/>
            </a:p>
          </p:txBody>
        </p:sp>
        <p:sp>
          <p:nvSpPr>
            <p:cNvPr id="5" name="TextBox 5"/>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0" y="0"/>
            <a:ext cx="18288000" cy="10287000"/>
            <a:chOff x="0" y="0"/>
            <a:chExt cx="4816593" cy="2709333"/>
          </a:xfrm>
        </p:grpSpPr>
        <p:sp>
          <p:nvSpPr>
            <p:cNvPr id="7" name="Freeform 7"/>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43C4A">
                <a:alpha val="80000"/>
              </a:srgbClr>
            </a:solidFill>
          </p:spPr>
          <p:txBody>
            <a:bodyPr/>
            <a:lstStyle/>
            <a:p>
              <a:endParaRPr lang="en-US"/>
            </a:p>
          </p:txBody>
        </p:sp>
        <p:sp>
          <p:nvSpPr>
            <p:cNvPr id="8" name="TextBox 8"/>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1028700" y="264601"/>
            <a:ext cx="16230600" cy="2682765"/>
          </a:xfrm>
          <a:prstGeom prst="rect">
            <a:avLst/>
          </a:prstGeom>
        </p:spPr>
        <p:txBody>
          <a:bodyPr lIns="0" tIns="0" rIns="0" bIns="0" rtlCol="0" anchor="t">
            <a:spAutoFit/>
          </a:bodyPr>
          <a:lstStyle/>
          <a:p>
            <a:pPr marL="990165" lvl="1" indent="-495082">
              <a:lnSpc>
                <a:spcPts val="6879"/>
              </a:lnSpc>
              <a:buFont typeface="Arial"/>
              <a:buChar char="•"/>
            </a:pPr>
            <a:r>
              <a:rPr lang="en-US" sz="4586">
                <a:solidFill>
                  <a:srgbClr val="FFFFFF"/>
                </a:solidFill>
                <a:latin typeface="Agrandir Bold"/>
              </a:rPr>
              <a:t>Section 10.6.1 Due Diligence – Documents and 10.6.2 Due Diligence – Documents Review and Objection (cont.) </a:t>
            </a:r>
          </a:p>
        </p:txBody>
      </p:sp>
      <p:sp>
        <p:nvSpPr>
          <p:cNvPr id="10" name="TextBox 10"/>
          <p:cNvSpPr txBox="1"/>
          <p:nvPr/>
        </p:nvSpPr>
        <p:spPr>
          <a:xfrm>
            <a:off x="14977371" y="9290050"/>
            <a:ext cx="3310629" cy="865622"/>
          </a:xfrm>
          <a:prstGeom prst="rect">
            <a:avLst/>
          </a:prstGeom>
        </p:spPr>
        <p:txBody>
          <a:bodyPr lIns="0" tIns="0" rIns="0" bIns="0" rtlCol="0" anchor="t">
            <a:spAutoFit/>
          </a:bodyPr>
          <a:lstStyle/>
          <a:p>
            <a:pPr algn="ctr">
              <a:lnSpc>
                <a:spcPts val="7000"/>
              </a:lnSpc>
              <a:spcBef>
                <a:spcPct val="0"/>
              </a:spcBef>
            </a:pPr>
            <a:r>
              <a:rPr lang="en-US" sz="5000" dirty="0">
                <a:solidFill>
                  <a:srgbClr val="FFFFFF"/>
                </a:solidFill>
                <a:latin typeface="Agrandir Bold"/>
              </a:rPr>
              <a:t>pg. 350 </a:t>
            </a:r>
          </a:p>
        </p:txBody>
      </p:sp>
      <p:sp>
        <p:nvSpPr>
          <p:cNvPr id="11" name="TextBox 11"/>
          <p:cNvSpPr txBox="1"/>
          <p:nvPr/>
        </p:nvSpPr>
        <p:spPr>
          <a:xfrm>
            <a:off x="3075576" y="3211045"/>
            <a:ext cx="14183724" cy="2682765"/>
          </a:xfrm>
          <a:prstGeom prst="rect">
            <a:avLst/>
          </a:prstGeom>
        </p:spPr>
        <p:txBody>
          <a:bodyPr lIns="0" tIns="0" rIns="0" bIns="0" rtlCol="0" anchor="t">
            <a:spAutoFit/>
          </a:bodyPr>
          <a:lstStyle/>
          <a:p>
            <a:pPr>
              <a:lnSpc>
                <a:spcPts val="6879"/>
              </a:lnSpc>
            </a:pPr>
            <a:r>
              <a:rPr lang="en-US" sz="4586" dirty="0">
                <a:solidFill>
                  <a:srgbClr val="FFFFFF"/>
                </a:solidFill>
                <a:latin typeface="Agrandir Bold"/>
              </a:rPr>
              <a:t>- These sections add a number of items which the</a:t>
            </a:r>
            <a:br>
              <a:rPr lang="en-US" sz="4586" dirty="0">
                <a:solidFill>
                  <a:srgbClr val="FFFFFF"/>
                </a:solidFill>
                <a:latin typeface="Agrandir Bold"/>
              </a:rPr>
            </a:br>
            <a:r>
              <a:rPr lang="en-US" sz="4586" dirty="0">
                <a:solidFill>
                  <a:srgbClr val="FFFFFF"/>
                </a:solidFill>
                <a:latin typeface="Agrandir Bold"/>
              </a:rPr>
              <a:t>   Seller would need to provide to the Buyer for</a:t>
            </a:r>
            <a:br>
              <a:rPr lang="en-US" sz="4586" dirty="0">
                <a:solidFill>
                  <a:srgbClr val="FFFFFF"/>
                </a:solidFill>
                <a:latin typeface="Agrandir Bold"/>
              </a:rPr>
            </a:br>
            <a:r>
              <a:rPr lang="en-US" sz="4586" dirty="0">
                <a:solidFill>
                  <a:srgbClr val="FFFFFF"/>
                </a:solidFill>
                <a:latin typeface="Agrandir Bold"/>
              </a:rPr>
              <a:t>   their review.</a:t>
            </a:r>
          </a:p>
        </p:txBody>
      </p:sp>
      <p:sp>
        <p:nvSpPr>
          <p:cNvPr id="12" name="TextBox 12"/>
          <p:cNvSpPr txBox="1"/>
          <p:nvPr/>
        </p:nvSpPr>
        <p:spPr>
          <a:xfrm>
            <a:off x="3075576" y="6358048"/>
            <a:ext cx="14183724" cy="3549540"/>
          </a:xfrm>
          <a:prstGeom prst="rect">
            <a:avLst/>
          </a:prstGeom>
        </p:spPr>
        <p:txBody>
          <a:bodyPr lIns="0" tIns="0" rIns="0" bIns="0" rtlCol="0" anchor="t">
            <a:spAutoFit/>
          </a:bodyPr>
          <a:lstStyle/>
          <a:p>
            <a:pPr>
              <a:lnSpc>
                <a:spcPts val="6879"/>
              </a:lnSpc>
            </a:pPr>
            <a:r>
              <a:rPr lang="en-US" sz="4586" dirty="0">
                <a:solidFill>
                  <a:srgbClr val="FFFFFF"/>
                </a:solidFill>
                <a:latin typeface="Agrandir Bold"/>
              </a:rPr>
              <a:t>- If the Seller does not wish to provide some of</a:t>
            </a:r>
            <a:br>
              <a:rPr lang="en-US" sz="4586" dirty="0">
                <a:solidFill>
                  <a:srgbClr val="FFFFFF"/>
                </a:solidFill>
                <a:latin typeface="Agrandir Bold"/>
              </a:rPr>
            </a:br>
            <a:r>
              <a:rPr lang="en-US" sz="4586" dirty="0">
                <a:solidFill>
                  <a:srgbClr val="FFFFFF"/>
                </a:solidFill>
                <a:latin typeface="Agrandir Bold"/>
              </a:rPr>
              <a:t>   these items, they would need to counter the</a:t>
            </a:r>
            <a:br>
              <a:rPr lang="en-US" sz="4586" dirty="0">
                <a:solidFill>
                  <a:srgbClr val="FFFFFF"/>
                </a:solidFill>
                <a:latin typeface="Agrandir Bold"/>
              </a:rPr>
            </a:br>
            <a:r>
              <a:rPr lang="en-US" sz="4586" dirty="0">
                <a:solidFill>
                  <a:srgbClr val="FFFFFF"/>
                </a:solidFill>
                <a:latin typeface="Agrandir Bold"/>
              </a:rPr>
              <a:t>   request for them on a Counterproposal to the</a:t>
            </a:r>
            <a:br>
              <a:rPr lang="en-US" sz="4586" dirty="0">
                <a:solidFill>
                  <a:srgbClr val="FFFFFF"/>
                </a:solidFill>
                <a:latin typeface="Agrandir Bold"/>
              </a:rPr>
            </a:br>
            <a:r>
              <a:rPr lang="en-US" sz="4586" dirty="0">
                <a:solidFill>
                  <a:srgbClr val="FFFFFF"/>
                </a:solidFill>
                <a:latin typeface="Agrandir Bold"/>
              </a:rPr>
              <a:t>   offer.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8557" b="8557"/>
          <a:stretch>
            <a:fillRect/>
          </a:stretch>
        </p:blipFill>
        <p:spPr>
          <a:xfrm>
            <a:off x="0" y="0"/>
            <a:ext cx="18288000" cy="10287000"/>
          </a:xfrm>
          <a:prstGeom prst="rect">
            <a:avLst/>
          </a:prstGeom>
        </p:spPr>
      </p:pic>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43C4A">
                <a:alpha val="80000"/>
              </a:srgbClr>
            </a:solidFill>
          </p:spPr>
          <p:txBody>
            <a:bodyPr/>
            <a:lstStyle/>
            <a:p>
              <a:endParaRPr lang="en-US"/>
            </a:p>
          </p:txBody>
        </p:sp>
        <p:sp>
          <p:nvSpPr>
            <p:cNvPr id="5" name="TextBox 5"/>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pic>
        <p:nvPicPr>
          <p:cNvPr id="6" name="Picture 6"/>
          <p:cNvPicPr>
            <a:picLocks noChangeAspect="1"/>
          </p:cNvPicPr>
          <p:nvPr/>
        </p:nvPicPr>
        <p:blipFill>
          <a:blip r:embed="rId3"/>
          <a:srcRect/>
          <a:stretch>
            <a:fillRect/>
          </a:stretch>
        </p:blipFill>
        <p:spPr>
          <a:xfrm>
            <a:off x="1562481" y="0"/>
            <a:ext cx="15163038" cy="102870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8557" b="8557"/>
          <a:stretch>
            <a:fillRect/>
          </a:stretch>
        </p:blipFill>
        <p:spPr>
          <a:xfrm>
            <a:off x="0" y="0"/>
            <a:ext cx="18288000" cy="10287000"/>
          </a:xfrm>
          <a:prstGeom prst="rect">
            <a:avLst/>
          </a:prstGeom>
        </p:spPr>
      </p:pic>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43C4A">
                <a:alpha val="80000"/>
              </a:srgbClr>
            </a:solidFill>
          </p:spPr>
          <p:txBody>
            <a:bodyPr/>
            <a:lstStyle/>
            <a:p>
              <a:endParaRPr lang="en-US"/>
            </a:p>
          </p:txBody>
        </p:sp>
        <p:sp>
          <p:nvSpPr>
            <p:cNvPr id="5" name="TextBox 5"/>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pic>
        <p:nvPicPr>
          <p:cNvPr id="6" name="Picture 6"/>
          <p:cNvPicPr>
            <a:picLocks noChangeAspect="1"/>
          </p:cNvPicPr>
          <p:nvPr/>
        </p:nvPicPr>
        <p:blipFill>
          <a:blip r:embed="rId3"/>
          <a:srcRect/>
          <a:stretch>
            <a:fillRect/>
          </a:stretch>
        </p:blipFill>
        <p:spPr>
          <a:xfrm>
            <a:off x="2001366" y="0"/>
            <a:ext cx="14285268" cy="102870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TotalTime>
  <Words>1441</Words>
  <Application>Microsoft Macintosh PowerPoint</Application>
  <PresentationFormat>Custom</PresentationFormat>
  <Paragraphs>116</Paragraphs>
  <Slides>44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44</vt:i4>
      </vt:variant>
    </vt:vector>
  </HeadingPairs>
  <TitlesOfParts>
    <vt:vector size="49" baseType="lpstr">
      <vt:lpstr>Arial</vt:lpstr>
      <vt:lpstr>Agrandir Bold</vt:lpstr>
      <vt:lpstr>Agrandir</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CCR Ch. 17</dc:title>
  <cp:lastModifiedBy>Ernestine Diem</cp:lastModifiedBy>
  <cp:revision>5</cp:revision>
  <cp:lastPrinted>2023-05-24T23:43:09Z</cp:lastPrinted>
  <dcterms:created xsi:type="dcterms:W3CDTF">2006-08-16T00:00:00Z</dcterms:created>
  <dcterms:modified xsi:type="dcterms:W3CDTF">2025-03-04T20:19:03Z</dcterms:modified>
  <dc:identifier>DAFjSzShP4w</dc:identifier>
</cp:coreProperties>
</file>