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42" r:id="rId15"/>
    <p:sldId id="343"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Lst>
  <p:sldSz cx="18288000" cy="10287000"/>
  <p:notesSz cx="6858000" cy="9144000"/>
  <p:embeddedFontLst>
    <p:embeddedFont>
      <p:font typeface="Agrandir" pitchFamily="2" charset="77"/>
      <p:regular r:id="rId89"/>
    </p:embeddedFont>
    <p:embeddedFont>
      <p:font typeface="Agrandir Bold" pitchFamily="2" charset="77"/>
      <p:regular r:id="rId90"/>
      <p:bold r:id="rId91"/>
    </p:embeddedFont>
    <p:embeddedFont>
      <p:font typeface="Archivo Black" panose="020B0A03020202020B04" pitchFamily="34" charset="77"/>
      <p:regular r:id="rId92"/>
    </p:embeddedFont>
    <p:embeddedFont>
      <p:font typeface="EB Garamond" pitchFamily="2" charset="0"/>
      <p:regular r:id="rId93"/>
      <p:bold r:id="rId94"/>
      <p:italic r:id="rId95"/>
      <p:boldItalic r:id="rId9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3" autoAdjust="0"/>
    <p:restoredTop sz="94658" autoAdjust="0"/>
  </p:normalViewPr>
  <p:slideViewPr>
    <p:cSldViewPr>
      <p:cViewPr varScale="1">
        <p:scale>
          <a:sx n="68" d="100"/>
          <a:sy n="68" d="100"/>
        </p:scale>
        <p:origin x="103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Diem" userId="bce55b5d82329ba1" providerId="LiveId" clId="{878F134F-9361-4244-B140-9BD17D1FF241}"/>
    <pc:docChg chg="custSel modSld">
      <pc:chgData name="Elizabeth Diem" userId="bce55b5d82329ba1" providerId="LiveId" clId="{878F134F-9361-4244-B140-9BD17D1FF241}" dt="2023-09-12T15:01:28.902" v="17" actId="20577"/>
      <pc:docMkLst>
        <pc:docMk/>
      </pc:docMkLst>
      <pc:sldChg chg="modSp mod">
        <pc:chgData name="Elizabeth Diem" userId="bce55b5d82329ba1" providerId="LiveId" clId="{878F134F-9361-4244-B140-9BD17D1FF241}" dt="2023-09-12T15:01:28.902" v="17" actId="20577"/>
        <pc:sldMkLst>
          <pc:docMk/>
          <pc:sldMk cId="0" sldId="256"/>
        </pc:sldMkLst>
        <pc:spChg chg="mod">
          <ac:chgData name="Elizabeth Diem" userId="bce55b5d82329ba1" providerId="LiveId" clId="{878F134F-9361-4244-B140-9BD17D1FF241}" dt="2023-09-12T15:01:28.902" v="17" actId="20577"/>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210C7-3F8B-8F42-AEC8-136F03E73796}" type="datetimeFigureOut">
              <a:rPr lang="en-US" smtClean="0"/>
              <a:t>3/4/25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69505-8668-8A40-A609-009A79C98F08}" type="slidenum">
              <a:rPr lang="en-US" smtClean="0"/>
              <a:t>‹#›</a:t>
            </a:fld>
            <a:endParaRPr lang="en-US"/>
          </a:p>
        </p:txBody>
      </p:sp>
    </p:spTree>
    <p:extLst>
      <p:ext uri="{BB962C8B-B14F-4D97-AF65-F5344CB8AC3E}">
        <p14:creationId xmlns:p14="http://schemas.microsoft.com/office/powerpoint/2010/main" val="14423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69505-8668-8A40-A609-009A79C98F08}" type="slidenum">
              <a:rPr lang="en-US" smtClean="0"/>
              <a:t>41</a:t>
            </a:fld>
            <a:endParaRPr lang="en-US"/>
          </a:p>
        </p:txBody>
      </p:sp>
    </p:spTree>
    <p:extLst>
      <p:ext uri="{BB962C8B-B14F-4D97-AF65-F5344CB8AC3E}">
        <p14:creationId xmlns:p14="http://schemas.microsoft.com/office/powerpoint/2010/main" val="306139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svg"/><Relationship Id="rId3" Type="http://schemas.openxmlformats.org/officeDocument/2006/relationships/image" Target="../media/image12.jpeg"/><Relationship Id="rId7" Type="http://schemas.openxmlformats.org/officeDocument/2006/relationships/image" Target="../media/image9.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3.jpe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4.svg"/><Relationship Id="rId5" Type="http://schemas.openxmlformats.org/officeDocument/2006/relationships/image" Target="../media/image7.pn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6.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C4A"/>
        </a:solidFill>
        <a:effectLst/>
      </p:bgPr>
    </p:bg>
    <p:spTree>
      <p:nvGrpSpPr>
        <p:cNvPr id="1" name=""/>
        <p:cNvGrpSpPr/>
        <p:nvPr/>
      </p:nvGrpSpPr>
      <p:grpSpPr>
        <a:xfrm>
          <a:off x="0" y="0"/>
          <a:ext cx="0" cy="0"/>
          <a:chOff x="0" y="0"/>
          <a:chExt cx="0" cy="0"/>
        </a:xfrm>
      </p:grpSpPr>
      <p:sp>
        <p:nvSpPr>
          <p:cNvPr id="2" name="Freeform 2"/>
          <p:cNvSpPr/>
          <p:nvPr/>
        </p:nvSpPr>
        <p:spPr>
          <a:xfrm>
            <a:off x="4364076" y="363576"/>
            <a:ext cx="9559847" cy="9559847"/>
          </a:xfrm>
          <a:custGeom>
            <a:avLst/>
            <a:gdLst/>
            <a:ahLst/>
            <a:cxnLst/>
            <a:rect l="l" t="t" r="r" b="b"/>
            <a:pathLst>
              <a:path w="9559847" h="9559847">
                <a:moveTo>
                  <a:pt x="0" y="0"/>
                </a:moveTo>
                <a:lnTo>
                  <a:pt x="9559848" y="0"/>
                </a:lnTo>
                <a:lnTo>
                  <a:pt x="9559848" y="9559848"/>
                </a:lnTo>
                <a:lnTo>
                  <a:pt x="0" y="9559848"/>
                </a:lnTo>
                <a:lnTo>
                  <a:pt x="0" y="0"/>
                </a:lnTo>
                <a:close/>
              </a:path>
            </a:pathLst>
          </a:custGeom>
          <a:blipFill>
            <a:blip r:embed="rId2"/>
            <a:stretch>
              <a:fillRect/>
            </a:stretch>
          </a:blipFill>
        </p:spPr>
        <p:txBody>
          <a:bodyPr/>
          <a:lstStyle/>
          <a:p>
            <a:r>
              <a:rPr lang="en-US" dirty="0"/>
              <a:t>L’</a:t>
            </a:r>
          </a:p>
          <a:p>
            <a:endParaRPr lang="en-US" dirty="0"/>
          </a:p>
          <a:p>
            <a:r>
              <a:rPr lang="en-US" dirty="0"/>
              <a:t>‘</a:t>
            </a:r>
            <a:r>
              <a:rPr lang="en-US" dirty="0" err="1"/>
              <a:t>ljhhgtfrdd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951911"/>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There will be fees and costs that are charged to the responsible parties.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546</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96421"/>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Examples of these fees and costs might include:</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546</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318363"/>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Recording Fees-  </a:t>
            </a:r>
            <a:r>
              <a:rPr lang="en-US" sz="4586" dirty="0">
                <a:solidFill>
                  <a:srgbClr val="FFFC00"/>
                </a:solidFill>
                <a:latin typeface="Agrandir Bold"/>
              </a:rPr>
              <a:t>(whomever benefits, pays)</a:t>
            </a:r>
          </a:p>
        </p:txBody>
      </p:sp>
      <p:sp>
        <p:nvSpPr>
          <p:cNvPr id="14" name="TextBox 14"/>
          <p:cNvSpPr txBox="1"/>
          <p:nvPr/>
        </p:nvSpPr>
        <p:spPr>
          <a:xfrm>
            <a:off x="4057894" y="4543803"/>
            <a:ext cx="13201406" cy="5283090"/>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Warranty Deed – Charged to the Buyer</a:t>
            </a:r>
          </a:p>
          <a:p>
            <a:pPr>
              <a:lnSpc>
                <a:spcPts val="6879"/>
              </a:lnSpc>
            </a:pPr>
            <a:r>
              <a:rPr lang="en-US" sz="4586" dirty="0">
                <a:solidFill>
                  <a:srgbClr val="FFFFFF"/>
                </a:solidFill>
                <a:latin typeface="Agrandir Bold"/>
              </a:rPr>
              <a:t>+ Trust Deed – Charged to the Buyer</a:t>
            </a:r>
          </a:p>
          <a:p>
            <a:pPr>
              <a:lnSpc>
                <a:spcPts val="6879"/>
              </a:lnSpc>
            </a:pPr>
            <a:r>
              <a:rPr lang="en-US" sz="4586" dirty="0">
                <a:solidFill>
                  <a:srgbClr val="FFFFFF"/>
                </a:solidFill>
                <a:latin typeface="Agrandir Bold"/>
              </a:rPr>
              <a:t>+ Release of Trust Deed paid off – Charged to the Seller</a:t>
            </a:r>
          </a:p>
          <a:p>
            <a:pPr>
              <a:lnSpc>
                <a:spcPts val="6879"/>
              </a:lnSpc>
            </a:pPr>
            <a:r>
              <a:rPr lang="en-US" sz="4586" dirty="0">
                <a:solidFill>
                  <a:srgbClr val="FFFFFF"/>
                </a:solidFill>
                <a:latin typeface="Agrandir Bold"/>
              </a:rPr>
              <a:t>+ Assumption Agreement – Charged to the Buyer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9226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Examples of these fees and costs might include (cont.):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546</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722036"/>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Documentary fee – Charged to the Buyer</a:t>
            </a:r>
          </a:p>
        </p:txBody>
      </p:sp>
      <p:sp>
        <p:nvSpPr>
          <p:cNvPr id="14" name="TextBox 14"/>
          <p:cNvSpPr txBox="1"/>
          <p:nvPr/>
        </p:nvSpPr>
        <p:spPr>
          <a:xfrm>
            <a:off x="3075576" y="6090351"/>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Certificate of Taxes Due – Charged to the</a:t>
            </a:r>
            <a:br>
              <a:rPr lang="en-US" sz="4586" dirty="0">
                <a:solidFill>
                  <a:srgbClr val="FFFFFF"/>
                </a:solidFill>
                <a:latin typeface="Agrandir Bold"/>
              </a:rPr>
            </a:br>
            <a:r>
              <a:rPr lang="en-US" sz="4586" dirty="0">
                <a:solidFill>
                  <a:srgbClr val="FFFFFF"/>
                </a:solidFill>
                <a:latin typeface="Agrandir Bold"/>
              </a:rPr>
              <a:t>   Buyer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349469" y="57150"/>
            <a:ext cx="17893862" cy="10287000"/>
          </a:xfrm>
          <a:custGeom>
            <a:avLst/>
            <a:gdLst/>
            <a:ahLst/>
            <a:cxnLst/>
            <a:rect l="l" t="t" r="r" b="b"/>
            <a:pathLst>
              <a:path w="17893862" h="10287000">
                <a:moveTo>
                  <a:pt x="0" y="0"/>
                </a:moveTo>
                <a:lnTo>
                  <a:pt x="17893862" y="0"/>
                </a:lnTo>
                <a:lnTo>
                  <a:pt x="17893862"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320087" y="0"/>
            <a:ext cx="7647826" cy="10287000"/>
          </a:xfrm>
          <a:custGeom>
            <a:avLst/>
            <a:gdLst/>
            <a:ahLst/>
            <a:cxnLst/>
            <a:rect l="l" t="t" r="r" b="b"/>
            <a:pathLst>
              <a:path w="7647826" h="10287000">
                <a:moveTo>
                  <a:pt x="0" y="0"/>
                </a:moveTo>
                <a:lnTo>
                  <a:pt x="7647826" y="0"/>
                </a:lnTo>
                <a:lnTo>
                  <a:pt x="7647826" y="10287000"/>
                </a:lnTo>
                <a:lnTo>
                  <a:pt x="0" y="10287000"/>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5320087" y="773953"/>
            <a:ext cx="7647826" cy="1457588"/>
            <a:chOff x="0" y="0"/>
            <a:chExt cx="2014242" cy="383892"/>
          </a:xfrm>
        </p:grpSpPr>
        <p:sp>
          <p:nvSpPr>
            <p:cNvPr id="8" name="Freeform 8"/>
            <p:cNvSpPr/>
            <p:nvPr/>
          </p:nvSpPr>
          <p:spPr>
            <a:xfrm>
              <a:off x="0" y="0"/>
              <a:ext cx="2014242" cy="383892"/>
            </a:xfrm>
            <a:custGeom>
              <a:avLst/>
              <a:gdLst/>
              <a:ahLst/>
              <a:cxnLst/>
              <a:rect l="l" t="t" r="r" b="b"/>
              <a:pathLst>
                <a:path w="2014242" h="383892">
                  <a:moveTo>
                    <a:pt x="0" y="0"/>
                  </a:moveTo>
                  <a:lnTo>
                    <a:pt x="2014242" y="0"/>
                  </a:lnTo>
                  <a:lnTo>
                    <a:pt x="2014242" y="383892"/>
                  </a:lnTo>
                  <a:lnTo>
                    <a:pt x="0" y="383892"/>
                  </a:lnTo>
                  <a:close/>
                </a:path>
              </a:pathLst>
            </a:custGeom>
            <a:solidFill>
              <a:srgbClr val="FFFFFF"/>
            </a:solidFill>
          </p:spPr>
          <p:txBody>
            <a:bodyPr/>
            <a:lstStyle/>
            <a:p>
              <a:endParaRPr lang="en-US"/>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7329846" y="1367523"/>
            <a:ext cx="930442" cy="930442"/>
          </a:xfrm>
          <a:custGeom>
            <a:avLst/>
            <a:gdLst/>
            <a:ahLst/>
            <a:cxnLst/>
            <a:rect l="l" t="t" r="r" b="b"/>
            <a:pathLst>
              <a:path w="930442" h="930442">
                <a:moveTo>
                  <a:pt x="0" y="0"/>
                </a:moveTo>
                <a:lnTo>
                  <a:pt x="930442" y="0"/>
                </a:lnTo>
                <a:lnTo>
                  <a:pt x="930442" y="930442"/>
                </a:lnTo>
                <a:lnTo>
                  <a:pt x="0" y="930442"/>
                </a:lnTo>
                <a:lnTo>
                  <a:pt x="0" y="0"/>
                </a:lnTo>
                <a:close/>
              </a:path>
            </a:pathLst>
          </a:custGeom>
          <a:blipFill>
            <a:blip r:embed="rId4"/>
            <a:stretch>
              <a:fillRect/>
            </a:stretch>
          </a:blipFill>
        </p:spPr>
        <p:txBody>
          <a:bodyPr/>
          <a:lstStyle/>
          <a:p>
            <a:endParaRPr lang="en-US"/>
          </a:p>
        </p:txBody>
      </p:sp>
      <p:sp>
        <p:nvSpPr>
          <p:cNvPr id="11" name="Freeform 11"/>
          <p:cNvSpPr/>
          <p:nvPr/>
        </p:nvSpPr>
        <p:spPr>
          <a:xfrm>
            <a:off x="9112844" y="1324702"/>
            <a:ext cx="979459" cy="979459"/>
          </a:xfrm>
          <a:custGeom>
            <a:avLst/>
            <a:gdLst/>
            <a:ahLst/>
            <a:cxnLst/>
            <a:rect l="l" t="t" r="r" b="b"/>
            <a:pathLst>
              <a:path w="979459" h="979459">
                <a:moveTo>
                  <a:pt x="0" y="0"/>
                </a:moveTo>
                <a:lnTo>
                  <a:pt x="979459" y="0"/>
                </a:lnTo>
                <a:lnTo>
                  <a:pt x="979459" y="979459"/>
                </a:lnTo>
                <a:lnTo>
                  <a:pt x="0" y="979459"/>
                </a:lnTo>
                <a:lnTo>
                  <a:pt x="0" y="0"/>
                </a:lnTo>
                <a:close/>
              </a:path>
            </a:pathLst>
          </a:custGeom>
          <a:blipFill>
            <a:blip r:embed="rId4"/>
            <a:stretch>
              <a:fillRect/>
            </a:stretch>
          </a:blipFill>
        </p:spPr>
        <p:txBody>
          <a:bodyPr/>
          <a:lstStyle/>
          <a:p>
            <a:endParaRPr lang="en-US"/>
          </a:p>
        </p:txBody>
      </p:sp>
      <p:sp>
        <p:nvSpPr>
          <p:cNvPr id="12" name="Freeform 12"/>
          <p:cNvSpPr/>
          <p:nvPr/>
        </p:nvSpPr>
        <p:spPr>
          <a:xfrm>
            <a:off x="8189050" y="1361327"/>
            <a:ext cx="954950" cy="954950"/>
          </a:xfrm>
          <a:custGeom>
            <a:avLst/>
            <a:gdLst/>
            <a:ahLst/>
            <a:cxnLst/>
            <a:rect l="l" t="t" r="r" b="b"/>
            <a:pathLst>
              <a:path w="954950" h="954950">
                <a:moveTo>
                  <a:pt x="0" y="0"/>
                </a:moveTo>
                <a:lnTo>
                  <a:pt x="954950" y="0"/>
                </a:lnTo>
                <a:lnTo>
                  <a:pt x="954950" y="954950"/>
                </a:lnTo>
                <a:lnTo>
                  <a:pt x="0" y="954950"/>
                </a:lnTo>
                <a:lnTo>
                  <a:pt x="0" y="0"/>
                </a:lnTo>
                <a:close/>
              </a:path>
            </a:pathLst>
          </a:custGeom>
          <a:blipFill>
            <a:blip r:embed="rId5"/>
            <a:stretch>
              <a:fillRect/>
            </a:stretch>
          </a:blipFill>
        </p:spPr>
        <p:txBody>
          <a:bodyPr/>
          <a:lstStyle/>
          <a:p>
            <a:endParaRPr lang="en-US"/>
          </a:p>
        </p:txBody>
      </p:sp>
      <p:sp>
        <p:nvSpPr>
          <p:cNvPr id="13" name="Freeform 13"/>
          <p:cNvSpPr/>
          <p:nvPr/>
        </p:nvSpPr>
        <p:spPr>
          <a:xfrm>
            <a:off x="10092303" y="1314171"/>
            <a:ext cx="953365" cy="953365"/>
          </a:xfrm>
          <a:custGeom>
            <a:avLst/>
            <a:gdLst/>
            <a:ahLst/>
            <a:cxnLst/>
            <a:rect l="l" t="t" r="r" b="b"/>
            <a:pathLst>
              <a:path w="953365" h="953365">
                <a:moveTo>
                  <a:pt x="0" y="0"/>
                </a:moveTo>
                <a:lnTo>
                  <a:pt x="953365" y="0"/>
                </a:lnTo>
                <a:lnTo>
                  <a:pt x="953365" y="953365"/>
                </a:lnTo>
                <a:lnTo>
                  <a:pt x="0" y="953365"/>
                </a:lnTo>
                <a:lnTo>
                  <a:pt x="0" y="0"/>
                </a:lnTo>
                <a:close/>
              </a:path>
            </a:pathLst>
          </a:custGeom>
          <a:blipFill>
            <a:blip r:embed="rId5"/>
            <a:stretch>
              <a:fillRect/>
            </a:stretch>
          </a:blipFill>
        </p:spPr>
        <p:txBody>
          <a:bodyPr/>
          <a:lstStyle/>
          <a:p>
            <a:endParaRPr lang="en-US"/>
          </a:p>
        </p:txBody>
      </p:sp>
      <p:sp>
        <p:nvSpPr>
          <p:cNvPr id="14" name="Freeform 14"/>
          <p:cNvSpPr/>
          <p:nvPr/>
        </p:nvSpPr>
        <p:spPr>
          <a:xfrm>
            <a:off x="11033066" y="1330898"/>
            <a:ext cx="962252" cy="930442"/>
          </a:xfrm>
          <a:custGeom>
            <a:avLst/>
            <a:gdLst/>
            <a:ahLst/>
            <a:cxnLst/>
            <a:rect l="l" t="t" r="r" b="b"/>
            <a:pathLst>
              <a:path w="962252" h="930442">
                <a:moveTo>
                  <a:pt x="0" y="0"/>
                </a:moveTo>
                <a:lnTo>
                  <a:pt x="962251" y="0"/>
                </a:lnTo>
                <a:lnTo>
                  <a:pt x="962251" y="930442"/>
                </a:lnTo>
                <a:lnTo>
                  <a:pt x="0" y="930442"/>
                </a:lnTo>
                <a:lnTo>
                  <a:pt x="0" y="0"/>
                </a:lnTo>
                <a:close/>
              </a:path>
            </a:pathLst>
          </a:custGeom>
          <a:blipFill>
            <a:blip r:embed="rId6"/>
            <a:stretch>
              <a:fillRect/>
            </a:stretch>
          </a:blipFill>
        </p:spPr>
        <p:txBody>
          <a:bodyPr/>
          <a:lstStyle/>
          <a:p>
            <a:endParaRPr lang="en-US"/>
          </a:p>
        </p:txBody>
      </p:sp>
      <p:sp>
        <p:nvSpPr>
          <p:cNvPr id="15" name="Freeform 15"/>
          <p:cNvSpPr/>
          <p:nvPr/>
        </p:nvSpPr>
        <p:spPr>
          <a:xfrm>
            <a:off x="11953838" y="1294903"/>
            <a:ext cx="880259" cy="955906"/>
          </a:xfrm>
          <a:custGeom>
            <a:avLst/>
            <a:gdLst/>
            <a:ahLst/>
            <a:cxnLst/>
            <a:rect l="l" t="t" r="r" b="b"/>
            <a:pathLst>
              <a:path w="880259" h="955906">
                <a:moveTo>
                  <a:pt x="0" y="0"/>
                </a:moveTo>
                <a:lnTo>
                  <a:pt x="880258" y="0"/>
                </a:lnTo>
                <a:lnTo>
                  <a:pt x="880258" y="955906"/>
                </a:lnTo>
                <a:lnTo>
                  <a:pt x="0" y="955906"/>
                </a:lnTo>
                <a:lnTo>
                  <a:pt x="0" y="0"/>
                </a:lnTo>
                <a:close/>
              </a:path>
            </a:pathLst>
          </a:custGeom>
          <a:blipFill>
            <a:blip r:embed="rId7"/>
            <a:stretch>
              <a:fillRect/>
            </a:stretch>
          </a:blipFill>
        </p:spPr>
        <p:txBody>
          <a:bodyPr/>
          <a:lstStyle/>
          <a:p>
            <a:endParaRPr lang="en-US"/>
          </a:p>
        </p:txBody>
      </p:sp>
      <p:sp>
        <p:nvSpPr>
          <p:cNvPr id="16" name="AutoShape 16"/>
          <p:cNvSpPr/>
          <p:nvPr/>
        </p:nvSpPr>
        <p:spPr>
          <a:xfrm flipV="1">
            <a:off x="7377471" y="1279797"/>
            <a:ext cx="800" cy="1003062"/>
          </a:xfrm>
          <a:prstGeom prst="line">
            <a:avLst/>
          </a:prstGeom>
          <a:ln w="38100" cap="flat">
            <a:solidFill>
              <a:srgbClr val="000000"/>
            </a:solidFill>
            <a:prstDash val="solid"/>
            <a:headEnd type="none" w="sm" len="sm"/>
            <a:tailEnd type="none" w="sm" len="sm"/>
          </a:ln>
        </p:spPr>
        <p:txBody>
          <a:bodyPr/>
          <a:lstStyle/>
          <a:p>
            <a:endParaRPr lang="en-US"/>
          </a:p>
        </p:txBody>
      </p:sp>
      <p:sp>
        <p:nvSpPr>
          <p:cNvPr id="17" name="AutoShape 17"/>
          <p:cNvSpPr/>
          <p:nvPr/>
        </p:nvSpPr>
        <p:spPr>
          <a:xfrm flipV="1">
            <a:off x="9112444" y="1271325"/>
            <a:ext cx="800" cy="1003062"/>
          </a:xfrm>
          <a:prstGeom prst="line">
            <a:avLst/>
          </a:prstGeom>
          <a:ln w="38100" cap="flat">
            <a:solidFill>
              <a:srgbClr val="000000"/>
            </a:solidFill>
            <a:prstDash val="solid"/>
            <a:headEnd type="none" w="sm" len="sm"/>
            <a:tailEnd type="none" w="sm" len="sm"/>
          </a:ln>
        </p:spPr>
        <p:txBody>
          <a:bodyPr/>
          <a:lstStyle/>
          <a:p>
            <a:endParaRPr lang="en-US"/>
          </a:p>
        </p:txBody>
      </p:sp>
      <p:sp>
        <p:nvSpPr>
          <p:cNvPr id="18" name="AutoShape 18"/>
          <p:cNvSpPr/>
          <p:nvPr/>
        </p:nvSpPr>
        <p:spPr>
          <a:xfrm flipV="1">
            <a:off x="11052116" y="1279797"/>
            <a:ext cx="800" cy="1003062"/>
          </a:xfrm>
          <a:prstGeom prst="line">
            <a:avLst/>
          </a:prstGeom>
          <a:ln w="38100" cap="flat">
            <a:solidFill>
              <a:srgbClr val="000000"/>
            </a:solidFill>
            <a:prstDash val="solid"/>
            <a:headEnd type="none" w="sm" len="sm"/>
            <a:tailEnd type="none" w="sm" len="sm"/>
          </a:ln>
        </p:spPr>
        <p:txBody>
          <a:bodyPr/>
          <a:lstStyle/>
          <a:p>
            <a:endParaRPr lang="en-US"/>
          </a:p>
        </p:txBody>
      </p:sp>
      <p:sp>
        <p:nvSpPr>
          <p:cNvPr id="19" name="AutoShape 19"/>
          <p:cNvSpPr/>
          <p:nvPr/>
        </p:nvSpPr>
        <p:spPr>
          <a:xfrm flipV="1">
            <a:off x="12824171" y="1279797"/>
            <a:ext cx="800" cy="1003062"/>
          </a:xfrm>
          <a:prstGeom prst="line">
            <a:avLst/>
          </a:prstGeom>
          <a:ln w="38100" cap="flat">
            <a:solidFill>
              <a:srgbClr val="000000"/>
            </a:solidFill>
            <a:prstDash val="solid"/>
            <a:headEnd type="none" w="sm" len="sm"/>
            <a:tailEnd type="none" w="sm" len="sm"/>
          </a:ln>
        </p:spPr>
        <p:txBody>
          <a:bodyPr/>
          <a:lstStyle/>
          <a:p>
            <a:endParaRPr lang="en-US"/>
          </a:p>
        </p:txBody>
      </p:sp>
      <p:sp>
        <p:nvSpPr>
          <p:cNvPr id="20" name="AutoShape 20"/>
          <p:cNvSpPr/>
          <p:nvPr/>
        </p:nvSpPr>
        <p:spPr>
          <a:xfrm flipV="1">
            <a:off x="8208100" y="1935540"/>
            <a:ext cx="0" cy="347319"/>
          </a:xfrm>
          <a:prstGeom prst="line">
            <a:avLst/>
          </a:prstGeom>
          <a:ln w="19050" cap="flat">
            <a:solidFill>
              <a:srgbClr val="000000"/>
            </a:solidFill>
            <a:prstDash val="solid"/>
            <a:headEnd type="none" w="sm" len="sm"/>
            <a:tailEnd type="none" w="sm" len="sm"/>
          </a:ln>
        </p:spPr>
        <p:txBody>
          <a:bodyPr/>
          <a:lstStyle/>
          <a:p>
            <a:endParaRPr lang="en-US"/>
          </a:p>
        </p:txBody>
      </p:sp>
      <p:sp>
        <p:nvSpPr>
          <p:cNvPr id="21" name="AutoShape 21"/>
          <p:cNvSpPr/>
          <p:nvPr/>
        </p:nvSpPr>
        <p:spPr>
          <a:xfrm flipV="1">
            <a:off x="10082778" y="1935540"/>
            <a:ext cx="0" cy="347319"/>
          </a:xfrm>
          <a:prstGeom prst="line">
            <a:avLst/>
          </a:prstGeom>
          <a:ln w="19050" cap="flat">
            <a:solidFill>
              <a:srgbClr val="000000"/>
            </a:solidFill>
            <a:prstDash val="solid"/>
            <a:headEnd type="none" w="sm" len="sm"/>
            <a:tailEnd type="none" w="sm" len="sm"/>
          </a:ln>
        </p:spPr>
        <p:txBody>
          <a:bodyPr/>
          <a:lstStyle/>
          <a:p>
            <a:endParaRPr lang="en-US"/>
          </a:p>
        </p:txBody>
      </p:sp>
      <p:sp>
        <p:nvSpPr>
          <p:cNvPr id="22" name="AutoShape 22"/>
          <p:cNvSpPr/>
          <p:nvPr/>
        </p:nvSpPr>
        <p:spPr>
          <a:xfrm flipV="1">
            <a:off x="11972888" y="1927082"/>
            <a:ext cx="0" cy="347319"/>
          </a:xfrm>
          <a:prstGeom prst="line">
            <a:avLst/>
          </a:prstGeom>
          <a:ln w="19050" cap="flat">
            <a:solidFill>
              <a:srgbClr val="000000"/>
            </a:solidFill>
            <a:prstDash val="solid"/>
            <a:headEnd type="none" w="sm" len="sm"/>
            <a:tailEnd type="none" w="sm" len="sm"/>
          </a:ln>
        </p:spPr>
        <p:txBody>
          <a:bodyPr/>
          <a:lstStyle/>
          <a:p>
            <a:endParaRPr lang="en-US"/>
          </a:p>
        </p:txBody>
      </p:sp>
      <p:sp>
        <p:nvSpPr>
          <p:cNvPr id="23" name="Freeform 23"/>
          <p:cNvSpPr/>
          <p:nvPr/>
        </p:nvSpPr>
        <p:spPr>
          <a:xfrm>
            <a:off x="7377872" y="2556576"/>
            <a:ext cx="3694094" cy="7746895"/>
          </a:xfrm>
          <a:custGeom>
            <a:avLst/>
            <a:gdLst/>
            <a:ahLst/>
            <a:cxnLst/>
            <a:rect l="l" t="t" r="r" b="b"/>
            <a:pathLst>
              <a:path w="3694094" h="7746895">
                <a:moveTo>
                  <a:pt x="0" y="0"/>
                </a:moveTo>
                <a:lnTo>
                  <a:pt x="3694094" y="0"/>
                </a:lnTo>
                <a:lnTo>
                  <a:pt x="3694094" y="7746895"/>
                </a:lnTo>
                <a:lnTo>
                  <a:pt x="0" y="7746895"/>
                </a:lnTo>
                <a:lnTo>
                  <a:pt x="0" y="0"/>
                </a:lnTo>
                <a:close/>
              </a:path>
            </a:pathLst>
          </a:custGeom>
          <a:blipFill>
            <a:blip r:embed="rId8"/>
            <a:stretch>
              <a:fillRect l="-250984" r="-266655"/>
            </a:stretch>
          </a:blipFill>
        </p:spPr>
        <p:txBody>
          <a:bodyPr/>
          <a:lstStyle/>
          <a:p>
            <a:endParaRPr lang="en-US"/>
          </a:p>
        </p:txBody>
      </p:sp>
      <p:sp>
        <p:nvSpPr>
          <p:cNvPr id="24" name="Freeform 24"/>
          <p:cNvSpPr/>
          <p:nvPr/>
        </p:nvSpPr>
        <p:spPr>
          <a:xfrm>
            <a:off x="11071966" y="2540105"/>
            <a:ext cx="1772055" cy="7746895"/>
          </a:xfrm>
          <a:custGeom>
            <a:avLst/>
            <a:gdLst/>
            <a:ahLst/>
            <a:cxnLst/>
            <a:rect l="l" t="t" r="r" b="b"/>
            <a:pathLst>
              <a:path w="1772055" h="7746895">
                <a:moveTo>
                  <a:pt x="0" y="0"/>
                </a:moveTo>
                <a:lnTo>
                  <a:pt x="1772055" y="0"/>
                </a:lnTo>
                <a:lnTo>
                  <a:pt x="1772055" y="7746895"/>
                </a:lnTo>
                <a:lnTo>
                  <a:pt x="0" y="7746895"/>
                </a:lnTo>
                <a:lnTo>
                  <a:pt x="0" y="0"/>
                </a:lnTo>
                <a:close/>
              </a:path>
            </a:pathLst>
          </a:custGeom>
          <a:blipFill>
            <a:blip r:embed="rId9"/>
            <a:stretch>
              <a:fillRect l="-336979" r="-17590"/>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154365" y="0"/>
            <a:ext cx="7979270" cy="10287000"/>
          </a:xfrm>
          <a:custGeom>
            <a:avLst/>
            <a:gdLst/>
            <a:ahLst/>
            <a:cxnLst/>
            <a:rect l="l" t="t" r="r" b="b"/>
            <a:pathLst>
              <a:path w="7979270" h="10287000">
                <a:moveTo>
                  <a:pt x="0" y="0"/>
                </a:moveTo>
                <a:lnTo>
                  <a:pt x="7979270" y="0"/>
                </a:lnTo>
                <a:lnTo>
                  <a:pt x="7979270" y="10287000"/>
                </a:lnTo>
                <a:lnTo>
                  <a:pt x="0" y="10287000"/>
                </a:lnTo>
                <a:lnTo>
                  <a:pt x="0" y="0"/>
                </a:lnTo>
                <a:close/>
              </a:path>
            </a:pathLst>
          </a:custGeom>
          <a:blipFill>
            <a:blip r:embed="rId3"/>
            <a:stretch>
              <a:fillRect/>
            </a:stretch>
          </a:blipFill>
        </p:spPr>
        <p:txBody>
          <a:bodyPr/>
          <a:lstStyle/>
          <a:p>
            <a:endParaRPr lang="en-US"/>
          </a:p>
        </p:txBody>
      </p:sp>
      <p:sp>
        <p:nvSpPr>
          <p:cNvPr id="7" name="Freeform 7"/>
          <p:cNvSpPr/>
          <p:nvPr/>
        </p:nvSpPr>
        <p:spPr>
          <a:xfrm>
            <a:off x="7322067" y="240095"/>
            <a:ext cx="930442" cy="930442"/>
          </a:xfrm>
          <a:custGeom>
            <a:avLst/>
            <a:gdLst/>
            <a:ahLst/>
            <a:cxnLst/>
            <a:rect l="l" t="t" r="r" b="b"/>
            <a:pathLst>
              <a:path w="930442" h="930442">
                <a:moveTo>
                  <a:pt x="0" y="0"/>
                </a:moveTo>
                <a:lnTo>
                  <a:pt x="930442" y="0"/>
                </a:lnTo>
                <a:lnTo>
                  <a:pt x="930442" y="930442"/>
                </a:lnTo>
                <a:lnTo>
                  <a:pt x="0" y="930442"/>
                </a:lnTo>
                <a:lnTo>
                  <a:pt x="0" y="0"/>
                </a:lnTo>
                <a:close/>
              </a:path>
            </a:pathLst>
          </a:custGeom>
          <a:blipFill>
            <a:blip r:embed="rId4"/>
            <a:stretch>
              <a:fillRect/>
            </a:stretch>
          </a:blipFill>
        </p:spPr>
        <p:txBody>
          <a:bodyPr/>
          <a:lstStyle/>
          <a:p>
            <a:endParaRPr lang="en-US"/>
          </a:p>
        </p:txBody>
      </p:sp>
      <p:sp>
        <p:nvSpPr>
          <p:cNvPr id="8" name="Freeform 8"/>
          <p:cNvSpPr/>
          <p:nvPr/>
        </p:nvSpPr>
        <p:spPr>
          <a:xfrm>
            <a:off x="9105065" y="197274"/>
            <a:ext cx="979459" cy="979459"/>
          </a:xfrm>
          <a:custGeom>
            <a:avLst/>
            <a:gdLst/>
            <a:ahLst/>
            <a:cxnLst/>
            <a:rect l="l" t="t" r="r" b="b"/>
            <a:pathLst>
              <a:path w="979459" h="979459">
                <a:moveTo>
                  <a:pt x="0" y="0"/>
                </a:moveTo>
                <a:lnTo>
                  <a:pt x="979459" y="0"/>
                </a:lnTo>
                <a:lnTo>
                  <a:pt x="979459" y="979459"/>
                </a:lnTo>
                <a:lnTo>
                  <a:pt x="0" y="979459"/>
                </a:lnTo>
                <a:lnTo>
                  <a:pt x="0" y="0"/>
                </a:lnTo>
                <a:close/>
              </a:path>
            </a:pathLst>
          </a:custGeom>
          <a:blipFill>
            <a:blip r:embed="rId4"/>
            <a:stretch>
              <a:fillRect/>
            </a:stretch>
          </a:blipFill>
        </p:spPr>
        <p:txBody>
          <a:bodyPr/>
          <a:lstStyle/>
          <a:p>
            <a:endParaRPr lang="en-US"/>
          </a:p>
        </p:txBody>
      </p:sp>
      <p:sp>
        <p:nvSpPr>
          <p:cNvPr id="9" name="Freeform 9"/>
          <p:cNvSpPr/>
          <p:nvPr/>
        </p:nvSpPr>
        <p:spPr>
          <a:xfrm>
            <a:off x="8181270" y="233899"/>
            <a:ext cx="954950" cy="954950"/>
          </a:xfrm>
          <a:custGeom>
            <a:avLst/>
            <a:gdLst/>
            <a:ahLst/>
            <a:cxnLst/>
            <a:rect l="l" t="t" r="r" b="b"/>
            <a:pathLst>
              <a:path w="954950" h="954950">
                <a:moveTo>
                  <a:pt x="0" y="0"/>
                </a:moveTo>
                <a:lnTo>
                  <a:pt x="954951" y="0"/>
                </a:lnTo>
                <a:lnTo>
                  <a:pt x="954951" y="954951"/>
                </a:lnTo>
                <a:lnTo>
                  <a:pt x="0" y="954951"/>
                </a:lnTo>
                <a:lnTo>
                  <a:pt x="0" y="0"/>
                </a:lnTo>
                <a:close/>
              </a:path>
            </a:pathLst>
          </a:custGeom>
          <a:blipFill>
            <a:blip r:embed="rId5"/>
            <a:stretch>
              <a:fillRect/>
            </a:stretch>
          </a:blipFill>
        </p:spPr>
        <p:txBody>
          <a:bodyPr/>
          <a:lstStyle/>
          <a:p>
            <a:endParaRPr lang="en-US"/>
          </a:p>
        </p:txBody>
      </p:sp>
      <p:sp>
        <p:nvSpPr>
          <p:cNvPr id="10" name="Freeform 10"/>
          <p:cNvSpPr/>
          <p:nvPr/>
        </p:nvSpPr>
        <p:spPr>
          <a:xfrm>
            <a:off x="10084524" y="186743"/>
            <a:ext cx="953365" cy="953365"/>
          </a:xfrm>
          <a:custGeom>
            <a:avLst/>
            <a:gdLst/>
            <a:ahLst/>
            <a:cxnLst/>
            <a:rect l="l" t="t" r="r" b="b"/>
            <a:pathLst>
              <a:path w="953365" h="953365">
                <a:moveTo>
                  <a:pt x="0" y="0"/>
                </a:moveTo>
                <a:lnTo>
                  <a:pt x="953365" y="0"/>
                </a:lnTo>
                <a:lnTo>
                  <a:pt x="953365" y="953365"/>
                </a:lnTo>
                <a:lnTo>
                  <a:pt x="0" y="953365"/>
                </a:lnTo>
                <a:lnTo>
                  <a:pt x="0" y="0"/>
                </a:lnTo>
                <a:close/>
              </a:path>
            </a:pathLst>
          </a:custGeom>
          <a:blipFill>
            <a:blip r:embed="rId5"/>
            <a:stretch>
              <a:fillRect/>
            </a:stretch>
          </a:blipFill>
        </p:spPr>
        <p:txBody>
          <a:bodyPr/>
          <a:lstStyle/>
          <a:p>
            <a:endParaRPr lang="en-US"/>
          </a:p>
        </p:txBody>
      </p:sp>
      <p:sp>
        <p:nvSpPr>
          <p:cNvPr id="11" name="Freeform 11"/>
          <p:cNvSpPr/>
          <p:nvPr/>
        </p:nvSpPr>
        <p:spPr>
          <a:xfrm>
            <a:off x="10998924" y="203470"/>
            <a:ext cx="962252" cy="930442"/>
          </a:xfrm>
          <a:custGeom>
            <a:avLst/>
            <a:gdLst/>
            <a:ahLst/>
            <a:cxnLst/>
            <a:rect l="l" t="t" r="r" b="b"/>
            <a:pathLst>
              <a:path w="962252" h="930442">
                <a:moveTo>
                  <a:pt x="0" y="0"/>
                </a:moveTo>
                <a:lnTo>
                  <a:pt x="962252" y="0"/>
                </a:lnTo>
                <a:lnTo>
                  <a:pt x="962252" y="930442"/>
                </a:lnTo>
                <a:lnTo>
                  <a:pt x="0" y="930442"/>
                </a:lnTo>
                <a:lnTo>
                  <a:pt x="0" y="0"/>
                </a:lnTo>
                <a:close/>
              </a:path>
            </a:pathLst>
          </a:custGeom>
          <a:blipFill>
            <a:blip r:embed="rId6"/>
            <a:stretch>
              <a:fillRect/>
            </a:stretch>
          </a:blipFill>
        </p:spPr>
        <p:txBody>
          <a:bodyPr/>
          <a:lstStyle/>
          <a:p>
            <a:endParaRPr lang="en-US"/>
          </a:p>
        </p:txBody>
      </p:sp>
      <p:sp>
        <p:nvSpPr>
          <p:cNvPr id="12" name="Freeform 12"/>
          <p:cNvSpPr/>
          <p:nvPr/>
        </p:nvSpPr>
        <p:spPr>
          <a:xfrm>
            <a:off x="11919696" y="167475"/>
            <a:ext cx="880259" cy="955906"/>
          </a:xfrm>
          <a:custGeom>
            <a:avLst/>
            <a:gdLst/>
            <a:ahLst/>
            <a:cxnLst/>
            <a:rect l="l" t="t" r="r" b="b"/>
            <a:pathLst>
              <a:path w="880259" h="955906">
                <a:moveTo>
                  <a:pt x="0" y="0"/>
                </a:moveTo>
                <a:lnTo>
                  <a:pt x="880259" y="0"/>
                </a:lnTo>
                <a:lnTo>
                  <a:pt x="880259" y="955906"/>
                </a:lnTo>
                <a:lnTo>
                  <a:pt x="0" y="955906"/>
                </a:lnTo>
                <a:lnTo>
                  <a:pt x="0" y="0"/>
                </a:lnTo>
                <a:close/>
              </a:path>
            </a:pathLst>
          </a:custGeom>
          <a:blipFill>
            <a:blip r:embed="rId7"/>
            <a:stretch>
              <a:fillRect/>
            </a:stretch>
          </a:blipFill>
        </p:spPr>
        <p:txBody>
          <a:bodyPr/>
          <a:lstStyle/>
          <a:p>
            <a:endParaRPr lang="en-US"/>
          </a:p>
        </p:txBody>
      </p:sp>
      <p:sp>
        <p:nvSpPr>
          <p:cNvPr id="13" name="AutoShape 13"/>
          <p:cNvSpPr/>
          <p:nvPr/>
        </p:nvSpPr>
        <p:spPr>
          <a:xfrm flipV="1">
            <a:off x="7369692" y="152370"/>
            <a:ext cx="800" cy="1003062"/>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AutoShape 14"/>
          <p:cNvSpPr/>
          <p:nvPr/>
        </p:nvSpPr>
        <p:spPr>
          <a:xfrm flipV="1">
            <a:off x="9104665" y="143897"/>
            <a:ext cx="800" cy="1003062"/>
          </a:xfrm>
          <a:prstGeom prst="line">
            <a:avLst/>
          </a:prstGeom>
          <a:ln w="38100" cap="flat">
            <a:solidFill>
              <a:srgbClr val="000000"/>
            </a:solidFill>
            <a:prstDash val="solid"/>
            <a:headEnd type="none" w="sm" len="sm"/>
            <a:tailEnd type="none" w="sm" len="sm"/>
          </a:ln>
        </p:spPr>
        <p:txBody>
          <a:bodyPr/>
          <a:lstStyle/>
          <a:p>
            <a:endParaRPr lang="en-US"/>
          </a:p>
        </p:txBody>
      </p:sp>
      <p:sp>
        <p:nvSpPr>
          <p:cNvPr id="15" name="AutoShape 15"/>
          <p:cNvSpPr/>
          <p:nvPr/>
        </p:nvSpPr>
        <p:spPr>
          <a:xfrm flipV="1">
            <a:off x="11017974" y="152370"/>
            <a:ext cx="800" cy="1003062"/>
          </a:xfrm>
          <a:prstGeom prst="line">
            <a:avLst/>
          </a:prstGeom>
          <a:ln w="38100" cap="flat">
            <a:solidFill>
              <a:srgbClr val="000000"/>
            </a:solidFill>
            <a:prstDash val="solid"/>
            <a:headEnd type="none" w="sm" len="sm"/>
            <a:tailEnd type="none" w="sm" len="sm"/>
          </a:ln>
        </p:spPr>
        <p:txBody>
          <a:bodyPr/>
          <a:lstStyle/>
          <a:p>
            <a:endParaRPr lang="en-US"/>
          </a:p>
        </p:txBody>
      </p:sp>
      <p:sp>
        <p:nvSpPr>
          <p:cNvPr id="16" name="AutoShape 16"/>
          <p:cNvSpPr/>
          <p:nvPr/>
        </p:nvSpPr>
        <p:spPr>
          <a:xfrm flipV="1">
            <a:off x="12790029" y="152370"/>
            <a:ext cx="800" cy="1003062"/>
          </a:xfrm>
          <a:prstGeom prst="line">
            <a:avLst/>
          </a:prstGeom>
          <a:ln w="38100" cap="flat">
            <a:solidFill>
              <a:srgbClr val="000000"/>
            </a:solidFill>
            <a:prstDash val="solid"/>
            <a:headEnd type="none" w="sm" len="sm"/>
            <a:tailEnd type="none" w="sm" len="sm"/>
          </a:ln>
        </p:spPr>
        <p:txBody>
          <a:bodyPr/>
          <a:lstStyle/>
          <a:p>
            <a:endParaRPr lang="en-US"/>
          </a:p>
        </p:txBody>
      </p:sp>
      <p:sp>
        <p:nvSpPr>
          <p:cNvPr id="17" name="AutoShape 17"/>
          <p:cNvSpPr/>
          <p:nvPr/>
        </p:nvSpPr>
        <p:spPr>
          <a:xfrm flipV="1">
            <a:off x="8200320" y="808112"/>
            <a:ext cx="0" cy="347319"/>
          </a:xfrm>
          <a:prstGeom prst="line">
            <a:avLst/>
          </a:prstGeom>
          <a:ln w="19050" cap="flat">
            <a:solidFill>
              <a:srgbClr val="000000"/>
            </a:solidFill>
            <a:prstDash val="solid"/>
            <a:headEnd type="none" w="sm" len="sm"/>
            <a:tailEnd type="none" w="sm" len="sm"/>
          </a:ln>
        </p:spPr>
        <p:txBody>
          <a:bodyPr/>
          <a:lstStyle/>
          <a:p>
            <a:endParaRPr lang="en-US"/>
          </a:p>
        </p:txBody>
      </p:sp>
      <p:sp>
        <p:nvSpPr>
          <p:cNvPr id="18" name="AutoShape 18"/>
          <p:cNvSpPr/>
          <p:nvPr/>
        </p:nvSpPr>
        <p:spPr>
          <a:xfrm flipV="1">
            <a:off x="10074999" y="808112"/>
            <a:ext cx="0" cy="347319"/>
          </a:xfrm>
          <a:prstGeom prst="line">
            <a:avLst/>
          </a:prstGeom>
          <a:ln w="19050" cap="flat">
            <a:solidFill>
              <a:srgbClr val="000000"/>
            </a:solidFill>
            <a:prstDash val="solid"/>
            <a:headEnd type="none" w="sm" len="sm"/>
            <a:tailEnd type="none" w="sm" len="sm"/>
          </a:ln>
        </p:spPr>
        <p:txBody>
          <a:bodyPr/>
          <a:lstStyle/>
          <a:p>
            <a:endParaRPr lang="en-US"/>
          </a:p>
        </p:txBody>
      </p:sp>
      <p:sp>
        <p:nvSpPr>
          <p:cNvPr id="19" name="AutoShape 19"/>
          <p:cNvSpPr/>
          <p:nvPr/>
        </p:nvSpPr>
        <p:spPr>
          <a:xfrm flipV="1">
            <a:off x="11938746" y="799655"/>
            <a:ext cx="0" cy="347319"/>
          </a:xfrm>
          <a:prstGeom prst="line">
            <a:avLst/>
          </a:prstGeom>
          <a:ln w="19050" cap="flat">
            <a:solidFill>
              <a:srgbClr val="000000"/>
            </a:solidFill>
            <a:prstDash val="solid"/>
            <a:headEnd type="none" w="sm" len="sm"/>
            <a:tailEnd type="none" w="sm" len="sm"/>
          </a:ln>
        </p:spPr>
        <p:txBody>
          <a:bodyPr/>
          <a:lstStyle/>
          <a:p>
            <a:endParaRPr lang="en-US"/>
          </a:p>
        </p:txBody>
      </p:sp>
      <p:sp>
        <p:nvSpPr>
          <p:cNvPr id="20" name="Freeform 20"/>
          <p:cNvSpPr/>
          <p:nvPr/>
        </p:nvSpPr>
        <p:spPr>
          <a:xfrm>
            <a:off x="7372674" y="1432325"/>
            <a:ext cx="3648282" cy="3711175"/>
          </a:xfrm>
          <a:custGeom>
            <a:avLst/>
            <a:gdLst/>
            <a:ahLst/>
            <a:cxnLst/>
            <a:rect l="l" t="t" r="r" b="b"/>
            <a:pathLst>
              <a:path w="3648282" h="3547141">
                <a:moveTo>
                  <a:pt x="0" y="0"/>
                </a:moveTo>
                <a:lnTo>
                  <a:pt x="3648282" y="0"/>
                </a:lnTo>
                <a:lnTo>
                  <a:pt x="3648282" y="3547141"/>
                </a:lnTo>
                <a:lnTo>
                  <a:pt x="0" y="3547141"/>
                </a:lnTo>
                <a:lnTo>
                  <a:pt x="0" y="0"/>
                </a:lnTo>
                <a:close/>
              </a:path>
            </a:pathLst>
          </a:custGeom>
          <a:blipFill>
            <a:blip r:embed="rId8"/>
            <a:stretch>
              <a:fillRect l="-254136" r="-271259" b="-118398"/>
            </a:stretch>
          </a:blipFill>
        </p:spPr>
        <p:txBody>
          <a:bodyPr/>
          <a:lstStyle/>
          <a:p>
            <a:endParaRPr lang="en-US"/>
          </a:p>
        </p:txBody>
      </p:sp>
      <p:sp>
        <p:nvSpPr>
          <p:cNvPr id="21" name="Freeform 21"/>
          <p:cNvSpPr/>
          <p:nvPr/>
        </p:nvSpPr>
        <p:spPr>
          <a:xfrm>
            <a:off x="11018374" y="1432325"/>
            <a:ext cx="1781580" cy="4163105"/>
          </a:xfrm>
          <a:custGeom>
            <a:avLst/>
            <a:gdLst/>
            <a:ahLst/>
            <a:cxnLst/>
            <a:rect l="l" t="t" r="r" b="b"/>
            <a:pathLst>
              <a:path w="1781580" h="4163105">
                <a:moveTo>
                  <a:pt x="0" y="0"/>
                </a:moveTo>
                <a:lnTo>
                  <a:pt x="1781581" y="0"/>
                </a:lnTo>
                <a:lnTo>
                  <a:pt x="1781581" y="4163105"/>
                </a:lnTo>
                <a:lnTo>
                  <a:pt x="0" y="4163105"/>
                </a:lnTo>
                <a:lnTo>
                  <a:pt x="0" y="0"/>
                </a:lnTo>
                <a:close/>
              </a:path>
            </a:pathLst>
          </a:custGeom>
          <a:blipFill>
            <a:blip r:embed="rId9"/>
            <a:stretch>
              <a:fillRect l="-331514" r="-20624" b="-86084"/>
            </a:stretch>
          </a:blipFill>
        </p:spPr>
        <p:txBody>
          <a:bodyPr/>
          <a:lstStyle/>
          <a:p>
            <a:endParaRPr lang="en-US"/>
          </a:p>
        </p:txBody>
      </p:sp>
      <p:sp>
        <p:nvSpPr>
          <p:cNvPr id="22" name="Freeform 22"/>
          <p:cNvSpPr/>
          <p:nvPr/>
        </p:nvSpPr>
        <p:spPr>
          <a:xfrm>
            <a:off x="5460748" y="6229091"/>
            <a:ext cx="766292" cy="766292"/>
          </a:xfrm>
          <a:custGeom>
            <a:avLst/>
            <a:gdLst/>
            <a:ahLst/>
            <a:cxnLst/>
            <a:rect l="l" t="t" r="r" b="b"/>
            <a:pathLst>
              <a:path w="766292" h="766292">
                <a:moveTo>
                  <a:pt x="0" y="0"/>
                </a:moveTo>
                <a:lnTo>
                  <a:pt x="766292" y="0"/>
                </a:lnTo>
                <a:lnTo>
                  <a:pt x="766292" y="766292"/>
                </a:lnTo>
                <a:lnTo>
                  <a:pt x="0" y="766292"/>
                </a:lnTo>
                <a:lnTo>
                  <a:pt x="0" y="0"/>
                </a:lnTo>
                <a:close/>
              </a:path>
            </a:pathLst>
          </a:custGeom>
          <a:blipFill>
            <a:blip r:embed="rId4"/>
            <a:stretch>
              <a:fillRect/>
            </a:stretch>
          </a:blipFill>
        </p:spPr>
        <p:txBody>
          <a:bodyPr/>
          <a:lstStyle/>
          <a:p>
            <a:endParaRPr lang="en-US"/>
          </a:p>
        </p:txBody>
      </p:sp>
      <p:sp>
        <p:nvSpPr>
          <p:cNvPr id="23" name="Freeform 23"/>
          <p:cNvSpPr/>
          <p:nvPr/>
        </p:nvSpPr>
        <p:spPr>
          <a:xfrm>
            <a:off x="5460748" y="7136221"/>
            <a:ext cx="786477" cy="786477"/>
          </a:xfrm>
          <a:custGeom>
            <a:avLst/>
            <a:gdLst/>
            <a:ahLst/>
            <a:cxnLst/>
            <a:rect l="l" t="t" r="r" b="b"/>
            <a:pathLst>
              <a:path w="786477" h="786477">
                <a:moveTo>
                  <a:pt x="0" y="0"/>
                </a:moveTo>
                <a:lnTo>
                  <a:pt x="786477" y="0"/>
                </a:lnTo>
                <a:lnTo>
                  <a:pt x="786477" y="786477"/>
                </a:lnTo>
                <a:lnTo>
                  <a:pt x="0" y="786477"/>
                </a:lnTo>
                <a:lnTo>
                  <a:pt x="0" y="0"/>
                </a:lnTo>
                <a:close/>
              </a:path>
            </a:pathLst>
          </a:custGeom>
          <a:blipFill>
            <a:blip r:embed="rId5"/>
            <a:stretch>
              <a:fillRect/>
            </a:stretch>
          </a:blipFill>
        </p:spPr>
        <p:txBody>
          <a:bodyPr/>
          <a:lstStyle/>
          <a:p>
            <a:endParaRPr lang="en-US"/>
          </a:p>
        </p:txBody>
      </p:sp>
      <p:sp>
        <p:nvSpPr>
          <p:cNvPr id="24" name="Freeform 24"/>
          <p:cNvSpPr/>
          <p:nvPr/>
        </p:nvSpPr>
        <p:spPr>
          <a:xfrm>
            <a:off x="5460748" y="8641559"/>
            <a:ext cx="766292" cy="766292"/>
          </a:xfrm>
          <a:custGeom>
            <a:avLst/>
            <a:gdLst/>
            <a:ahLst/>
            <a:cxnLst/>
            <a:rect l="l" t="t" r="r" b="b"/>
            <a:pathLst>
              <a:path w="766292" h="766292">
                <a:moveTo>
                  <a:pt x="0" y="0"/>
                </a:moveTo>
                <a:lnTo>
                  <a:pt x="766292" y="0"/>
                </a:lnTo>
                <a:lnTo>
                  <a:pt x="766292" y="766292"/>
                </a:lnTo>
                <a:lnTo>
                  <a:pt x="0" y="766292"/>
                </a:lnTo>
                <a:lnTo>
                  <a:pt x="0" y="0"/>
                </a:lnTo>
                <a:close/>
              </a:path>
            </a:pathLst>
          </a:custGeom>
          <a:blipFill>
            <a:blip r:embed="rId4"/>
            <a:stretch>
              <a:fillRect/>
            </a:stretch>
          </a:blipFill>
        </p:spPr>
        <p:txBody>
          <a:bodyPr/>
          <a:lstStyle/>
          <a:p>
            <a:endParaRPr lang="en-US"/>
          </a:p>
        </p:txBody>
      </p:sp>
      <p:sp>
        <p:nvSpPr>
          <p:cNvPr id="25" name="Freeform 25"/>
          <p:cNvSpPr/>
          <p:nvPr/>
        </p:nvSpPr>
        <p:spPr>
          <a:xfrm>
            <a:off x="5460748" y="9500523"/>
            <a:ext cx="786477" cy="786477"/>
          </a:xfrm>
          <a:custGeom>
            <a:avLst/>
            <a:gdLst/>
            <a:ahLst/>
            <a:cxnLst/>
            <a:rect l="l" t="t" r="r" b="b"/>
            <a:pathLst>
              <a:path w="786477" h="786477">
                <a:moveTo>
                  <a:pt x="0" y="0"/>
                </a:moveTo>
                <a:lnTo>
                  <a:pt x="786477" y="0"/>
                </a:lnTo>
                <a:lnTo>
                  <a:pt x="786477" y="786477"/>
                </a:lnTo>
                <a:lnTo>
                  <a:pt x="0" y="786477"/>
                </a:lnTo>
                <a:lnTo>
                  <a:pt x="0" y="0"/>
                </a:lnTo>
                <a:close/>
              </a:path>
            </a:pathLst>
          </a:custGeom>
          <a:blipFill>
            <a:blip r:embed="rId5"/>
            <a:stretch>
              <a:fillRect/>
            </a:stretch>
          </a:blipFill>
        </p:spPr>
        <p:txBody>
          <a:bodyPr/>
          <a:lstStyle/>
          <a:p>
            <a:endParaRPr lang="en-US"/>
          </a:p>
        </p:txBody>
      </p:sp>
      <p:sp>
        <p:nvSpPr>
          <p:cNvPr id="26" name="Freeform 26"/>
          <p:cNvSpPr/>
          <p:nvPr/>
        </p:nvSpPr>
        <p:spPr>
          <a:xfrm>
            <a:off x="9717314" y="7230127"/>
            <a:ext cx="348160" cy="452891"/>
          </a:xfrm>
          <a:custGeom>
            <a:avLst/>
            <a:gdLst/>
            <a:ahLst/>
            <a:cxnLst/>
            <a:rect l="l" t="t" r="r" b="b"/>
            <a:pathLst>
              <a:path w="348160" h="452891">
                <a:moveTo>
                  <a:pt x="0" y="0"/>
                </a:moveTo>
                <a:lnTo>
                  <a:pt x="348160" y="0"/>
                </a:lnTo>
                <a:lnTo>
                  <a:pt x="348160" y="452891"/>
                </a:lnTo>
                <a:lnTo>
                  <a:pt x="0" y="452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7" name="TextBox 27"/>
          <p:cNvSpPr txBox="1"/>
          <p:nvPr/>
        </p:nvSpPr>
        <p:spPr>
          <a:xfrm>
            <a:off x="6247225" y="8600106"/>
            <a:ext cx="3866603" cy="697693"/>
          </a:xfrm>
          <a:prstGeom prst="rect">
            <a:avLst/>
          </a:prstGeom>
        </p:spPr>
        <p:txBody>
          <a:bodyPr lIns="0" tIns="0" rIns="0" bIns="0" rtlCol="0" anchor="t">
            <a:spAutoFit/>
          </a:bodyPr>
          <a:lstStyle/>
          <a:p>
            <a:pPr>
              <a:lnSpc>
                <a:spcPts val="5048"/>
              </a:lnSpc>
            </a:pPr>
            <a:r>
              <a:rPr lang="en-US" sz="3365">
                <a:solidFill>
                  <a:srgbClr val="DC1D25"/>
                </a:solidFill>
                <a:latin typeface="Agrandir Bold"/>
              </a:rPr>
              <a:t>more debits = $</a:t>
            </a:r>
          </a:p>
        </p:txBody>
      </p:sp>
      <p:sp>
        <p:nvSpPr>
          <p:cNvPr id="28" name="Freeform 28"/>
          <p:cNvSpPr/>
          <p:nvPr/>
        </p:nvSpPr>
        <p:spPr>
          <a:xfrm>
            <a:off x="9543234" y="8790606"/>
            <a:ext cx="348160" cy="452891"/>
          </a:xfrm>
          <a:custGeom>
            <a:avLst/>
            <a:gdLst/>
            <a:ahLst/>
            <a:cxnLst/>
            <a:rect l="l" t="t" r="r" b="b"/>
            <a:pathLst>
              <a:path w="348160" h="452891">
                <a:moveTo>
                  <a:pt x="0" y="0"/>
                </a:moveTo>
                <a:lnTo>
                  <a:pt x="348160" y="0"/>
                </a:lnTo>
                <a:lnTo>
                  <a:pt x="348160" y="452890"/>
                </a:lnTo>
                <a:lnTo>
                  <a:pt x="0" y="4528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9" name="Freeform 29"/>
          <p:cNvSpPr/>
          <p:nvPr/>
        </p:nvSpPr>
        <p:spPr>
          <a:xfrm>
            <a:off x="9543234" y="6378138"/>
            <a:ext cx="339668" cy="452891"/>
          </a:xfrm>
          <a:custGeom>
            <a:avLst/>
            <a:gdLst/>
            <a:ahLst/>
            <a:cxnLst/>
            <a:rect l="l" t="t" r="r" b="b"/>
            <a:pathLst>
              <a:path w="339668" h="452891">
                <a:moveTo>
                  <a:pt x="0" y="0"/>
                </a:moveTo>
                <a:lnTo>
                  <a:pt x="339668" y="0"/>
                </a:lnTo>
                <a:lnTo>
                  <a:pt x="339668" y="452890"/>
                </a:lnTo>
                <a:lnTo>
                  <a:pt x="0" y="45289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0" name="TextBox 30"/>
          <p:cNvSpPr txBox="1"/>
          <p:nvPr/>
        </p:nvSpPr>
        <p:spPr>
          <a:xfrm>
            <a:off x="5460748" y="5570621"/>
            <a:ext cx="1915022" cy="700456"/>
          </a:xfrm>
          <a:prstGeom prst="rect">
            <a:avLst/>
          </a:prstGeom>
        </p:spPr>
        <p:txBody>
          <a:bodyPr lIns="0" tIns="0" rIns="0" bIns="0" rtlCol="0" anchor="t">
            <a:spAutoFit/>
          </a:bodyPr>
          <a:lstStyle/>
          <a:p>
            <a:pPr>
              <a:lnSpc>
                <a:spcPts val="5047"/>
              </a:lnSpc>
            </a:pPr>
            <a:r>
              <a:rPr lang="en-US" sz="3365" u="sng">
                <a:solidFill>
                  <a:srgbClr val="000000"/>
                </a:solidFill>
                <a:latin typeface="Agrandir Bold"/>
              </a:rPr>
              <a:t>Seller</a:t>
            </a:r>
          </a:p>
        </p:txBody>
      </p:sp>
      <p:sp>
        <p:nvSpPr>
          <p:cNvPr id="31" name="TextBox 31"/>
          <p:cNvSpPr txBox="1"/>
          <p:nvPr/>
        </p:nvSpPr>
        <p:spPr>
          <a:xfrm>
            <a:off x="6247225" y="6187638"/>
            <a:ext cx="3296010" cy="697693"/>
          </a:xfrm>
          <a:prstGeom prst="rect">
            <a:avLst/>
          </a:prstGeom>
        </p:spPr>
        <p:txBody>
          <a:bodyPr lIns="0" tIns="0" rIns="0" bIns="0" rtlCol="0" anchor="t">
            <a:spAutoFit/>
          </a:bodyPr>
          <a:lstStyle/>
          <a:p>
            <a:pPr>
              <a:lnSpc>
                <a:spcPts val="5048"/>
              </a:lnSpc>
            </a:pPr>
            <a:r>
              <a:rPr lang="en-US" sz="3365">
                <a:solidFill>
                  <a:srgbClr val="DC1D25"/>
                </a:solidFill>
                <a:latin typeface="Agrandir Bold"/>
              </a:rPr>
              <a:t>more debits = $</a:t>
            </a:r>
          </a:p>
        </p:txBody>
      </p:sp>
      <p:sp>
        <p:nvSpPr>
          <p:cNvPr id="32" name="TextBox 32"/>
          <p:cNvSpPr txBox="1"/>
          <p:nvPr/>
        </p:nvSpPr>
        <p:spPr>
          <a:xfrm>
            <a:off x="6247225" y="7039627"/>
            <a:ext cx="3470089" cy="697693"/>
          </a:xfrm>
          <a:prstGeom prst="rect">
            <a:avLst/>
          </a:prstGeom>
        </p:spPr>
        <p:txBody>
          <a:bodyPr lIns="0" tIns="0" rIns="0" bIns="0" rtlCol="0" anchor="t">
            <a:spAutoFit/>
          </a:bodyPr>
          <a:lstStyle/>
          <a:p>
            <a:pPr>
              <a:lnSpc>
                <a:spcPts val="5048"/>
              </a:lnSpc>
            </a:pPr>
            <a:r>
              <a:rPr lang="en-US" sz="3365">
                <a:solidFill>
                  <a:srgbClr val="007413"/>
                </a:solidFill>
                <a:latin typeface="Agrandir Bold"/>
              </a:rPr>
              <a:t>more credits = $</a:t>
            </a:r>
          </a:p>
        </p:txBody>
      </p:sp>
      <p:sp>
        <p:nvSpPr>
          <p:cNvPr id="33" name="TextBox 33"/>
          <p:cNvSpPr txBox="1"/>
          <p:nvPr/>
        </p:nvSpPr>
        <p:spPr>
          <a:xfrm>
            <a:off x="5460748" y="7983089"/>
            <a:ext cx="1915022" cy="700456"/>
          </a:xfrm>
          <a:prstGeom prst="rect">
            <a:avLst/>
          </a:prstGeom>
        </p:spPr>
        <p:txBody>
          <a:bodyPr lIns="0" tIns="0" rIns="0" bIns="0" rtlCol="0" anchor="t">
            <a:spAutoFit/>
          </a:bodyPr>
          <a:lstStyle/>
          <a:p>
            <a:pPr>
              <a:lnSpc>
                <a:spcPts val="5047"/>
              </a:lnSpc>
            </a:pPr>
            <a:r>
              <a:rPr lang="en-US" sz="3365" u="sng">
                <a:solidFill>
                  <a:srgbClr val="000000"/>
                </a:solidFill>
                <a:latin typeface="Agrandir Bold"/>
              </a:rPr>
              <a:t>Buyer</a:t>
            </a:r>
          </a:p>
        </p:txBody>
      </p:sp>
      <p:sp>
        <p:nvSpPr>
          <p:cNvPr id="34" name="TextBox 34"/>
          <p:cNvSpPr txBox="1"/>
          <p:nvPr/>
        </p:nvSpPr>
        <p:spPr>
          <a:xfrm>
            <a:off x="6247225" y="9403929"/>
            <a:ext cx="3866603" cy="697693"/>
          </a:xfrm>
          <a:prstGeom prst="rect">
            <a:avLst/>
          </a:prstGeom>
        </p:spPr>
        <p:txBody>
          <a:bodyPr lIns="0" tIns="0" rIns="0" bIns="0" rtlCol="0" anchor="t">
            <a:spAutoFit/>
          </a:bodyPr>
          <a:lstStyle/>
          <a:p>
            <a:pPr>
              <a:lnSpc>
                <a:spcPts val="5048"/>
              </a:lnSpc>
            </a:pPr>
            <a:r>
              <a:rPr lang="en-US" sz="3365">
                <a:solidFill>
                  <a:srgbClr val="007413"/>
                </a:solidFill>
                <a:latin typeface="Agrandir Bold"/>
              </a:rPr>
              <a:t>more credits = $</a:t>
            </a:r>
          </a:p>
        </p:txBody>
      </p:sp>
      <p:sp>
        <p:nvSpPr>
          <p:cNvPr id="35" name="Freeform 35"/>
          <p:cNvSpPr/>
          <p:nvPr/>
        </p:nvSpPr>
        <p:spPr>
          <a:xfrm>
            <a:off x="9744856" y="9594429"/>
            <a:ext cx="339668" cy="452891"/>
          </a:xfrm>
          <a:custGeom>
            <a:avLst/>
            <a:gdLst/>
            <a:ahLst/>
            <a:cxnLst/>
            <a:rect l="l" t="t" r="r" b="b"/>
            <a:pathLst>
              <a:path w="339668" h="452891">
                <a:moveTo>
                  <a:pt x="0" y="0"/>
                </a:moveTo>
                <a:lnTo>
                  <a:pt x="339668" y="0"/>
                </a:lnTo>
                <a:lnTo>
                  <a:pt x="339668" y="452891"/>
                </a:lnTo>
                <a:lnTo>
                  <a:pt x="0" y="45289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60735"/>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6-column worksheet is a Commission-approved form and is provided for the convenience of the broker or closer. Use of the form is not mandatory.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708760"/>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When the worksheet is balanced, the buyer and seller figures are transferred onto a separate two-column settlement sheet providing an individualized settlement statement for each of the parties.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085136"/>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two-column settlement sheet is a required form under Commission Rules.  The broker is required to retain information in the permanent file regarding money the broker has received and money paid out.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6178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Using the Contract to Buy and Sell and other documents, the closer produces a closing statement for the seller or buyer.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86586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This statement will show all the debits and credits of the party and the final balance of money the party is to receive or needs to bring to close the transaction.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65715"/>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Typically, the seller receives money from, and the buyer brings money to, the closing.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731318"/>
            <a:ext cx="16230600" cy="4233435"/>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A number of items in the closing are simply debits and credits between the seller and buyer, such as sales price, prorated property taxes, water, and HOA dues.  Other items will be deducted from the party who agreed by contract or tradition to pay the bill.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2451152"/>
            <a:ext cx="18288000" cy="5187950"/>
          </a:xfrm>
          <a:prstGeom prst="rect">
            <a:avLst/>
          </a:prstGeom>
        </p:spPr>
        <p:txBody>
          <a:bodyPr lIns="0" tIns="0" rIns="0" bIns="0" rtlCol="0" anchor="t">
            <a:spAutoFit/>
          </a:bodyPr>
          <a:lstStyle/>
          <a:p>
            <a:pPr algn="ctr">
              <a:lnSpc>
                <a:spcPts val="10499"/>
              </a:lnSpc>
            </a:pPr>
            <a:r>
              <a:rPr lang="en-US" sz="7499" dirty="0">
                <a:solidFill>
                  <a:srgbClr val="FFFFFF"/>
                </a:solidFill>
                <a:latin typeface="Agrandir Bold"/>
              </a:rPr>
              <a:t>Colorado Closings and Settlement</a:t>
            </a:r>
          </a:p>
          <a:p>
            <a:pPr algn="ctr">
              <a:lnSpc>
                <a:spcPts val="8960"/>
              </a:lnSpc>
            </a:pPr>
            <a:endParaRPr lang="en-US" sz="7499" dirty="0">
              <a:solidFill>
                <a:srgbClr val="FFFFFF"/>
              </a:solidFill>
              <a:latin typeface="Agrandir Bold"/>
            </a:endParaRPr>
          </a:p>
          <a:p>
            <a:pPr algn="ctr">
              <a:lnSpc>
                <a:spcPts val="10499"/>
              </a:lnSpc>
            </a:pPr>
            <a:r>
              <a:rPr lang="en-US" sz="7499" dirty="0">
                <a:solidFill>
                  <a:srgbClr val="FFFFFF"/>
                </a:solidFill>
                <a:latin typeface="Agrandir Bold"/>
              </a:rPr>
              <a:t>Chapter 21 </a:t>
            </a:r>
          </a:p>
          <a:p>
            <a:pPr algn="ctr">
              <a:lnSpc>
                <a:spcPts val="9799"/>
              </a:lnSpc>
              <a:spcBef>
                <a:spcPct val="0"/>
              </a:spcBef>
            </a:pPr>
            <a:r>
              <a:rPr lang="en-US" sz="6999" dirty="0">
                <a:solidFill>
                  <a:srgbClr val="FFFFFF"/>
                </a:solidFill>
                <a:latin typeface="Agrandir"/>
              </a:rPr>
              <a:t>Introduction to a Six Column Worksheet</a:t>
            </a:r>
          </a:p>
        </p:txBody>
      </p:sp>
      <p:sp>
        <p:nvSpPr>
          <p:cNvPr id="10" name="AutoShape 10"/>
          <p:cNvSpPr/>
          <p:nvPr/>
        </p:nvSpPr>
        <p:spPr>
          <a:xfrm>
            <a:off x="5897880" y="4575662"/>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65715"/>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Most brokers use title companies or other services to actually calculate and carry out the closing.   They do this by acting as the scrivener of the broker.</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472330"/>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broker retains all of the responsibility for the accuracy of the information and for properly carrying out the wishes of the parties as stated in the Contract to Buy and Sell Real Estate.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311600"/>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Every broker must know how to organize and calculate the figures for a closing and complete the settlement documents.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514350" y="0"/>
            <a:ext cx="17259300" cy="5778005"/>
          </a:xfrm>
          <a:custGeom>
            <a:avLst/>
            <a:gdLst/>
            <a:ahLst/>
            <a:cxnLst/>
            <a:rect l="l" t="t" r="r" b="b"/>
            <a:pathLst>
              <a:path w="17259300" h="5778005">
                <a:moveTo>
                  <a:pt x="0" y="0"/>
                </a:moveTo>
                <a:lnTo>
                  <a:pt x="17259300" y="0"/>
                </a:lnTo>
                <a:lnTo>
                  <a:pt x="17259300" y="5778005"/>
                </a:lnTo>
                <a:lnTo>
                  <a:pt x="0" y="577800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514350" y="5757488"/>
            <a:ext cx="17454402" cy="4309635"/>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Debit </a:t>
            </a:r>
          </a:p>
          <a:p>
            <a:pPr marL="1980330" lvl="2" indent="-660110">
              <a:lnSpc>
                <a:spcPts val="6879"/>
              </a:lnSpc>
              <a:buFont typeface="Arial"/>
              <a:buChar char="⚬"/>
            </a:pPr>
            <a:r>
              <a:rPr lang="en-US" sz="4586" dirty="0">
                <a:solidFill>
                  <a:srgbClr val="FFFFFF"/>
                </a:solidFill>
                <a:latin typeface="Agrandir Bold"/>
              </a:rPr>
              <a:t>Seller - A charge or amount the won’t receive at closing.</a:t>
            </a:r>
          </a:p>
          <a:p>
            <a:pPr marL="1893972" lvl="2" indent="-631324">
              <a:lnSpc>
                <a:spcPts val="6579"/>
              </a:lnSpc>
              <a:buFont typeface="Arial"/>
              <a:buChar char="⚬"/>
            </a:pPr>
            <a:r>
              <a:rPr lang="en-US" sz="4386" dirty="0">
                <a:solidFill>
                  <a:srgbClr val="FFFFFF"/>
                </a:solidFill>
                <a:latin typeface="Agrandir Bold"/>
              </a:rPr>
              <a:t>Buyer – A charge that increases the amount the Buyer must bring to close.</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550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514350" y="0"/>
            <a:ext cx="17259300" cy="5778005"/>
          </a:xfrm>
          <a:custGeom>
            <a:avLst/>
            <a:gdLst/>
            <a:ahLst/>
            <a:cxnLst/>
            <a:rect l="l" t="t" r="r" b="b"/>
            <a:pathLst>
              <a:path w="17259300" h="5778005">
                <a:moveTo>
                  <a:pt x="0" y="0"/>
                </a:moveTo>
                <a:lnTo>
                  <a:pt x="17259300" y="0"/>
                </a:lnTo>
                <a:lnTo>
                  <a:pt x="17259300" y="5778005"/>
                </a:lnTo>
                <a:lnTo>
                  <a:pt x="0" y="577800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514350" y="5757488"/>
            <a:ext cx="17454402" cy="423343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Credit </a:t>
            </a:r>
          </a:p>
          <a:p>
            <a:pPr marL="1893972" lvl="2" indent="-631324">
              <a:lnSpc>
                <a:spcPts val="6579"/>
              </a:lnSpc>
              <a:buFont typeface="Arial"/>
              <a:buChar char="⚬"/>
            </a:pPr>
            <a:r>
              <a:rPr lang="en-US" sz="4386">
                <a:solidFill>
                  <a:srgbClr val="FFFFFF"/>
                </a:solidFill>
                <a:latin typeface="Agrandir Bold"/>
              </a:rPr>
              <a:t>Seller – Increases the check that the Seller will receive at closing.</a:t>
            </a:r>
          </a:p>
          <a:p>
            <a:pPr marL="1893972" lvl="2" indent="-631324">
              <a:lnSpc>
                <a:spcPts val="6579"/>
              </a:lnSpc>
              <a:buFont typeface="Arial"/>
              <a:buChar char="⚬"/>
            </a:pPr>
            <a:r>
              <a:rPr lang="en-US" sz="4386">
                <a:solidFill>
                  <a:srgbClr val="FFFFFF"/>
                </a:solidFill>
                <a:latin typeface="Agrandir Bold"/>
              </a:rPr>
              <a:t>Buyer – Money the Buyer will not have to pay at the time of closing.</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550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514350" y="0"/>
            <a:ext cx="17259300" cy="5778005"/>
          </a:xfrm>
          <a:custGeom>
            <a:avLst/>
            <a:gdLst/>
            <a:ahLst/>
            <a:cxnLst/>
            <a:rect l="l" t="t" r="r" b="b"/>
            <a:pathLst>
              <a:path w="17259300" h="5778005">
                <a:moveTo>
                  <a:pt x="0" y="0"/>
                </a:moveTo>
                <a:lnTo>
                  <a:pt x="17259300" y="0"/>
                </a:lnTo>
                <a:lnTo>
                  <a:pt x="17259300" y="5778005"/>
                </a:lnTo>
                <a:lnTo>
                  <a:pt x="0" y="577800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514350" y="5757488"/>
            <a:ext cx="17454402" cy="423343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Broker </a:t>
            </a:r>
          </a:p>
          <a:p>
            <a:pPr marL="1893972" lvl="2" indent="-631324">
              <a:lnSpc>
                <a:spcPts val="6579"/>
              </a:lnSpc>
              <a:buFont typeface="Arial"/>
              <a:buChar char="⚬"/>
            </a:pPr>
            <a:r>
              <a:rPr lang="en-US" sz="4386">
                <a:solidFill>
                  <a:srgbClr val="FFFFFF"/>
                </a:solidFill>
                <a:latin typeface="Agrandir Bold"/>
              </a:rPr>
              <a:t>Debit - money deposited or paid into the Broker’s account.</a:t>
            </a:r>
          </a:p>
          <a:p>
            <a:pPr marL="1893972" lvl="2" indent="-631324">
              <a:lnSpc>
                <a:spcPts val="6579"/>
              </a:lnSpc>
              <a:buFont typeface="Arial"/>
              <a:buChar char="⚬"/>
            </a:pPr>
            <a:r>
              <a:rPr lang="en-US" sz="4386">
                <a:solidFill>
                  <a:srgbClr val="FFFFFF"/>
                </a:solidFill>
                <a:latin typeface="Agrandir Bold"/>
              </a:rPr>
              <a:t>Credit – an amount that must be paid out of the account for closing.</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514350" y="0"/>
            <a:ext cx="17259300" cy="5778005"/>
          </a:xfrm>
          <a:custGeom>
            <a:avLst/>
            <a:gdLst/>
            <a:ahLst/>
            <a:cxnLst/>
            <a:rect l="l" t="t" r="r" b="b"/>
            <a:pathLst>
              <a:path w="17259300" h="5778005">
                <a:moveTo>
                  <a:pt x="0" y="0"/>
                </a:moveTo>
                <a:lnTo>
                  <a:pt x="17259300" y="0"/>
                </a:lnTo>
                <a:lnTo>
                  <a:pt x="17259300" y="5778005"/>
                </a:lnTo>
                <a:lnTo>
                  <a:pt x="0" y="577800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416799" y="6123416"/>
            <a:ext cx="17454402" cy="340476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When the worksheet is completed, the broker will have written checks in an amount equal to the money he has deposited in his trust account so that he will have a zero balance in the account for that particular transaction. </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514350" y="0"/>
            <a:ext cx="17259300" cy="5778005"/>
          </a:xfrm>
          <a:custGeom>
            <a:avLst/>
            <a:gdLst/>
            <a:ahLst/>
            <a:cxnLst/>
            <a:rect l="l" t="t" r="r" b="b"/>
            <a:pathLst>
              <a:path w="17259300" h="5778005">
                <a:moveTo>
                  <a:pt x="0" y="0"/>
                </a:moveTo>
                <a:lnTo>
                  <a:pt x="17259300" y="0"/>
                </a:lnTo>
                <a:lnTo>
                  <a:pt x="17259300" y="5778005"/>
                </a:lnTo>
                <a:lnTo>
                  <a:pt x="0" y="577800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416799" y="6682215"/>
            <a:ext cx="17454402" cy="257608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C00"/>
                </a:solidFill>
                <a:latin typeface="Agrandir Bold"/>
              </a:rPr>
              <a:t>In a cash, assumption or owner financing closing, on any given horizontal line on the settlement sheet you must have equal dollar amounts of debits and credits.</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551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4759620"/>
          </a:xfrm>
          <a:custGeom>
            <a:avLst/>
            <a:gdLst/>
            <a:ahLst/>
            <a:cxnLst/>
            <a:rect l="l" t="t" r="r" b="b"/>
            <a:pathLst>
              <a:path w="18288000" h="4759620">
                <a:moveTo>
                  <a:pt x="0" y="0"/>
                </a:moveTo>
                <a:lnTo>
                  <a:pt x="18288000" y="0"/>
                </a:lnTo>
                <a:lnTo>
                  <a:pt x="18288000" y="4759620"/>
                </a:lnTo>
                <a:lnTo>
                  <a:pt x="0" y="4759620"/>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41479"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552</a:t>
            </a:r>
          </a:p>
        </p:txBody>
      </p:sp>
      <p:sp>
        <p:nvSpPr>
          <p:cNvPr id="12" name="Freeform 12"/>
          <p:cNvSpPr/>
          <p:nvPr/>
        </p:nvSpPr>
        <p:spPr>
          <a:xfrm>
            <a:off x="10022235"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0" y="5016795"/>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a:t>
            </a:r>
          </a:p>
          <a:p>
            <a:pPr algn="ctr">
              <a:lnSpc>
                <a:spcPts val="14999"/>
              </a:lnSpc>
            </a:pPr>
            <a:r>
              <a:rPr lang="en-US" sz="9999">
                <a:solidFill>
                  <a:srgbClr val="FFFC00"/>
                </a:solidFill>
                <a:latin typeface="Agrandir Bold"/>
              </a:rPr>
              <a:t>Credit Seller / Debit Buyer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4759620"/>
          </a:xfrm>
          <a:custGeom>
            <a:avLst/>
            <a:gdLst/>
            <a:ahLst/>
            <a:cxnLst/>
            <a:rect l="l" t="t" r="r" b="b"/>
            <a:pathLst>
              <a:path w="18288000" h="4759620">
                <a:moveTo>
                  <a:pt x="0" y="0"/>
                </a:moveTo>
                <a:lnTo>
                  <a:pt x="18288000" y="0"/>
                </a:lnTo>
                <a:lnTo>
                  <a:pt x="18288000" y="4759620"/>
                </a:lnTo>
                <a:lnTo>
                  <a:pt x="0" y="4759620"/>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41479"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552</a:t>
            </a:r>
          </a:p>
        </p:txBody>
      </p:sp>
      <p:sp>
        <p:nvSpPr>
          <p:cNvPr id="12" name="Freeform 12"/>
          <p:cNvSpPr/>
          <p:nvPr/>
        </p:nvSpPr>
        <p:spPr>
          <a:xfrm>
            <a:off x="10022235"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357564" y="222565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4583746" y="2225651"/>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0" y="5016795"/>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 </a:t>
            </a:r>
          </a:p>
          <a:p>
            <a:pPr algn="ctr">
              <a:lnSpc>
                <a:spcPts val="14999"/>
              </a:lnSpc>
            </a:pPr>
            <a:r>
              <a:rPr lang="en-US" sz="9999">
                <a:solidFill>
                  <a:srgbClr val="FFFC00"/>
                </a:solidFill>
                <a:latin typeface="Agrandir Bold"/>
              </a:rPr>
              <a:t>Credit Buyer / Debit Broker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4759620"/>
          </a:xfrm>
          <a:custGeom>
            <a:avLst/>
            <a:gdLst/>
            <a:ahLst/>
            <a:cxnLst/>
            <a:rect l="l" t="t" r="r" b="b"/>
            <a:pathLst>
              <a:path w="18288000" h="4759620">
                <a:moveTo>
                  <a:pt x="0" y="0"/>
                </a:moveTo>
                <a:lnTo>
                  <a:pt x="18288000" y="0"/>
                </a:lnTo>
                <a:lnTo>
                  <a:pt x="18288000" y="4759620"/>
                </a:lnTo>
                <a:lnTo>
                  <a:pt x="0" y="4759620"/>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41479"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552</a:t>
            </a:r>
          </a:p>
        </p:txBody>
      </p:sp>
      <p:sp>
        <p:nvSpPr>
          <p:cNvPr id="12" name="Freeform 12"/>
          <p:cNvSpPr/>
          <p:nvPr/>
        </p:nvSpPr>
        <p:spPr>
          <a:xfrm>
            <a:off x="10022235"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357564" y="222565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4583746" y="2225651"/>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2357564" y="28532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6"/>
          <p:cNvSpPr txBox="1"/>
          <p:nvPr/>
        </p:nvSpPr>
        <p:spPr>
          <a:xfrm>
            <a:off x="0" y="5016795"/>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 </a:t>
            </a:r>
          </a:p>
          <a:p>
            <a:pPr algn="ctr">
              <a:lnSpc>
                <a:spcPts val="14999"/>
              </a:lnSpc>
            </a:pPr>
            <a:r>
              <a:rPr lang="en-US" sz="9999">
                <a:solidFill>
                  <a:srgbClr val="FFFC00"/>
                </a:solidFill>
                <a:latin typeface="Agrandir Bold"/>
              </a:rPr>
              <a:t>Credit Buyer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240142"/>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purpose of the closing is to finalize the sales contract as well as fulfill the broker’s statutory obligation to furnish the buyer and seller with a proper accounting of the transaction.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545</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4759620"/>
          </a:xfrm>
          <a:custGeom>
            <a:avLst/>
            <a:gdLst/>
            <a:ahLst/>
            <a:cxnLst/>
            <a:rect l="l" t="t" r="r" b="b"/>
            <a:pathLst>
              <a:path w="18288000" h="4759620">
                <a:moveTo>
                  <a:pt x="0" y="0"/>
                </a:moveTo>
                <a:lnTo>
                  <a:pt x="18288000" y="0"/>
                </a:lnTo>
                <a:lnTo>
                  <a:pt x="18288000" y="4759620"/>
                </a:lnTo>
                <a:lnTo>
                  <a:pt x="0" y="4759620"/>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41479"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552</a:t>
            </a:r>
          </a:p>
        </p:txBody>
      </p:sp>
      <p:sp>
        <p:nvSpPr>
          <p:cNvPr id="12" name="Freeform 12"/>
          <p:cNvSpPr/>
          <p:nvPr/>
        </p:nvSpPr>
        <p:spPr>
          <a:xfrm>
            <a:off x="10022235"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357564" y="222565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4583746" y="2225651"/>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2357564" y="28532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2357564" y="348541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0" y="5016795"/>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 </a:t>
            </a:r>
          </a:p>
          <a:p>
            <a:pPr algn="ctr">
              <a:lnSpc>
                <a:spcPts val="14999"/>
              </a:lnSpc>
            </a:pPr>
            <a:r>
              <a:rPr lang="en-US" sz="9999">
                <a:solidFill>
                  <a:srgbClr val="FFFC00"/>
                </a:solidFill>
                <a:latin typeface="Agrandir Bold"/>
              </a:rPr>
              <a:t>Credit Buyer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4759620"/>
          </a:xfrm>
          <a:custGeom>
            <a:avLst/>
            <a:gdLst/>
            <a:ahLst/>
            <a:cxnLst/>
            <a:rect l="l" t="t" r="r" b="b"/>
            <a:pathLst>
              <a:path w="18288000" h="4759620">
                <a:moveTo>
                  <a:pt x="0" y="0"/>
                </a:moveTo>
                <a:lnTo>
                  <a:pt x="18288000" y="0"/>
                </a:lnTo>
                <a:lnTo>
                  <a:pt x="18288000" y="4759620"/>
                </a:lnTo>
                <a:lnTo>
                  <a:pt x="0" y="475962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553</a:t>
            </a:r>
          </a:p>
        </p:txBody>
      </p:sp>
      <p:sp>
        <p:nvSpPr>
          <p:cNvPr id="11" name="Freeform 11"/>
          <p:cNvSpPr/>
          <p:nvPr/>
        </p:nvSpPr>
        <p:spPr>
          <a:xfrm>
            <a:off x="12357564" y="348541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6950983" y="398796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5736184" y="3987961"/>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0" y="5016795"/>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5  </a:t>
            </a:r>
          </a:p>
          <a:p>
            <a:pPr algn="ctr">
              <a:lnSpc>
                <a:spcPts val="14999"/>
              </a:lnSpc>
            </a:pPr>
            <a:r>
              <a:rPr lang="en-US" sz="9999">
                <a:solidFill>
                  <a:srgbClr val="FFFC00"/>
                </a:solidFill>
                <a:latin typeface="Agrandir Bold"/>
              </a:rPr>
              <a:t>Debit Seller / Credit Broker</a:t>
            </a:r>
          </a:p>
        </p:txBody>
      </p:sp>
      <p:sp>
        <p:nvSpPr>
          <p:cNvPr id="15" name="Freeform 15"/>
          <p:cNvSpPr/>
          <p:nvPr/>
        </p:nvSpPr>
        <p:spPr>
          <a:xfrm>
            <a:off x="7741479"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022235"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2357564" y="222565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4583746" y="2225651"/>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2357564" y="28532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4759620"/>
          </a:xfrm>
          <a:custGeom>
            <a:avLst/>
            <a:gdLst/>
            <a:ahLst/>
            <a:cxnLst/>
            <a:rect l="l" t="t" r="r" b="b"/>
            <a:pathLst>
              <a:path w="18288000" h="4759620">
                <a:moveTo>
                  <a:pt x="0" y="0"/>
                </a:moveTo>
                <a:lnTo>
                  <a:pt x="18288000" y="0"/>
                </a:lnTo>
                <a:lnTo>
                  <a:pt x="18288000" y="4759620"/>
                </a:lnTo>
                <a:lnTo>
                  <a:pt x="0" y="475962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553</a:t>
            </a:r>
          </a:p>
        </p:txBody>
      </p:sp>
      <p:sp>
        <p:nvSpPr>
          <p:cNvPr id="11" name="Freeform 11"/>
          <p:cNvSpPr/>
          <p:nvPr/>
        </p:nvSpPr>
        <p:spPr>
          <a:xfrm>
            <a:off x="16950983" y="398796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6950983" y="4365577"/>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5736184" y="3987961"/>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5736184" y="4365577"/>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0" y="5016795"/>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6  </a:t>
            </a:r>
          </a:p>
          <a:p>
            <a:pPr algn="ctr">
              <a:lnSpc>
                <a:spcPts val="14999"/>
              </a:lnSpc>
            </a:pPr>
            <a:r>
              <a:rPr lang="en-US" sz="9999">
                <a:solidFill>
                  <a:srgbClr val="FFFC00"/>
                </a:solidFill>
                <a:latin typeface="Agrandir Bold"/>
              </a:rPr>
              <a:t>Debit Seller / Credit Broker</a:t>
            </a:r>
          </a:p>
        </p:txBody>
      </p:sp>
      <p:sp>
        <p:nvSpPr>
          <p:cNvPr id="16" name="Freeform 16"/>
          <p:cNvSpPr/>
          <p:nvPr/>
        </p:nvSpPr>
        <p:spPr>
          <a:xfrm>
            <a:off x="12357564" y="348541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7741479"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0022235" y="187774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2357564" y="222565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4583746" y="2225651"/>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2357564" y="28532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5016795"/>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7  </a:t>
            </a:r>
          </a:p>
          <a:p>
            <a:pPr algn="ctr">
              <a:lnSpc>
                <a:spcPts val="14999"/>
              </a:lnSpc>
            </a:pPr>
            <a:r>
              <a:rPr lang="en-US" sz="9999">
                <a:solidFill>
                  <a:srgbClr val="FFFC00"/>
                </a:solidFill>
                <a:latin typeface="Agrandir Bold"/>
              </a:rPr>
              <a:t>Debit Seller / Credit Broker</a:t>
            </a:r>
          </a:p>
        </p:txBody>
      </p:sp>
      <p:sp>
        <p:nvSpPr>
          <p:cNvPr id="10" name="Freeform 10"/>
          <p:cNvSpPr/>
          <p:nvPr/>
        </p:nvSpPr>
        <p:spPr>
          <a:xfrm>
            <a:off x="0" y="0"/>
            <a:ext cx="18288000" cy="3539613"/>
          </a:xfrm>
          <a:custGeom>
            <a:avLst/>
            <a:gdLst/>
            <a:ahLst/>
            <a:cxnLst/>
            <a:rect l="l" t="t" r="r" b="b"/>
            <a:pathLst>
              <a:path w="18288000" h="3539613">
                <a:moveTo>
                  <a:pt x="0" y="0"/>
                </a:moveTo>
                <a:lnTo>
                  <a:pt x="18288000" y="0"/>
                </a:lnTo>
                <a:lnTo>
                  <a:pt x="18288000" y="3539613"/>
                </a:lnTo>
                <a:lnTo>
                  <a:pt x="0" y="3539613"/>
                </a:lnTo>
                <a:lnTo>
                  <a:pt x="0" y="0"/>
                </a:lnTo>
                <a:close/>
              </a:path>
            </a:pathLst>
          </a:custGeom>
          <a:blipFill>
            <a:blip r:embed="rId3"/>
            <a:stretch>
              <a:fillRect/>
            </a:stretch>
          </a:blipFill>
        </p:spPr>
        <p:txBody>
          <a:bodyPr/>
          <a:lstStyle/>
          <a:p>
            <a:endParaRPr lang="en-US"/>
          </a:p>
        </p:txBody>
      </p:sp>
      <p:sp>
        <p:nvSpPr>
          <p:cNvPr id="11" name="Freeform 11"/>
          <p:cNvSpPr/>
          <p:nvPr/>
        </p:nvSpPr>
        <p:spPr>
          <a:xfrm>
            <a:off x="5736184" y="2369227"/>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553</a:t>
            </a:r>
          </a:p>
        </p:txBody>
      </p:sp>
      <p:sp>
        <p:nvSpPr>
          <p:cNvPr id="13" name="Freeform 13"/>
          <p:cNvSpPr/>
          <p:nvPr/>
        </p:nvSpPr>
        <p:spPr>
          <a:xfrm>
            <a:off x="16950983" y="2369227"/>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5016795"/>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8 </a:t>
            </a:r>
          </a:p>
          <a:p>
            <a:pPr algn="ctr">
              <a:lnSpc>
                <a:spcPts val="14999"/>
              </a:lnSpc>
            </a:pPr>
            <a:r>
              <a:rPr lang="en-US" sz="9999">
                <a:solidFill>
                  <a:srgbClr val="FFFC00"/>
                </a:solidFill>
                <a:latin typeface="Agrandir Bold"/>
              </a:rPr>
              <a:t>Debit Seller/ Credit Buyer</a:t>
            </a:r>
          </a:p>
        </p:txBody>
      </p:sp>
      <p:sp>
        <p:nvSpPr>
          <p:cNvPr id="10" name="Freeform 10"/>
          <p:cNvSpPr/>
          <p:nvPr/>
        </p:nvSpPr>
        <p:spPr>
          <a:xfrm>
            <a:off x="0" y="0"/>
            <a:ext cx="18288000" cy="3539613"/>
          </a:xfrm>
          <a:custGeom>
            <a:avLst/>
            <a:gdLst/>
            <a:ahLst/>
            <a:cxnLst/>
            <a:rect l="l" t="t" r="r" b="b"/>
            <a:pathLst>
              <a:path w="18288000" h="3539613">
                <a:moveTo>
                  <a:pt x="0" y="0"/>
                </a:moveTo>
                <a:lnTo>
                  <a:pt x="18288000" y="0"/>
                </a:lnTo>
                <a:lnTo>
                  <a:pt x="18288000" y="3539613"/>
                </a:lnTo>
                <a:lnTo>
                  <a:pt x="0" y="3539613"/>
                </a:lnTo>
                <a:lnTo>
                  <a:pt x="0" y="0"/>
                </a:lnTo>
                <a:close/>
              </a:path>
            </a:pathLst>
          </a:custGeom>
          <a:blipFill>
            <a:blip r:embed="rId3"/>
            <a:stretch>
              <a:fillRect/>
            </a:stretch>
          </a:blipFill>
        </p:spPr>
        <p:txBody>
          <a:bodyPr/>
          <a:lstStyle/>
          <a:p>
            <a:endParaRPr lang="en-US"/>
          </a:p>
        </p:txBody>
      </p:sp>
      <p:sp>
        <p:nvSpPr>
          <p:cNvPr id="11" name="Freeform 11"/>
          <p:cNvSpPr/>
          <p:nvPr/>
        </p:nvSpPr>
        <p:spPr>
          <a:xfrm>
            <a:off x="5736184" y="2369227"/>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5736184" y="2744220"/>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2475978" y="2744220"/>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6950983" y="2369227"/>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3651247"/>
            <a:ext cx="18288000" cy="5876929"/>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9 </a:t>
            </a:r>
          </a:p>
          <a:p>
            <a:pPr algn="ctr">
              <a:lnSpc>
                <a:spcPts val="14999"/>
              </a:lnSpc>
            </a:pPr>
            <a:r>
              <a:rPr lang="en-US" sz="9999">
                <a:solidFill>
                  <a:srgbClr val="FFFC00"/>
                </a:solidFill>
                <a:latin typeface="Agrandir Bold"/>
              </a:rPr>
              <a:t>Mostly Only Applicable with Business Transactions</a:t>
            </a:r>
          </a:p>
        </p:txBody>
      </p:sp>
      <p:sp>
        <p:nvSpPr>
          <p:cNvPr id="10" name="Freeform 10"/>
          <p:cNvSpPr/>
          <p:nvPr/>
        </p:nvSpPr>
        <p:spPr>
          <a:xfrm>
            <a:off x="0" y="0"/>
            <a:ext cx="18288000" cy="3539613"/>
          </a:xfrm>
          <a:custGeom>
            <a:avLst/>
            <a:gdLst/>
            <a:ahLst/>
            <a:cxnLst/>
            <a:rect l="l" t="t" r="r" b="b"/>
            <a:pathLst>
              <a:path w="18288000" h="3539613">
                <a:moveTo>
                  <a:pt x="0" y="0"/>
                </a:moveTo>
                <a:lnTo>
                  <a:pt x="18288000" y="0"/>
                </a:lnTo>
                <a:lnTo>
                  <a:pt x="18288000" y="3539613"/>
                </a:lnTo>
                <a:lnTo>
                  <a:pt x="0" y="3539613"/>
                </a:lnTo>
                <a:lnTo>
                  <a:pt x="0" y="0"/>
                </a:lnTo>
                <a:close/>
              </a:path>
            </a:pathLst>
          </a:custGeom>
          <a:blipFill>
            <a:blip r:embed="rId3"/>
            <a:stretch>
              <a:fillRect/>
            </a:stretch>
          </a:blipFill>
        </p:spPr>
        <p:txBody>
          <a:bodyPr/>
          <a:lstStyle/>
          <a:p>
            <a:endParaRPr lang="en-US"/>
          </a:p>
        </p:txBody>
      </p:sp>
      <p:sp>
        <p:nvSpPr>
          <p:cNvPr id="11" name="Freeform 11"/>
          <p:cNvSpPr/>
          <p:nvPr/>
        </p:nvSpPr>
        <p:spPr>
          <a:xfrm>
            <a:off x="5736184" y="2369227"/>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5736184" y="2744220"/>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475978" y="2744220"/>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950983" y="2369227"/>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227898" y="3071587"/>
            <a:ext cx="18288000" cy="382270"/>
          </a:xfrm>
          <a:prstGeom prst="rect">
            <a:avLst/>
          </a:prstGeom>
        </p:spPr>
        <p:txBody>
          <a:bodyPr lIns="0" tIns="0" rIns="0" bIns="0" rtlCol="0" anchor="t">
            <a:spAutoFit/>
          </a:bodyPr>
          <a:lstStyle/>
          <a:p>
            <a:pPr algn="ctr">
              <a:lnSpc>
                <a:spcPts val="3079"/>
              </a:lnSpc>
            </a:pPr>
            <a:r>
              <a:rPr lang="en-US" sz="2199">
                <a:solidFill>
                  <a:srgbClr val="DC1D25"/>
                </a:solidFill>
                <a:latin typeface="Archivo Black"/>
              </a:rPr>
              <a:t>MOSTLY ONLY APPLICABLE WITH BUSINESS TRANSACTIONS</a:t>
            </a:r>
          </a:p>
        </p:txBody>
      </p:sp>
      <p:sp>
        <p:nvSpPr>
          <p:cNvPr id="16" name="TextBox 16"/>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581748"/>
          </a:xfrm>
          <a:custGeom>
            <a:avLst/>
            <a:gdLst/>
            <a:ahLst/>
            <a:cxnLst/>
            <a:rect l="l" t="t" r="r" b="b"/>
            <a:pathLst>
              <a:path w="18288000" h="4581748">
                <a:moveTo>
                  <a:pt x="0" y="0"/>
                </a:moveTo>
                <a:lnTo>
                  <a:pt x="18288000" y="0"/>
                </a:lnTo>
                <a:lnTo>
                  <a:pt x="18288000" y="4581748"/>
                </a:lnTo>
                <a:lnTo>
                  <a:pt x="0" y="4581748"/>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554</a:t>
            </a:r>
          </a:p>
        </p:txBody>
      </p:sp>
      <p:sp>
        <p:nvSpPr>
          <p:cNvPr id="11" name="TextBox 11"/>
          <p:cNvSpPr txBox="1"/>
          <p:nvPr/>
        </p:nvSpPr>
        <p:spPr>
          <a:xfrm>
            <a:off x="0" y="2344623"/>
            <a:ext cx="18288000" cy="382270"/>
          </a:xfrm>
          <a:prstGeom prst="rect">
            <a:avLst/>
          </a:prstGeom>
        </p:spPr>
        <p:txBody>
          <a:bodyPr lIns="0" tIns="0" rIns="0" bIns="0" rtlCol="0" anchor="t">
            <a:spAutoFit/>
          </a:bodyPr>
          <a:lstStyle/>
          <a:p>
            <a:pPr algn="ctr">
              <a:lnSpc>
                <a:spcPts val="3079"/>
              </a:lnSpc>
            </a:pPr>
            <a:r>
              <a:rPr lang="en-US" sz="2199">
                <a:solidFill>
                  <a:srgbClr val="DC1D25"/>
                </a:solidFill>
                <a:latin typeface="Archivo Black"/>
              </a:rPr>
              <a:t>CONTROVERSIAL - CHARGE DEPENDS ON CLIENT</a:t>
            </a:r>
          </a:p>
        </p:txBody>
      </p:sp>
      <p:sp>
        <p:nvSpPr>
          <p:cNvPr id="12" name="TextBox 12"/>
          <p:cNvSpPr txBox="1"/>
          <p:nvPr/>
        </p:nvSpPr>
        <p:spPr>
          <a:xfrm>
            <a:off x="0" y="4448398"/>
            <a:ext cx="18288000" cy="5314944"/>
          </a:xfrm>
          <a:prstGeom prst="rect">
            <a:avLst/>
          </a:prstGeom>
        </p:spPr>
        <p:txBody>
          <a:bodyPr lIns="0" tIns="0" rIns="0" bIns="0" rtlCol="0" anchor="t">
            <a:spAutoFit/>
          </a:bodyPr>
          <a:lstStyle/>
          <a:p>
            <a:pPr algn="ctr">
              <a:lnSpc>
                <a:spcPts val="13500"/>
              </a:lnSpc>
            </a:pPr>
            <a:r>
              <a:rPr lang="en-US" sz="9000">
                <a:solidFill>
                  <a:srgbClr val="FFFC00"/>
                </a:solidFill>
                <a:latin typeface="Agrandir Bold"/>
              </a:rPr>
              <a:t>Line 10 </a:t>
            </a:r>
          </a:p>
          <a:p>
            <a:pPr algn="ctr">
              <a:lnSpc>
                <a:spcPts val="13500"/>
              </a:lnSpc>
            </a:pPr>
            <a:r>
              <a:rPr lang="en-US" sz="9000">
                <a:solidFill>
                  <a:srgbClr val="FFFC00"/>
                </a:solidFill>
                <a:latin typeface="Agrandir Bold"/>
              </a:rPr>
              <a:t>Controversial – Charge depends on client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581748"/>
          </a:xfrm>
          <a:custGeom>
            <a:avLst/>
            <a:gdLst/>
            <a:ahLst/>
            <a:cxnLst/>
            <a:rect l="l" t="t" r="r" b="b"/>
            <a:pathLst>
              <a:path w="18288000" h="4581748">
                <a:moveTo>
                  <a:pt x="0" y="0"/>
                </a:moveTo>
                <a:lnTo>
                  <a:pt x="18288000" y="0"/>
                </a:lnTo>
                <a:lnTo>
                  <a:pt x="18288000" y="4581748"/>
                </a:lnTo>
                <a:lnTo>
                  <a:pt x="0" y="458174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72727" y="2764993"/>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0" y="2344623"/>
            <a:ext cx="18288000" cy="382270"/>
          </a:xfrm>
          <a:prstGeom prst="rect">
            <a:avLst/>
          </a:prstGeom>
        </p:spPr>
        <p:txBody>
          <a:bodyPr lIns="0" tIns="0" rIns="0" bIns="0" rtlCol="0" anchor="t">
            <a:spAutoFit/>
          </a:bodyPr>
          <a:lstStyle/>
          <a:p>
            <a:pPr algn="ctr">
              <a:lnSpc>
                <a:spcPts val="3079"/>
              </a:lnSpc>
            </a:pPr>
            <a:r>
              <a:rPr lang="en-US" sz="2199">
                <a:solidFill>
                  <a:srgbClr val="000000"/>
                </a:solidFill>
                <a:latin typeface="Archivo Black"/>
              </a:rPr>
              <a:t>CONTROVERSIAL - CHARGE DEPENDS ON CLIENT</a:t>
            </a:r>
          </a:p>
        </p:txBody>
      </p:sp>
      <p:sp>
        <p:nvSpPr>
          <p:cNvPr id="12" name="TextBox 12"/>
          <p:cNvSpPr txBox="1"/>
          <p:nvPr/>
        </p:nvSpPr>
        <p:spPr>
          <a:xfrm>
            <a:off x="0" y="5429473"/>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11 </a:t>
            </a:r>
          </a:p>
          <a:p>
            <a:pPr algn="ctr">
              <a:lnSpc>
                <a:spcPts val="14999"/>
              </a:lnSpc>
            </a:pPr>
            <a:r>
              <a:rPr lang="en-US" sz="9999">
                <a:solidFill>
                  <a:srgbClr val="FFFC00"/>
                </a:solidFill>
                <a:latin typeface="Agrandir Bold"/>
              </a:rPr>
              <a:t>Debit Buyer</a:t>
            </a:r>
          </a:p>
        </p:txBody>
      </p:sp>
      <p:sp>
        <p:nvSpPr>
          <p:cNvPr id="13" name="TextBox 13"/>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581748"/>
          </a:xfrm>
          <a:custGeom>
            <a:avLst/>
            <a:gdLst/>
            <a:ahLst/>
            <a:cxnLst/>
            <a:rect l="l" t="t" r="r" b="b"/>
            <a:pathLst>
              <a:path w="18288000" h="4581748">
                <a:moveTo>
                  <a:pt x="0" y="0"/>
                </a:moveTo>
                <a:lnTo>
                  <a:pt x="18288000" y="0"/>
                </a:lnTo>
                <a:lnTo>
                  <a:pt x="18288000" y="4581748"/>
                </a:lnTo>
                <a:lnTo>
                  <a:pt x="0" y="458174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72727" y="2764993"/>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0" y="2344623"/>
            <a:ext cx="18288000" cy="382270"/>
          </a:xfrm>
          <a:prstGeom prst="rect">
            <a:avLst/>
          </a:prstGeom>
        </p:spPr>
        <p:txBody>
          <a:bodyPr lIns="0" tIns="0" rIns="0" bIns="0" rtlCol="0" anchor="t">
            <a:spAutoFit/>
          </a:bodyPr>
          <a:lstStyle/>
          <a:p>
            <a:pPr algn="ctr">
              <a:lnSpc>
                <a:spcPts val="3079"/>
              </a:lnSpc>
            </a:pPr>
            <a:r>
              <a:rPr lang="en-US" sz="2199">
                <a:solidFill>
                  <a:srgbClr val="000000"/>
                </a:solidFill>
                <a:latin typeface="Archivo Black"/>
              </a:rPr>
              <a:t>CONTROVERSIAL - CHARGE DEPENDS ON CLIENT</a:t>
            </a:r>
          </a:p>
        </p:txBody>
      </p:sp>
      <p:sp>
        <p:nvSpPr>
          <p:cNvPr id="12" name="Freeform 12"/>
          <p:cNvSpPr/>
          <p:nvPr/>
        </p:nvSpPr>
        <p:spPr>
          <a:xfrm>
            <a:off x="10172727" y="3111410"/>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5768262" y="3111410"/>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0" y="5429473"/>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12 </a:t>
            </a:r>
          </a:p>
          <a:p>
            <a:pPr algn="ctr">
              <a:lnSpc>
                <a:spcPts val="10500"/>
              </a:lnSpc>
            </a:pPr>
            <a:r>
              <a:rPr lang="en-US" sz="7000">
                <a:solidFill>
                  <a:srgbClr val="FFFC00"/>
                </a:solidFill>
                <a:latin typeface="Agrandir Bold"/>
              </a:rPr>
              <a:t>Debit Seller/ Debit Buyer/ Credit Broker</a:t>
            </a:r>
          </a:p>
        </p:txBody>
      </p:sp>
      <p:sp>
        <p:nvSpPr>
          <p:cNvPr id="15" name="TextBox 15"/>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581748"/>
          </a:xfrm>
          <a:custGeom>
            <a:avLst/>
            <a:gdLst/>
            <a:ahLst/>
            <a:cxnLst/>
            <a:rect l="l" t="t" r="r" b="b"/>
            <a:pathLst>
              <a:path w="18288000" h="4581748">
                <a:moveTo>
                  <a:pt x="0" y="0"/>
                </a:moveTo>
                <a:lnTo>
                  <a:pt x="18288000" y="0"/>
                </a:lnTo>
                <a:lnTo>
                  <a:pt x="18288000" y="4581748"/>
                </a:lnTo>
                <a:lnTo>
                  <a:pt x="0" y="458174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72727" y="2764993"/>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0" y="2344623"/>
            <a:ext cx="18288000" cy="382270"/>
          </a:xfrm>
          <a:prstGeom prst="rect">
            <a:avLst/>
          </a:prstGeom>
        </p:spPr>
        <p:txBody>
          <a:bodyPr lIns="0" tIns="0" rIns="0" bIns="0" rtlCol="0" anchor="t">
            <a:spAutoFit/>
          </a:bodyPr>
          <a:lstStyle/>
          <a:p>
            <a:pPr algn="ctr">
              <a:lnSpc>
                <a:spcPts val="3079"/>
              </a:lnSpc>
            </a:pPr>
            <a:r>
              <a:rPr lang="en-US" sz="2199">
                <a:solidFill>
                  <a:srgbClr val="000000"/>
                </a:solidFill>
                <a:latin typeface="Archivo Black"/>
              </a:rPr>
              <a:t>CONTROVERSIAL - CHARGE DEPENDS ON CLIENT</a:t>
            </a:r>
          </a:p>
        </p:txBody>
      </p:sp>
      <p:sp>
        <p:nvSpPr>
          <p:cNvPr id="12" name="Freeform 12"/>
          <p:cNvSpPr/>
          <p:nvPr/>
        </p:nvSpPr>
        <p:spPr>
          <a:xfrm>
            <a:off x="10172727" y="3111410"/>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172727" y="3457827"/>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0172727" y="380424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6950983" y="3457827"/>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6950983" y="380424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5768262" y="3111410"/>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0" y="5086573"/>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13 (and 14) </a:t>
            </a:r>
          </a:p>
          <a:p>
            <a:pPr algn="ctr">
              <a:lnSpc>
                <a:spcPts val="14999"/>
              </a:lnSpc>
            </a:pPr>
            <a:r>
              <a:rPr lang="en-US" sz="9999">
                <a:solidFill>
                  <a:srgbClr val="FFFC00"/>
                </a:solidFill>
                <a:latin typeface="Agrandir Bold"/>
              </a:rPr>
              <a:t>Debit Buyer/ Credit Broker</a:t>
            </a:r>
          </a:p>
        </p:txBody>
      </p:sp>
      <p:sp>
        <p:nvSpPr>
          <p:cNvPr id="19" name="TextBox 19"/>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69400"/>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worksheet shows the complete settlement picture for the seller, the buyer and the broker, title company or other person who will close the transaction.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545</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34787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When all items are entered correctly, the worksheet will balance and it can be seen at a glance how much is owed by, or due to, each party.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581748"/>
          </a:xfrm>
          <a:custGeom>
            <a:avLst/>
            <a:gdLst/>
            <a:ahLst/>
            <a:cxnLst/>
            <a:rect l="l" t="t" r="r" b="b"/>
            <a:pathLst>
              <a:path w="18288000" h="4581748">
                <a:moveTo>
                  <a:pt x="0" y="0"/>
                </a:moveTo>
                <a:lnTo>
                  <a:pt x="18288000" y="0"/>
                </a:lnTo>
                <a:lnTo>
                  <a:pt x="18288000" y="4581748"/>
                </a:lnTo>
                <a:lnTo>
                  <a:pt x="0" y="458174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72727" y="2764993"/>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0" y="2344623"/>
            <a:ext cx="18288000" cy="382270"/>
          </a:xfrm>
          <a:prstGeom prst="rect">
            <a:avLst/>
          </a:prstGeom>
        </p:spPr>
        <p:txBody>
          <a:bodyPr lIns="0" tIns="0" rIns="0" bIns="0" rtlCol="0" anchor="t">
            <a:spAutoFit/>
          </a:bodyPr>
          <a:lstStyle/>
          <a:p>
            <a:pPr algn="ctr">
              <a:lnSpc>
                <a:spcPts val="3079"/>
              </a:lnSpc>
            </a:pPr>
            <a:r>
              <a:rPr lang="en-US" sz="2199">
                <a:solidFill>
                  <a:srgbClr val="000000"/>
                </a:solidFill>
                <a:latin typeface="Archivo Black"/>
              </a:rPr>
              <a:t>CONTROVERSIAL - CHARGE DEPENDS ON CLIENT</a:t>
            </a:r>
          </a:p>
        </p:txBody>
      </p:sp>
      <p:sp>
        <p:nvSpPr>
          <p:cNvPr id="12" name="Freeform 12"/>
          <p:cNvSpPr/>
          <p:nvPr/>
        </p:nvSpPr>
        <p:spPr>
          <a:xfrm>
            <a:off x="10172727" y="3111410"/>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172727" y="3457827"/>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0172727" y="380424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0172727" y="4150662"/>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6950983" y="3457827"/>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6950983" y="380424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5768262" y="3111410"/>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0" y="5086573"/>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15 </a:t>
            </a:r>
          </a:p>
          <a:p>
            <a:pPr algn="ctr">
              <a:lnSpc>
                <a:spcPts val="14999"/>
              </a:lnSpc>
            </a:pPr>
            <a:r>
              <a:rPr lang="en-US" sz="9999">
                <a:solidFill>
                  <a:srgbClr val="FFFC00"/>
                </a:solidFill>
                <a:latin typeface="Agrandir Bold"/>
              </a:rPr>
              <a:t>Debit Buyer</a:t>
            </a:r>
          </a:p>
        </p:txBody>
      </p:sp>
      <p:sp>
        <p:nvSpPr>
          <p:cNvPr id="21" name="TextBox 2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110332"/>
          </a:xfrm>
          <a:custGeom>
            <a:avLst/>
            <a:gdLst/>
            <a:ahLst/>
            <a:cxnLst/>
            <a:rect l="l" t="t" r="r" b="b"/>
            <a:pathLst>
              <a:path w="18288000" h="4110332">
                <a:moveTo>
                  <a:pt x="0" y="0"/>
                </a:moveTo>
                <a:lnTo>
                  <a:pt x="18288000" y="0"/>
                </a:lnTo>
                <a:lnTo>
                  <a:pt x="18288000" y="4110332"/>
                </a:lnTo>
                <a:lnTo>
                  <a:pt x="0" y="4110332"/>
                </a:lnTo>
                <a:lnTo>
                  <a:pt x="0" y="0"/>
                </a:lnTo>
                <a:close/>
              </a:path>
            </a:pathLst>
          </a:custGeom>
          <a:blipFill>
            <a:blip r:embed="rId4"/>
            <a:stretch>
              <a:fillRect/>
            </a:stretch>
          </a:blipFill>
        </p:spPr>
        <p:txBody>
          <a:bodyPr/>
          <a:lstStyle/>
          <a:p>
            <a:endParaRPr lang="en-US"/>
          </a:p>
        </p:txBody>
      </p:sp>
      <p:sp>
        <p:nvSpPr>
          <p:cNvPr id="10" name="Freeform 10"/>
          <p:cNvSpPr/>
          <p:nvPr/>
        </p:nvSpPr>
        <p:spPr>
          <a:xfrm>
            <a:off x="10106834" y="2232529"/>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555</a:t>
            </a:r>
          </a:p>
        </p:txBody>
      </p:sp>
      <p:sp>
        <p:nvSpPr>
          <p:cNvPr id="12" name="TextBox 12"/>
          <p:cNvSpPr txBox="1"/>
          <p:nvPr/>
        </p:nvSpPr>
        <p:spPr>
          <a:xfrm>
            <a:off x="0" y="5086573"/>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16 </a:t>
            </a:r>
          </a:p>
          <a:p>
            <a:pPr algn="ctr">
              <a:lnSpc>
                <a:spcPts val="14999"/>
              </a:lnSpc>
            </a:pPr>
            <a:r>
              <a:rPr lang="en-US" sz="9999">
                <a:solidFill>
                  <a:srgbClr val="FFFC00"/>
                </a:solidFill>
                <a:latin typeface="Agrandir Bold"/>
              </a:rPr>
              <a:t>Debit Buyer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110332"/>
          </a:xfrm>
          <a:custGeom>
            <a:avLst/>
            <a:gdLst/>
            <a:ahLst/>
            <a:cxnLst/>
            <a:rect l="l" t="t" r="r" b="b"/>
            <a:pathLst>
              <a:path w="18288000" h="4110332">
                <a:moveTo>
                  <a:pt x="0" y="0"/>
                </a:moveTo>
                <a:lnTo>
                  <a:pt x="18288000" y="0"/>
                </a:lnTo>
                <a:lnTo>
                  <a:pt x="18288000" y="4110332"/>
                </a:lnTo>
                <a:lnTo>
                  <a:pt x="0" y="411033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6834" y="2232529"/>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106834" y="259799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0" y="5086573"/>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17 </a:t>
            </a:r>
          </a:p>
          <a:p>
            <a:pPr algn="ctr">
              <a:lnSpc>
                <a:spcPts val="14999"/>
              </a:lnSpc>
            </a:pPr>
            <a:r>
              <a:rPr lang="en-US" sz="9999">
                <a:solidFill>
                  <a:srgbClr val="FFFC00"/>
                </a:solidFill>
                <a:latin typeface="Agrandir Bold"/>
              </a:rPr>
              <a:t>Debit Buyer</a:t>
            </a:r>
          </a:p>
        </p:txBody>
      </p:sp>
      <p:sp>
        <p:nvSpPr>
          <p:cNvPr id="13" name="TextBox 13"/>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110332"/>
          </a:xfrm>
          <a:custGeom>
            <a:avLst/>
            <a:gdLst/>
            <a:ahLst/>
            <a:cxnLst/>
            <a:rect l="l" t="t" r="r" b="b"/>
            <a:pathLst>
              <a:path w="18288000" h="4110332">
                <a:moveTo>
                  <a:pt x="0" y="0"/>
                </a:moveTo>
                <a:lnTo>
                  <a:pt x="18288000" y="0"/>
                </a:lnTo>
                <a:lnTo>
                  <a:pt x="18288000" y="4110332"/>
                </a:lnTo>
                <a:lnTo>
                  <a:pt x="0" y="411033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6834" y="2232529"/>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106834" y="259799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106834" y="296346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0" y="5086573"/>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18 </a:t>
            </a:r>
          </a:p>
          <a:p>
            <a:pPr algn="ctr">
              <a:lnSpc>
                <a:spcPts val="14999"/>
              </a:lnSpc>
            </a:pPr>
            <a:r>
              <a:rPr lang="en-US" sz="9999">
                <a:solidFill>
                  <a:srgbClr val="FFFC00"/>
                </a:solidFill>
                <a:latin typeface="Agrandir Bold"/>
              </a:rPr>
              <a:t>Debit Buyer</a:t>
            </a:r>
          </a:p>
        </p:txBody>
      </p:sp>
      <p:sp>
        <p:nvSpPr>
          <p:cNvPr id="14" name="TextBox 14"/>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110332"/>
          </a:xfrm>
          <a:custGeom>
            <a:avLst/>
            <a:gdLst/>
            <a:ahLst/>
            <a:cxnLst/>
            <a:rect l="l" t="t" r="r" b="b"/>
            <a:pathLst>
              <a:path w="18288000" h="4110332">
                <a:moveTo>
                  <a:pt x="0" y="0"/>
                </a:moveTo>
                <a:lnTo>
                  <a:pt x="18288000" y="0"/>
                </a:lnTo>
                <a:lnTo>
                  <a:pt x="18288000" y="4110332"/>
                </a:lnTo>
                <a:lnTo>
                  <a:pt x="0" y="411033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6834" y="2232529"/>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106834" y="259799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106834" y="296346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106834" y="332893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0" y="5086573"/>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19 </a:t>
            </a:r>
          </a:p>
          <a:p>
            <a:pPr algn="ctr">
              <a:lnSpc>
                <a:spcPts val="14999"/>
              </a:lnSpc>
            </a:pPr>
            <a:r>
              <a:rPr lang="en-US" sz="9999">
                <a:solidFill>
                  <a:srgbClr val="FFFC00"/>
                </a:solidFill>
                <a:latin typeface="Agrandir Bold"/>
              </a:rPr>
              <a:t>Debit Buyer</a:t>
            </a:r>
          </a:p>
        </p:txBody>
      </p:sp>
      <p:sp>
        <p:nvSpPr>
          <p:cNvPr id="15" name="TextBox 15"/>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556</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110332"/>
          </a:xfrm>
          <a:custGeom>
            <a:avLst/>
            <a:gdLst/>
            <a:ahLst/>
            <a:cxnLst/>
            <a:rect l="l" t="t" r="r" b="b"/>
            <a:pathLst>
              <a:path w="18288000" h="4110332">
                <a:moveTo>
                  <a:pt x="0" y="0"/>
                </a:moveTo>
                <a:lnTo>
                  <a:pt x="18288000" y="0"/>
                </a:lnTo>
                <a:lnTo>
                  <a:pt x="18288000" y="4110332"/>
                </a:lnTo>
                <a:lnTo>
                  <a:pt x="0" y="411033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6834" y="2232529"/>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106834" y="259799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106834" y="296346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106834" y="3328931"/>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0106834" y="3694399"/>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0" y="5086573"/>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20 </a:t>
            </a:r>
          </a:p>
          <a:p>
            <a:pPr algn="ctr">
              <a:lnSpc>
                <a:spcPts val="14999"/>
              </a:lnSpc>
            </a:pPr>
            <a:r>
              <a:rPr lang="en-US" sz="9999">
                <a:solidFill>
                  <a:srgbClr val="FFFC00"/>
                </a:solidFill>
                <a:latin typeface="Agrandir Bold"/>
              </a:rPr>
              <a:t>Debit Buyer</a:t>
            </a:r>
          </a:p>
        </p:txBody>
      </p:sp>
      <p:sp>
        <p:nvSpPr>
          <p:cNvPr id="16" name="TextBox 16"/>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828044"/>
          </a:xfrm>
          <a:custGeom>
            <a:avLst/>
            <a:gdLst/>
            <a:ahLst/>
            <a:cxnLst/>
            <a:rect l="l" t="t" r="r" b="b"/>
            <a:pathLst>
              <a:path w="18288000" h="5828044">
                <a:moveTo>
                  <a:pt x="0" y="0"/>
                </a:moveTo>
                <a:lnTo>
                  <a:pt x="18288000" y="0"/>
                </a:lnTo>
                <a:lnTo>
                  <a:pt x="18288000" y="5828044"/>
                </a:lnTo>
                <a:lnTo>
                  <a:pt x="0" y="5828044"/>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252950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556</a:t>
            </a:r>
          </a:p>
        </p:txBody>
      </p:sp>
      <p:sp>
        <p:nvSpPr>
          <p:cNvPr id="12" name="TextBox 12"/>
          <p:cNvSpPr txBox="1"/>
          <p:nvPr/>
        </p:nvSpPr>
        <p:spPr>
          <a:xfrm>
            <a:off x="0" y="5647069"/>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21 </a:t>
            </a:r>
          </a:p>
          <a:p>
            <a:pPr algn="ctr">
              <a:lnSpc>
                <a:spcPts val="14999"/>
              </a:lnSpc>
            </a:pPr>
            <a:r>
              <a:rPr lang="en-US" sz="9999">
                <a:solidFill>
                  <a:srgbClr val="FFFC00"/>
                </a:solidFill>
                <a:latin typeface="Agrandir Bold"/>
              </a:rPr>
              <a:t>Debit Buyer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828044"/>
          </a:xfrm>
          <a:custGeom>
            <a:avLst/>
            <a:gdLst/>
            <a:ahLst/>
            <a:cxnLst/>
            <a:rect l="l" t="t" r="r" b="b"/>
            <a:pathLst>
              <a:path w="18288000" h="5828044">
                <a:moveTo>
                  <a:pt x="0" y="0"/>
                </a:moveTo>
                <a:lnTo>
                  <a:pt x="18288000" y="0"/>
                </a:lnTo>
                <a:lnTo>
                  <a:pt x="18288000" y="5828044"/>
                </a:lnTo>
                <a:lnTo>
                  <a:pt x="0" y="5828044"/>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252950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9986" y="289497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950983" y="2894972"/>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0" y="5647069"/>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22 </a:t>
            </a:r>
          </a:p>
          <a:p>
            <a:pPr algn="ctr">
              <a:lnSpc>
                <a:spcPts val="14999"/>
              </a:lnSpc>
            </a:pPr>
            <a:r>
              <a:rPr lang="en-US" sz="9999">
                <a:solidFill>
                  <a:srgbClr val="FFFC00"/>
                </a:solidFill>
                <a:latin typeface="Agrandir Bold"/>
              </a:rPr>
              <a:t>Debit Buyer/ Credit Broker</a:t>
            </a:r>
          </a:p>
        </p:txBody>
      </p:sp>
      <p:sp>
        <p:nvSpPr>
          <p:cNvPr id="14" name="TextBox 14"/>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828044"/>
          </a:xfrm>
          <a:custGeom>
            <a:avLst/>
            <a:gdLst/>
            <a:ahLst/>
            <a:cxnLst/>
            <a:rect l="l" t="t" r="r" b="b"/>
            <a:pathLst>
              <a:path w="18288000" h="5828044">
                <a:moveTo>
                  <a:pt x="0" y="0"/>
                </a:moveTo>
                <a:lnTo>
                  <a:pt x="18288000" y="0"/>
                </a:lnTo>
                <a:lnTo>
                  <a:pt x="18288000" y="5828044"/>
                </a:lnTo>
                <a:lnTo>
                  <a:pt x="0" y="5828044"/>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252950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9986" y="289497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069986" y="3250914"/>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0069986" y="359733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0069986" y="3962799"/>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0069986" y="431874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6950983" y="2894972"/>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0" y="5647069"/>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23 &amp; 23. a - c </a:t>
            </a:r>
          </a:p>
          <a:p>
            <a:pPr algn="ctr">
              <a:lnSpc>
                <a:spcPts val="14999"/>
              </a:lnSpc>
            </a:pPr>
            <a:r>
              <a:rPr lang="en-US" sz="9999">
                <a:solidFill>
                  <a:srgbClr val="FFFC00"/>
                </a:solidFill>
                <a:latin typeface="Agrandir Bold"/>
              </a:rPr>
              <a:t>Debit Buyer</a:t>
            </a:r>
          </a:p>
        </p:txBody>
      </p:sp>
      <p:sp>
        <p:nvSpPr>
          <p:cNvPr id="18" name="TextBox 18"/>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828044"/>
          </a:xfrm>
          <a:custGeom>
            <a:avLst/>
            <a:gdLst/>
            <a:ahLst/>
            <a:cxnLst/>
            <a:rect l="l" t="t" r="r" b="b"/>
            <a:pathLst>
              <a:path w="18288000" h="5828044">
                <a:moveTo>
                  <a:pt x="0" y="0"/>
                </a:moveTo>
                <a:lnTo>
                  <a:pt x="18288000" y="0"/>
                </a:lnTo>
                <a:lnTo>
                  <a:pt x="18288000" y="5828044"/>
                </a:lnTo>
                <a:lnTo>
                  <a:pt x="0" y="5828044"/>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252950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9986" y="289497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069986" y="3250914"/>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069986" y="359733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0069986" y="3962799"/>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0069986" y="431874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2432602" y="4680692"/>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6950983" y="2894972"/>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0" y="5647069"/>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24 </a:t>
            </a:r>
          </a:p>
          <a:p>
            <a:pPr algn="ctr">
              <a:lnSpc>
                <a:spcPts val="14999"/>
              </a:lnSpc>
            </a:pPr>
            <a:r>
              <a:rPr lang="en-US" sz="9999">
                <a:solidFill>
                  <a:srgbClr val="FFFC00"/>
                </a:solidFill>
                <a:latin typeface="Agrandir Bold"/>
              </a:rPr>
              <a:t>Credit Buyer</a:t>
            </a:r>
          </a:p>
        </p:txBody>
      </p:sp>
      <p:sp>
        <p:nvSpPr>
          <p:cNvPr id="19" name="TextBox 19"/>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51852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Where there is a real property listing, the listing broker is required to furnish the closing statement to each buyer and seller.</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545</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828044"/>
          </a:xfrm>
          <a:custGeom>
            <a:avLst/>
            <a:gdLst/>
            <a:ahLst/>
            <a:cxnLst/>
            <a:rect l="l" t="t" r="r" b="b"/>
            <a:pathLst>
              <a:path w="18288000" h="5828044">
                <a:moveTo>
                  <a:pt x="0" y="0"/>
                </a:moveTo>
                <a:lnTo>
                  <a:pt x="18288000" y="0"/>
                </a:lnTo>
                <a:lnTo>
                  <a:pt x="18288000" y="5828044"/>
                </a:lnTo>
                <a:lnTo>
                  <a:pt x="0" y="5828044"/>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5017584"/>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2432602" y="4680692"/>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950983" y="501758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5736184" y="5017584"/>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0" y="5647069"/>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25 </a:t>
            </a:r>
          </a:p>
          <a:p>
            <a:pPr algn="ctr">
              <a:lnSpc>
                <a:spcPts val="10500"/>
              </a:lnSpc>
            </a:pPr>
            <a:r>
              <a:rPr lang="en-US" sz="7000">
                <a:solidFill>
                  <a:srgbClr val="FFFC00"/>
                </a:solidFill>
                <a:latin typeface="Agrandir Bold"/>
              </a:rPr>
              <a:t>Debit Seller/ Debit Buyer/ Credit Broker</a:t>
            </a:r>
          </a:p>
        </p:txBody>
      </p:sp>
      <p:sp>
        <p:nvSpPr>
          <p:cNvPr id="15" name="TextBox 15"/>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558</a:t>
            </a:r>
          </a:p>
        </p:txBody>
      </p:sp>
      <p:sp>
        <p:nvSpPr>
          <p:cNvPr id="16" name="Freeform 16"/>
          <p:cNvSpPr/>
          <p:nvPr/>
        </p:nvSpPr>
        <p:spPr>
          <a:xfrm>
            <a:off x="10069986" y="252950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0069986" y="289497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0069986" y="3250914"/>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0069986" y="359733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10069986" y="3962799"/>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a:off x="10069986" y="431874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16950983" y="2894972"/>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828044"/>
          </a:xfrm>
          <a:custGeom>
            <a:avLst/>
            <a:gdLst/>
            <a:ahLst/>
            <a:cxnLst/>
            <a:rect l="l" t="t" r="r" b="b"/>
            <a:pathLst>
              <a:path w="18288000" h="5828044">
                <a:moveTo>
                  <a:pt x="0" y="0"/>
                </a:moveTo>
                <a:lnTo>
                  <a:pt x="18288000" y="0"/>
                </a:lnTo>
                <a:lnTo>
                  <a:pt x="18288000" y="5828044"/>
                </a:lnTo>
                <a:lnTo>
                  <a:pt x="0" y="5828044"/>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5017584"/>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9986" y="5383051"/>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950983" y="501758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5736184" y="5017584"/>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0" y="5647069"/>
            <a:ext cx="18288000" cy="3710759"/>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26 </a:t>
            </a:r>
          </a:p>
          <a:p>
            <a:pPr algn="ctr">
              <a:lnSpc>
                <a:spcPts val="14999"/>
              </a:lnSpc>
            </a:pPr>
            <a:r>
              <a:rPr lang="en-US" sz="9999" dirty="0">
                <a:solidFill>
                  <a:srgbClr val="FFFC00"/>
                </a:solidFill>
                <a:latin typeface="Agrandir Bold"/>
              </a:rPr>
              <a:t>Debit Buyer / Credit Broker</a:t>
            </a:r>
          </a:p>
        </p:txBody>
      </p:sp>
      <p:sp>
        <p:nvSpPr>
          <p:cNvPr id="15" name="TextBox 15"/>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558</a:t>
            </a:r>
          </a:p>
        </p:txBody>
      </p:sp>
      <p:sp>
        <p:nvSpPr>
          <p:cNvPr id="16" name="Freeform 16"/>
          <p:cNvSpPr/>
          <p:nvPr/>
        </p:nvSpPr>
        <p:spPr>
          <a:xfrm>
            <a:off x="12432602" y="4680692"/>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0069986" y="252950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0069986" y="289497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0069986" y="3250914"/>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0069986" y="359733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0069986" y="3962799"/>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0069986" y="431874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16950983" y="2894972"/>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Freeform 11">
            <a:extLst>
              <a:ext uri="{FF2B5EF4-FFF2-40B4-BE49-F238E27FC236}">
                <a16:creationId xmlns:a16="http://schemas.microsoft.com/office/drawing/2014/main" id="{3F0056DE-3B3A-8E58-3D85-88D566A0AFF9}"/>
              </a:ext>
            </a:extLst>
          </p:cNvPr>
          <p:cNvSpPr/>
          <p:nvPr/>
        </p:nvSpPr>
        <p:spPr>
          <a:xfrm>
            <a:off x="16950982" y="5346822"/>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335517"/>
          </a:xfrm>
          <a:custGeom>
            <a:avLst/>
            <a:gdLst/>
            <a:ahLst/>
            <a:cxnLst/>
            <a:rect l="l" t="t" r="r" b="b"/>
            <a:pathLst>
              <a:path w="18288000" h="4335517">
                <a:moveTo>
                  <a:pt x="0" y="0"/>
                </a:moveTo>
                <a:lnTo>
                  <a:pt x="18288000" y="0"/>
                </a:lnTo>
                <a:lnTo>
                  <a:pt x="18288000" y="4335517"/>
                </a:lnTo>
                <a:lnTo>
                  <a:pt x="0" y="4335517"/>
                </a:lnTo>
                <a:lnTo>
                  <a:pt x="0" y="0"/>
                </a:lnTo>
                <a:close/>
              </a:path>
            </a:pathLst>
          </a:custGeom>
          <a:blipFill>
            <a:blip r:embed="rId3"/>
            <a:stretch>
              <a:fillRect/>
            </a:stretch>
          </a:blipFill>
        </p:spPr>
        <p:txBody>
          <a:bodyPr/>
          <a:lstStyle/>
          <a:p>
            <a:endParaRPr lang="en-US"/>
          </a:p>
        </p:txBody>
      </p:sp>
      <p:sp>
        <p:nvSpPr>
          <p:cNvPr id="10" name="Freeform 10"/>
          <p:cNvSpPr/>
          <p:nvPr/>
        </p:nvSpPr>
        <p:spPr>
          <a:xfrm>
            <a:off x="5785988" y="235339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558</a:t>
            </a:r>
          </a:p>
        </p:txBody>
      </p:sp>
      <p:sp>
        <p:nvSpPr>
          <p:cNvPr id="12" name="Freeform 12"/>
          <p:cNvSpPr/>
          <p:nvPr/>
        </p:nvSpPr>
        <p:spPr>
          <a:xfrm>
            <a:off x="10069986" y="235339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950983" y="235339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0" y="5011792"/>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27 </a:t>
            </a:r>
          </a:p>
          <a:p>
            <a:pPr algn="ctr">
              <a:lnSpc>
                <a:spcPts val="10500"/>
              </a:lnSpc>
            </a:pPr>
            <a:r>
              <a:rPr lang="en-US" sz="7000">
                <a:solidFill>
                  <a:srgbClr val="FFFC00"/>
                </a:solidFill>
                <a:latin typeface="Agrandir Bold"/>
              </a:rPr>
              <a:t>Debit Seller/ Debit Buyer/ Credit Broker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335517"/>
          </a:xfrm>
          <a:custGeom>
            <a:avLst/>
            <a:gdLst/>
            <a:ahLst/>
            <a:cxnLst/>
            <a:rect l="l" t="t" r="r" b="b"/>
            <a:pathLst>
              <a:path w="18288000" h="4335517">
                <a:moveTo>
                  <a:pt x="0" y="0"/>
                </a:moveTo>
                <a:lnTo>
                  <a:pt x="18288000" y="0"/>
                </a:lnTo>
                <a:lnTo>
                  <a:pt x="18288000" y="4335517"/>
                </a:lnTo>
                <a:lnTo>
                  <a:pt x="0" y="4335517"/>
                </a:lnTo>
                <a:lnTo>
                  <a:pt x="0" y="0"/>
                </a:lnTo>
                <a:close/>
              </a:path>
            </a:pathLst>
          </a:custGeom>
          <a:blipFill>
            <a:blip r:embed="rId3"/>
            <a:stretch>
              <a:fillRect/>
            </a:stretch>
          </a:blipFill>
        </p:spPr>
        <p:txBody>
          <a:bodyPr/>
          <a:lstStyle/>
          <a:p>
            <a:endParaRPr lang="en-US"/>
          </a:p>
        </p:txBody>
      </p:sp>
      <p:sp>
        <p:nvSpPr>
          <p:cNvPr id="10" name="Freeform 10"/>
          <p:cNvSpPr/>
          <p:nvPr/>
        </p:nvSpPr>
        <p:spPr>
          <a:xfrm>
            <a:off x="5785988" y="235339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559</a:t>
            </a:r>
          </a:p>
        </p:txBody>
      </p:sp>
      <p:sp>
        <p:nvSpPr>
          <p:cNvPr id="12" name="Freeform 12"/>
          <p:cNvSpPr/>
          <p:nvPr/>
        </p:nvSpPr>
        <p:spPr>
          <a:xfrm>
            <a:off x="5785988" y="288780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0069986" y="235339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0069986" y="287828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6950983" y="235339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6950983" y="288780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0" y="5011792"/>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28 </a:t>
            </a:r>
          </a:p>
          <a:p>
            <a:pPr algn="ctr">
              <a:lnSpc>
                <a:spcPts val="10500"/>
              </a:lnSpc>
            </a:pPr>
            <a:r>
              <a:rPr lang="en-US" sz="7000">
                <a:solidFill>
                  <a:srgbClr val="FFFC00"/>
                </a:solidFill>
                <a:latin typeface="Agrandir Bold"/>
              </a:rPr>
              <a:t>Debit Seller/ Debit Buyer/ Credit Broker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335517"/>
          </a:xfrm>
          <a:custGeom>
            <a:avLst/>
            <a:gdLst/>
            <a:ahLst/>
            <a:cxnLst/>
            <a:rect l="l" t="t" r="r" b="b"/>
            <a:pathLst>
              <a:path w="18288000" h="4335517">
                <a:moveTo>
                  <a:pt x="0" y="0"/>
                </a:moveTo>
                <a:lnTo>
                  <a:pt x="18288000" y="0"/>
                </a:lnTo>
                <a:lnTo>
                  <a:pt x="18288000" y="4335517"/>
                </a:lnTo>
                <a:lnTo>
                  <a:pt x="0" y="4335517"/>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559</a:t>
            </a:r>
          </a:p>
        </p:txBody>
      </p:sp>
      <p:sp>
        <p:nvSpPr>
          <p:cNvPr id="11" name="Freeform 11"/>
          <p:cNvSpPr/>
          <p:nvPr/>
        </p:nvSpPr>
        <p:spPr>
          <a:xfrm>
            <a:off x="5785988" y="288780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069986" y="287828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069986" y="3428314"/>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6950983" y="288780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6950983" y="342472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6"/>
          <p:cNvSpPr txBox="1"/>
          <p:nvPr/>
        </p:nvSpPr>
        <p:spPr>
          <a:xfrm>
            <a:off x="0" y="501179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29 </a:t>
            </a:r>
          </a:p>
          <a:p>
            <a:pPr algn="ctr">
              <a:lnSpc>
                <a:spcPts val="14999"/>
              </a:lnSpc>
            </a:pPr>
            <a:r>
              <a:rPr lang="en-US" sz="9999">
                <a:solidFill>
                  <a:srgbClr val="FFFC00"/>
                </a:solidFill>
                <a:latin typeface="Agrandir Bold"/>
              </a:rPr>
              <a:t>Debit Buyer/ Credit Broker</a:t>
            </a:r>
          </a:p>
        </p:txBody>
      </p:sp>
      <p:sp>
        <p:nvSpPr>
          <p:cNvPr id="17" name="Freeform 17"/>
          <p:cNvSpPr/>
          <p:nvPr/>
        </p:nvSpPr>
        <p:spPr>
          <a:xfrm>
            <a:off x="5785988" y="235339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0069986" y="235339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6950983" y="235339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335517"/>
          </a:xfrm>
          <a:custGeom>
            <a:avLst/>
            <a:gdLst/>
            <a:ahLst/>
            <a:cxnLst/>
            <a:rect l="l" t="t" r="r" b="b"/>
            <a:pathLst>
              <a:path w="18288000" h="4335517">
                <a:moveTo>
                  <a:pt x="0" y="0"/>
                </a:moveTo>
                <a:lnTo>
                  <a:pt x="18288000" y="0"/>
                </a:lnTo>
                <a:lnTo>
                  <a:pt x="18288000" y="4335517"/>
                </a:lnTo>
                <a:lnTo>
                  <a:pt x="0" y="4335517"/>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559</a:t>
            </a:r>
          </a:p>
        </p:txBody>
      </p:sp>
      <p:sp>
        <p:nvSpPr>
          <p:cNvPr id="11" name="Freeform 11"/>
          <p:cNvSpPr/>
          <p:nvPr/>
        </p:nvSpPr>
        <p:spPr>
          <a:xfrm>
            <a:off x="10069986" y="3428314"/>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069986" y="3908082"/>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950983" y="342472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0" y="5011792"/>
            <a:ext cx="18288000" cy="3710759"/>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30 </a:t>
            </a:r>
          </a:p>
          <a:p>
            <a:pPr algn="ctr">
              <a:lnSpc>
                <a:spcPts val="14999"/>
              </a:lnSpc>
            </a:pPr>
            <a:r>
              <a:rPr lang="en-US" sz="9999" dirty="0">
                <a:solidFill>
                  <a:srgbClr val="FFFC00"/>
                </a:solidFill>
                <a:latin typeface="Agrandir Bold"/>
              </a:rPr>
              <a:t>Debit Buyer / Credit Broker</a:t>
            </a:r>
          </a:p>
        </p:txBody>
      </p:sp>
      <p:sp>
        <p:nvSpPr>
          <p:cNvPr id="15" name="Freeform 15"/>
          <p:cNvSpPr/>
          <p:nvPr/>
        </p:nvSpPr>
        <p:spPr>
          <a:xfrm>
            <a:off x="5785988" y="288780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069986" y="287828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6950983" y="288780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5785988" y="235339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0069986" y="2353395"/>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6950983" y="2353395"/>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12">
            <a:extLst>
              <a:ext uri="{FF2B5EF4-FFF2-40B4-BE49-F238E27FC236}">
                <a16:creationId xmlns:a16="http://schemas.microsoft.com/office/drawing/2014/main" id="{8063AF34-B57F-0D2A-424E-F69BA9B3A152}"/>
              </a:ext>
            </a:extLst>
          </p:cNvPr>
          <p:cNvSpPr/>
          <p:nvPr/>
        </p:nvSpPr>
        <p:spPr>
          <a:xfrm>
            <a:off x="16950982" y="3933350"/>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294909"/>
          </a:xfrm>
          <a:custGeom>
            <a:avLst/>
            <a:gdLst/>
            <a:ahLst/>
            <a:cxnLst/>
            <a:rect l="l" t="t" r="r" b="b"/>
            <a:pathLst>
              <a:path w="18288000" h="4294909">
                <a:moveTo>
                  <a:pt x="0" y="0"/>
                </a:moveTo>
                <a:lnTo>
                  <a:pt x="18288000" y="0"/>
                </a:lnTo>
                <a:lnTo>
                  <a:pt x="18288000" y="4294909"/>
                </a:lnTo>
                <a:lnTo>
                  <a:pt x="0" y="4294909"/>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560 </a:t>
            </a:r>
          </a:p>
        </p:txBody>
      </p:sp>
      <p:sp>
        <p:nvSpPr>
          <p:cNvPr id="12" name="Freeform 12"/>
          <p:cNvSpPr/>
          <p:nvPr/>
        </p:nvSpPr>
        <p:spPr>
          <a:xfrm>
            <a:off x="16771173"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0" y="501179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31 </a:t>
            </a:r>
          </a:p>
          <a:p>
            <a:pPr algn="ctr">
              <a:lnSpc>
                <a:spcPts val="14999"/>
              </a:lnSpc>
            </a:pPr>
            <a:r>
              <a:rPr lang="en-US" sz="9999">
                <a:solidFill>
                  <a:srgbClr val="FFFC00"/>
                </a:solidFill>
                <a:latin typeface="Agrandir Bold"/>
              </a:rPr>
              <a:t>Debit Buyer/ Credit Broker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294909"/>
          </a:xfrm>
          <a:custGeom>
            <a:avLst/>
            <a:gdLst/>
            <a:ahLst/>
            <a:cxnLst/>
            <a:rect l="l" t="t" r="r" b="b"/>
            <a:pathLst>
              <a:path w="18288000" h="4294909">
                <a:moveTo>
                  <a:pt x="0" y="0"/>
                </a:moveTo>
                <a:lnTo>
                  <a:pt x="18288000" y="0"/>
                </a:lnTo>
                <a:lnTo>
                  <a:pt x="18288000" y="4294909"/>
                </a:lnTo>
                <a:lnTo>
                  <a:pt x="0" y="4294909"/>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9986"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771173"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771173"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5774668"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0" y="5011792"/>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32 </a:t>
            </a:r>
          </a:p>
          <a:p>
            <a:pPr algn="ctr">
              <a:lnSpc>
                <a:spcPts val="10500"/>
              </a:lnSpc>
            </a:pPr>
            <a:r>
              <a:rPr lang="en-US" sz="7000">
                <a:solidFill>
                  <a:srgbClr val="FFFC00"/>
                </a:solidFill>
                <a:latin typeface="Agrandir Bold"/>
              </a:rPr>
              <a:t>Debit Seller/ Debit Buyer/ Credit Broker</a:t>
            </a:r>
          </a:p>
        </p:txBody>
      </p:sp>
      <p:sp>
        <p:nvSpPr>
          <p:cNvPr id="16" name="TextBox 16"/>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560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294909"/>
          </a:xfrm>
          <a:custGeom>
            <a:avLst/>
            <a:gdLst/>
            <a:ahLst/>
            <a:cxnLst/>
            <a:rect l="l" t="t" r="r" b="b"/>
            <a:pathLst>
              <a:path w="18288000" h="4294909">
                <a:moveTo>
                  <a:pt x="0" y="0"/>
                </a:moveTo>
                <a:lnTo>
                  <a:pt x="18288000" y="0"/>
                </a:lnTo>
                <a:lnTo>
                  <a:pt x="18288000" y="4294909"/>
                </a:lnTo>
                <a:lnTo>
                  <a:pt x="0" y="4294909"/>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9986"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069986" y="3078758"/>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771173"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771173"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5774668"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0" y="501179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33 </a:t>
            </a:r>
          </a:p>
          <a:p>
            <a:pPr algn="ctr">
              <a:lnSpc>
                <a:spcPts val="14999"/>
              </a:lnSpc>
            </a:pPr>
            <a:r>
              <a:rPr lang="en-US" sz="9999">
                <a:solidFill>
                  <a:srgbClr val="FFFC00"/>
                </a:solidFill>
                <a:latin typeface="Agrandir Bold"/>
              </a:rPr>
              <a:t>Debit Buyer</a:t>
            </a:r>
          </a:p>
        </p:txBody>
      </p:sp>
      <p:sp>
        <p:nvSpPr>
          <p:cNvPr id="17" name="TextBox 17"/>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560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294909"/>
          </a:xfrm>
          <a:custGeom>
            <a:avLst/>
            <a:gdLst/>
            <a:ahLst/>
            <a:cxnLst/>
            <a:rect l="l" t="t" r="r" b="b"/>
            <a:pathLst>
              <a:path w="18288000" h="4294909">
                <a:moveTo>
                  <a:pt x="0" y="0"/>
                </a:moveTo>
                <a:lnTo>
                  <a:pt x="18288000" y="0"/>
                </a:lnTo>
                <a:lnTo>
                  <a:pt x="18288000" y="4294909"/>
                </a:lnTo>
                <a:lnTo>
                  <a:pt x="0" y="4294909"/>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069986" y="3078758"/>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5774668" y="3453750"/>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771173" y="3453750"/>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0" y="501179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34 </a:t>
            </a:r>
          </a:p>
          <a:p>
            <a:pPr algn="ctr">
              <a:lnSpc>
                <a:spcPts val="14999"/>
              </a:lnSpc>
            </a:pPr>
            <a:r>
              <a:rPr lang="en-US" sz="9999">
                <a:solidFill>
                  <a:srgbClr val="FFFC00"/>
                </a:solidFill>
                <a:latin typeface="Agrandir Bold"/>
              </a:rPr>
              <a:t>Debit Seller/ Credit Broker</a:t>
            </a:r>
          </a:p>
        </p:txBody>
      </p:sp>
      <p:sp>
        <p:nvSpPr>
          <p:cNvPr id="14" name="TextBox 14"/>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560</a:t>
            </a:r>
          </a:p>
        </p:txBody>
      </p:sp>
      <p:sp>
        <p:nvSpPr>
          <p:cNvPr id="15" name="Freeform 15"/>
          <p:cNvSpPr/>
          <p:nvPr/>
        </p:nvSpPr>
        <p:spPr>
          <a:xfrm>
            <a:off x="10069986"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069986"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6771173"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771173"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5774668"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97536"/>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If there is a cooperating broker, then it shall be a joint responsibility of both the listing and selling broker to carefully review their respective closing statements for accuracy even if they are not conducting the actual closing.</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545</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7265615"/>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C00"/>
                </a:solidFill>
                <a:latin typeface="Agrandir Bold"/>
              </a:rPr>
              <a:t>Each broker has responsibility for the closing statement of the party they represent.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294909"/>
          </a:xfrm>
          <a:custGeom>
            <a:avLst/>
            <a:gdLst/>
            <a:ahLst/>
            <a:cxnLst/>
            <a:rect l="l" t="t" r="r" b="b"/>
            <a:pathLst>
              <a:path w="18288000" h="4294909">
                <a:moveTo>
                  <a:pt x="0" y="0"/>
                </a:moveTo>
                <a:lnTo>
                  <a:pt x="18288000" y="0"/>
                </a:lnTo>
                <a:lnTo>
                  <a:pt x="18288000" y="4294909"/>
                </a:lnTo>
                <a:lnTo>
                  <a:pt x="0" y="429490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560</a:t>
            </a:r>
          </a:p>
        </p:txBody>
      </p:sp>
      <p:sp>
        <p:nvSpPr>
          <p:cNvPr id="11" name="Freeform 11"/>
          <p:cNvSpPr/>
          <p:nvPr/>
        </p:nvSpPr>
        <p:spPr>
          <a:xfrm>
            <a:off x="5774668" y="3453750"/>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5774668" y="384779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771173" y="3453750"/>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771173" y="384779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0" y="5011792"/>
            <a:ext cx="18288000" cy="3710759"/>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35 </a:t>
            </a:r>
          </a:p>
          <a:p>
            <a:pPr algn="ctr">
              <a:lnSpc>
                <a:spcPts val="14999"/>
              </a:lnSpc>
            </a:pPr>
            <a:r>
              <a:rPr lang="en-US" sz="9999" dirty="0">
                <a:solidFill>
                  <a:srgbClr val="FFFC00"/>
                </a:solidFill>
                <a:latin typeface="Agrandir Bold"/>
              </a:rPr>
              <a:t>Debit Seller/ Credit Broker</a:t>
            </a:r>
          </a:p>
        </p:txBody>
      </p:sp>
      <p:sp>
        <p:nvSpPr>
          <p:cNvPr id="16" name="Freeform 16"/>
          <p:cNvSpPr/>
          <p:nvPr/>
        </p:nvSpPr>
        <p:spPr>
          <a:xfrm>
            <a:off x="10069986" y="3078758"/>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0069986"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0069986"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6771173" y="2290673"/>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6771173"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5774668" y="2684715"/>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06065"/>
          </a:xfrm>
          <a:custGeom>
            <a:avLst/>
            <a:gdLst/>
            <a:ahLst/>
            <a:cxnLst/>
            <a:rect l="l" t="t" r="r" b="b"/>
            <a:pathLst>
              <a:path w="18288000" h="5506065">
                <a:moveTo>
                  <a:pt x="0" y="0"/>
                </a:moveTo>
                <a:lnTo>
                  <a:pt x="18288000" y="0"/>
                </a:lnTo>
                <a:lnTo>
                  <a:pt x="18288000" y="5506065"/>
                </a:lnTo>
                <a:lnTo>
                  <a:pt x="0" y="5506065"/>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3679"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561</a:t>
            </a:r>
          </a:p>
        </p:txBody>
      </p:sp>
      <p:sp>
        <p:nvSpPr>
          <p:cNvPr id="12" name="Freeform 12"/>
          <p:cNvSpPr/>
          <p:nvPr/>
        </p:nvSpPr>
        <p:spPr>
          <a:xfrm>
            <a:off x="16950983"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0" y="554672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36.a </a:t>
            </a:r>
          </a:p>
          <a:p>
            <a:pPr algn="ctr">
              <a:lnSpc>
                <a:spcPts val="14999"/>
              </a:lnSpc>
            </a:pPr>
            <a:r>
              <a:rPr lang="en-US" sz="9999">
                <a:solidFill>
                  <a:srgbClr val="FFFC00"/>
                </a:solidFill>
                <a:latin typeface="Agrandir Bold"/>
              </a:rPr>
              <a:t>Debit Buyer/ Credit Broker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06065"/>
          </a:xfrm>
          <a:custGeom>
            <a:avLst/>
            <a:gdLst/>
            <a:ahLst/>
            <a:cxnLst/>
            <a:rect l="l" t="t" r="r" b="b"/>
            <a:pathLst>
              <a:path w="18288000" h="5506065">
                <a:moveTo>
                  <a:pt x="0" y="0"/>
                </a:moveTo>
                <a:lnTo>
                  <a:pt x="18288000" y="0"/>
                </a:lnTo>
                <a:lnTo>
                  <a:pt x="18288000" y="5506065"/>
                </a:lnTo>
                <a:lnTo>
                  <a:pt x="0" y="5506065"/>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3679"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561</a:t>
            </a:r>
          </a:p>
        </p:txBody>
      </p:sp>
      <p:sp>
        <p:nvSpPr>
          <p:cNvPr id="12" name="Freeform 12"/>
          <p:cNvSpPr/>
          <p:nvPr/>
        </p:nvSpPr>
        <p:spPr>
          <a:xfrm>
            <a:off x="10103679"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950983"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950983"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0" y="554672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36.b </a:t>
            </a:r>
          </a:p>
          <a:p>
            <a:pPr algn="ctr">
              <a:lnSpc>
                <a:spcPts val="14999"/>
              </a:lnSpc>
            </a:pPr>
            <a:r>
              <a:rPr lang="en-US" sz="9999">
                <a:solidFill>
                  <a:srgbClr val="FFFC00"/>
                </a:solidFill>
                <a:latin typeface="Agrandir Bold"/>
              </a:rPr>
              <a:t>Debit Buyer/ Credit Broker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06065"/>
          </a:xfrm>
          <a:custGeom>
            <a:avLst/>
            <a:gdLst/>
            <a:ahLst/>
            <a:cxnLst/>
            <a:rect l="l" t="t" r="r" b="b"/>
            <a:pathLst>
              <a:path w="18288000" h="5506065">
                <a:moveTo>
                  <a:pt x="0" y="0"/>
                </a:moveTo>
                <a:lnTo>
                  <a:pt x="18288000" y="0"/>
                </a:lnTo>
                <a:lnTo>
                  <a:pt x="18288000" y="5506065"/>
                </a:lnTo>
                <a:lnTo>
                  <a:pt x="0" y="5506065"/>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3679"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561</a:t>
            </a:r>
          </a:p>
        </p:txBody>
      </p:sp>
      <p:sp>
        <p:nvSpPr>
          <p:cNvPr id="12" name="Freeform 12"/>
          <p:cNvSpPr/>
          <p:nvPr/>
        </p:nvSpPr>
        <p:spPr>
          <a:xfrm>
            <a:off x="10103679"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950983"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950983"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6950983" y="3272658"/>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5752151" y="327265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0" y="554672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36.c </a:t>
            </a:r>
          </a:p>
          <a:p>
            <a:pPr algn="ctr">
              <a:lnSpc>
                <a:spcPts val="14999"/>
              </a:lnSpc>
            </a:pPr>
            <a:r>
              <a:rPr lang="en-US" sz="9999">
                <a:solidFill>
                  <a:srgbClr val="FFFC00"/>
                </a:solidFill>
                <a:latin typeface="Agrandir Bold"/>
              </a:rPr>
              <a:t>Debit Seller/ Credit Broker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06065"/>
          </a:xfrm>
          <a:custGeom>
            <a:avLst/>
            <a:gdLst/>
            <a:ahLst/>
            <a:cxnLst/>
            <a:rect l="l" t="t" r="r" b="b"/>
            <a:pathLst>
              <a:path w="18288000" h="5506065">
                <a:moveTo>
                  <a:pt x="0" y="0"/>
                </a:moveTo>
                <a:lnTo>
                  <a:pt x="18288000" y="0"/>
                </a:lnTo>
                <a:lnTo>
                  <a:pt x="18288000" y="5506065"/>
                </a:lnTo>
                <a:lnTo>
                  <a:pt x="0" y="5506065"/>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3679"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561</a:t>
            </a:r>
          </a:p>
        </p:txBody>
      </p:sp>
      <p:sp>
        <p:nvSpPr>
          <p:cNvPr id="12" name="Freeform 12"/>
          <p:cNvSpPr/>
          <p:nvPr/>
        </p:nvSpPr>
        <p:spPr>
          <a:xfrm>
            <a:off x="10103679"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103679"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6950983"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6950983"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6950983" y="3272658"/>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6950983"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5752151" y="327265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5752151" y="36286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20"/>
          <p:cNvSpPr txBox="1"/>
          <p:nvPr/>
        </p:nvSpPr>
        <p:spPr>
          <a:xfrm>
            <a:off x="0" y="5696565"/>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36.d </a:t>
            </a:r>
          </a:p>
          <a:p>
            <a:pPr algn="ctr">
              <a:lnSpc>
                <a:spcPts val="10500"/>
              </a:lnSpc>
            </a:pPr>
            <a:r>
              <a:rPr lang="en-US" sz="7000">
                <a:solidFill>
                  <a:srgbClr val="FFFC00"/>
                </a:solidFill>
                <a:latin typeface="Agrandir Bold"/>
              </a:rPr>
              <a:t>Debit Seller/ Debit Buyer/ Credit Broker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06065"/>
          </a:xfrm>
          <a:custGeom>
            <a:avLst/>
            <a:gdLst/>
            <a:ahLst/>
            <a:cxnLst/>
            <a:rect l="l" t="t" r="r" b="b"/>
            <a:pathLst>
              <a:path w="18288000" h="5506065">
                <a:moveTo>
                  <a:pt x="0" y="0"/>
                </a:moveTo>
                <a:lnTo>
                  <a:pt x="18288000" y="0"/>
                </a:lnTo>
                <a:lnTo>
                  <a:pt x="18288000" y="5506065"/>
                </a:lnTo>
                <a:lnTo>
                  <a:pt x="0" y="5506065"/>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3679"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561</a:t>
            </a:r>
          </a:p>
        </p:txBody>
      </p:sp>
      <p:sp>
        <p:nvSpPr>
          <p:cNvPr id="12" name="Freeform 12"/>
          <p:cNvSpPr/>
          <p:nvPr/>
        </p:nvSpPr>
        <p:spPr>
          <a:xfrm>
            <a:off x="10103679"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103679"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0103679" y="39845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6950983"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6950983"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6950983" y="3272658"/>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950983"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6950983" y="39845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5752151" y="327265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5752151" y="36286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5752151" y="398454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p:nvPr/>
        </p:nvSpPr>
        <p:spPr>
          <a:xfrm>
            <a:off x="0" y="5696565"/>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37 </a:t>
            </a:r>
          </a:p>
          <a:p>
            <a:pPr algn="ctr">
              <a:lnSpc>
                <a:spcPts val="10500"/>
              </a:lnSpc>
            </a:pPr>
            <a:r>
              <a:rPr lang="en-US" sz="7000">
                <a:solidFill>
                  <a:srgbClr val="FFFC00"/>
                </a:solidFill>
                <a:latin typeface="Agrandir Bold"/>
              </a:rPr>
              <a:t>Debit Seller/ Debit Buyer/ Credit Broker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06065"/>
          </a:xfrm>
          <a:custGeom>
            <a:avLst/>
            <a:gdLst/>
            <a:ahLst/>
            <a:cxnLst/>
            <a:rect l="l" t="t" r="r" b="b"/>
            <a:pathLst>
              <a:path w="18288000" h="5506065">
                <a:moveTo>
                  <a:pt x="0" y="0"/>
                </a:moveTo>
                <a:lnTo>
                  <a:pt x="18288000" y="0"/>
                </a:lnTo>
                <a:lnTo>
                  <a:pt x="18288000" y="5506065"/>
                </a:lnTo>
                <a:lnTo>
                  <a:pt x="0" y="5506065"/>
                </a:lnTo>
                <a:lnTo>
                  <a:pt x="0" y="0"/>
                </a:lnTo>
                <a:close/>
              </a:path>
            </a:pathLst>
          </a:custGeom>
          <a:blipFill>
            <a:blip r:embed="rId3"/>
            <a:stretch>
              <a:fillRect/>
            </a:stretch>
          </a:blipFill>
        </p:spPr>
        <p:txBody>
          <a:bodyPr/>
          <a:lstStyle/>
          <a:p>
            <a:endParaRPr lang="en-US"/>
          </a:p>
        </p:txBody>
      </p:sp>
      <p:sp>
        <p:nvSpPr>
          <p:cNvPr id="10" name="Freeform 10"/>
          <p:cNvSpPr/>
          <p:nvPr/>
        </p:nvSpPr>
        <p:spPr>
          <a:xfrm>
            <a:off x="10103679"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561</a:t>
            </a:r>
          </a:p>
        </p:txBody>
      </p:sp>
      <p:sp>
        <p:nvSpPr>
          <p:cNvPr id="12" name="Freeform 12"/>
          <p:cNvSpPr/>
          <p:nvPr/>
        </p:nvSpPr>
        <p:spPr>
          <a:xfrm>
            <a:off x="10103679"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103679"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0103679" y="39845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0103679" y="434048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6950983"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6950983"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950983" y="3272658"/>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6950983"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6950983" y="39845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6950983" y="434048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5752151" y="327265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5752151" y="36286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a:off x="5752151" y="398454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0" y="554672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38</a:t>
            </a:r>
          </a:p>
          <a:p>
            <a:pPr algn="ctr">
              <a:lnSpc>
                <a:spcPts val="14999"/>
              </a:lnSpc>
            </a:pPr>
            <a:r>
              <a:rPr lang="en-US" sz="9999">
                <a:solidFill>
                  <a:srgbClr val="FFFC00"/>
                </a:solidFill>
                <a:latin typeface="Agrandir Bold"/>
              </a:rPr>
              <a:t>Debit Buyer/ Credit Broker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06065"/>
          </a:xfrm>
          <a:custGeom>
            <a:avLst/>
            <a:gdLst/>
            <a:ahLst/>
            <a:cxnLst/>
            <a:rect l="l" t="t" r="r" b="b"/>
            <a:pathLst>
              <a:path w="18288000" h="5506065">
                <a:moveTo>
                  <a:pt x="0" y="0"/>
                </a:moveTo>
                <a:lnTo>
                  <a:pt x="18288000" y="0"/>
                </a:lnTo>
                <a:lnTo>
                  <a:pt x="18288000" y="5506065"/>
                </a:lnTo>
                <a:lnTo>
                  <a:pt x="0" y="550606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562</a:t>
            </a:r>
          </a:p>
        </p:txBody>
      </p:sp>
      <p:sp>
        <p:nvSpPr>
          <p:cNvPr id="11" name="Freeform 11"/>
          <p:cNvSpPr/>
          <p:nvPr/>
        </p:nvSpPr>
        <p:spPr>
          <a:xfrm>
            <a:off x="10103679" y="434048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103679" y="469642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950983" y="434048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950983" y="469642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0" y="5546722"/>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39</a:t>
            </a:r>
          </a:p>
          <a:p>
            <a:pPr algn="ctr">
              <a:lnSpc>
                <a:spcPts val="14999"/>
              </a:lnSpc>
            </a:pPr>
            <a:r>
              <a:rPr lang="en-US" sz="9999">
                <a:solidFill>
                  <a:srgbClr val="FFFC00"/>
                </a:solidFill>
                <a:latin typeface="Agrandir Bold"/>
              </a:rPr>
              <a:t>Debit Buyer/ Credit Broker</a:t>
            </a:r>
          </a:p>
        </p:txBody>
      </p:sp>
      <p:sp>
        <p:nvSpPr>
          <p:cNvPr id="16" name="Freeform 16"/>
          <p:cNvSpPr/>
          <p:nvPr/>
        </p:nvSpPr>
        <p:spPr>
          <a:xfrm>
            <a:off x="10103679"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0103679"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0103679"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0103679" y="39845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6950983"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6950983"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6950983" y="3272658"/>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16950983"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a:off x="16950983" y="39845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Freeform 25"/>
          <p:cNvSpPr/>
          <p:nvPr/>
        </p:nvSpPr>
        <p:spPr>
          <a:xfrm>
            <a:off x="5752151" y="327265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a:off x="5752151" y="36286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a:off x="5752151" y="398454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06065"/>
          </a:xfrm>
          <a:custGeom>
            <a:avLst/>
            <a:gdLst/>
            <a:ahLst/>
            <a:cxnLst/>
            <a:rect l="l" t="t" r="r" b="b"/>
            <a:pathLst>
              <a:path w="18288000" h="5506065">
                <a:moveTo>
                  <a:pt x="0" y="0"/>
                </a:moveTo>
                <a:lnTo>
                  <a:pt x="18288000" y="0"/>
                </a:lnTo>
                <a:lnTo>
                  <a:pt x="18288000" y="5506065"/>
                </a:lnTo>
                <a:lnTo>
                  <a:pt x="0" y="550606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562</a:t>
            </a:r>
          </a:p>
        </p:txBody>
      </p:sp>
      <p:sp>
        <p:nvSpPr>
          <p:cNvPr id="11" name="Freeform 11"/>
          <p:cNvSpPr/>
          <p:nvPr/>
        </p:nvSpPr>
        <p:spPr>
          <a:xfrm>
            <a:off x="10103679" y="469642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0103679" y="5052370"/>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950983" y="4696428"/>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950983" y="5052370"/>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6"/>
          <p:cNvSpPr txBox="1"/>
          <p:nvPr/>
        </p:nvSpPr>
        <p:spPr>
          <a:xfrm>
            <a:off x="0" y="5696565"/>
            <a:ext cx="18288000" cy="3270126"/>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40 </a:t>
            </a:r>
          </a:p>
          <a:p>
            <a:pPr algn="ctr">
              <a:lnSpc>
                <a:spcPts val="10500"/>
              </a:lnSpc>
            </a:pPr>
            <a:r>
              <a:rPr lang="en-US" sz="9600" dirty="0">
                <a:solidFill>
                  <a:srgbClr val="FFFC00"/>
                </a:solidFill>
                <a:latin typeface="Agrandir Bold"/>
              </a:rPr>
              <a:t>Debit Buyer/ Credit Broker</a:t>
            </a:r>
          </a:p>
        </p:txBody>
      </p:sp>
      <p:sp>
        <p:nvSpPr>
          <p:cNvPr id="17" name="Freeform 17"/>
          <p:cNvSpPr/>
          <p:nvPr/>
        </p:nvSpPr>
        <p:spPr>
          <a:xfrm>
            <a:off x="10103679" y="434048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950983" y="434048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0103679"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0103679"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0103679"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0103679" y="39845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16950983" y="256077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a:off x="16950983" y="291671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Freeform 25"/>
          <p:cNvSpPr/>
          <p:nvPr/>
        </p:nvSpPr>
        <p:spPr>
          <a:xfrm>
            <a:off x="16950983" y="3272658"/>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a:off x="16950983" y="362860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a:off x="16950983" y="398454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28"/>
          <p:cNvSpPr/>
          <p:nvPr/>
        </p:nvSpPr>
        <p:spPr>
          <a:xfrm>
            <a:off x="5752151" y="327265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Freeform 29"/>
          <p:cNvSpPr/>
          <p:nvPr/>
        </p:nvSpPr>
        <p:spPr>
          <a:xfrm>
            <a:off x="5752151" y="36286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30"/>
          <p:cNvSpPr/>
          <p:nvPr/>
        </p:nvSpPr>
        <p:spPr>
          <a:xfrm>
            <a:off x="5752151" y="398454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035838"/>
          </a:xfrm>
          <a:custGeom>
            <a:avLst/>
            <a:gdLst/>
            <a:ahLst/>
            <a:cxnLst/>
            <a:rect l="l" t="t" r="r" b="b"/>
            <a:pathLst>
              <a:path w="18288000" h="4035838">
                <a:moveTo>
                  <a:pt x="0" y="0"/>
                </a:moveTo>
                <a:lnTo>
                  <a:pt x="18288000" y="0"/>
                </a:lnTo>
                <a:lnTo>
                  <a:pt x="18288000" y="4035838"/>
                </a:lnTo>
                <a:lnTo>
                  <a:pt x="0" y="4035838"/>
                </a:lnTo>
                <a:lnTo>
                  <a:pt x="0" y="0"/>
                </a:lnTo>
                <a:close/>
              </a:path>
            </a:pathLst>
          </a:custGeom>
          <a:blipFill>
            <a:blip r:embed="rId3"/>
            <a:stretch>
              <a:fillRect/>
            </a:stretch>
          </a:blipFill>
        </p:spPr>
        <p:txBody>
          <a:bodyPr/>
          <a:lstStyle/>
          <a:p>
            <a:endParaRPr lang="en-US"/>
          </a:p>
        </p:txBody>
      </p:sp>
      <p:sp>
        <p:nvSpPr>
          <p:cNvPr id="10" name="Freeform 10"/>
          <p:cNvSpPr/>
          <p:nvPr/>
        </p:nvSpPr>
        <p:spPr>
          <a:xfrm>
            <a:off x="5773272" y="231916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562</a:t>
            </a:r>
          </a:p>
        </p:txBody>
      </p:sp>
      <p:sp>
        <p:nvSpPr>
          <p:cNvPr id="12" name="Freeform 12"/>
          <p:cNvSpPr/>
          <p:nvPr/>
        </p:nvSpPr>
        <p:spPr>
          <a:xfrm>
            <a:off x="16785744" y="231916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0" y="4572000"/>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41</a:t>
            </a:r>
          </a:p>
          <a:p>
            <a:pPr algn="ctr">
              <a:lnSpc>
                <a:spcPts val="14999"/>
              </a:lnSpc>
            </a:pPr>
            <a:r>
              <a:rPr lang="en-US" sz="9999">
                <a:solidFill>
                  <a:srgbClr val="FFFC00"/>
                </a:solidFill>
                <a:latin typeface="Agrandir Bold"/>
              </a:rPr>
              <a:t>Debit Seller/ Credit Broker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97536"/>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Most of the major money amounts and their distribution are a direct result of what the buyer and seller have agreed to in the Contract to Buy and Sell Real Estate.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546</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942326"/>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Other items may depend upon state or federal law, requirements of a specific loan program or the lender, or even a consideration of who will benefit from the expense charged.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035838"/>
          </a:xfrm>
          <a:custGeom>
            <a:avLst/>
            <a:gdLst/>
            <a:ahLst/>
            <a:cxnLst/>
            <a:rect l="l" t="t" r="r" b="b"/>
            <a:pathLst>
              <a:path w="18288000" h="4035838">
                <a:moveTo>
                  <a:pt x="0" y="0"/>
                </a:moveTo>
                <a:lnTo>
                  <a:pt x="18288000" y="0"/>
                </a:lnTo>
                <a:lnTo>
                  <a:pt x="18288000" y="4035838"/>
                </a:lnTo>
                <a:lnTo>
                  <a:pt x="0" y="4035838"/>
                </a:lnTo>
                <a:lnTo>
                  <a:pt x="0" y="0"/>
                </a:lnTo>
                <a:close/>
              </a:path>
            </a:pathLst>
          </a:custGeom>
          <a:blipFill>
            <a:blip r:embed="rId3"/>
            <a:stretch>
              <a:fillRect/>
            </a:stretch>
          </a:blipFill>
        </p:spPr>
        <p:txBody>
          <a:bodyPr/>
          <a:lstStyle/>
          <a:p>
            <a:endParaRPr lang="en-US"/>
          </a:p>
        </p:txBody>
      </p:sp>
      <p:sp>
        <p:nvSpPr>
          <p:cNvPr id="10" name="Freeform 10"/>
          <p:cNvSpPr/>
          <p:nvPr/>
        </p:nvSpPr>
        <p:spPr>
          <a:xfrm>
            <a:off x="5773272" y="231916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562</a:t>
            </a:r>
          </a:p>
        </p:txBody>
      </p:sp>
      <p:sp>
        <p:nvSpPr>
          <p:cNvPr id="12" name="Freeform 12"/>
          <p:cNvSpPr/>
          <p:nvPr/>
        </p:nvSpPr>
        <p:spPr>
          <a:xfrm>
            <a:off x="5773272" y="285357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0073237" y="285357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6785744" y="231916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6785744" y="285357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6"/>
          <p:cNvSpPr txBox="1"/>
          <p:nvPr/>
        </p:nvSpPr>
        <p:spPr>
          <a:xfrm>
            <a:off x="0" y="4987113"/>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42 </a:t>
            </a:r>
          </a:p>
          <a:p>
            <a:pPr algn="ctr">
              <a:lnSpc>
                <a:spcPts val="10500"/>
              </a:lnSpc>
            </a:pPr>
            <a:r>
              <a:rPr lang="en-US" sz="7000">
                <a:solidFill>
                  <a:srgbClr val="FFFC00"/>
                </a:solidFill>
                <a:latin typeface="Agrandir Bold"/>
              </a:rPr>
              <a:t>Debit Seller/ Debit Buyer/ Credit Broker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035838"/>
          </a:xfrm>
          <a:custGeom>
            <a:avLst/>
            <a:gdLst/>
            <a:ahLst/>
            <a:cxnLst/>
            <a:rect l="l" t="t" r="r" b="b"/>
            <a:pathLst>
              <a:path w="18288000" h="4035838">
                <a:moveTo>
                  <a:pt x="0" y="0"/>
                </a:moveTo>
                <a:lnTo>
                  <a:pt x="18288000" y="0"/>
                </a:lnTo>
                <a:lnTo>
                  <a:pt x="18288000" y="4035838"/>
                </a:lnTo>
                <a:lnTo>
                  <a:pt x="0" y="4035838"/>
                </a:lnTo>
                <a:lnTo>
                  <a:pt x="0" y="0"/>
                </a:lnTo>
                <a:close/>
              </a:path>
            </a:pathLst>
          </a:custGeom>
          <a:blipFill>
            <a:blip r:embed="rId3"/>
            <a:stretch>
              <a:fillRect/>
            </a:stretch>
          </a:blipFill>
        </p:spPr>
        <p:txBody>
          <a:bodyPr/>
          <a:lstStyle/>
          <a:p>
            <a:endParaRPr lang="en-US"/>
          </a:p>
        </p:txBody>
      </p:sp>
      <p:sp>
        <p:nvSpPr>
          <p:cNvPr id="10" name="Freeform 10"/>
          <p:cNvSpPr/>
          <p:nvPr/>
        </p:nvSpPr>
        <p:spPr>
          <a:xfrm>
            <a:off x="5773272" y="231916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563</a:t>
            </a:r>
          </a:p>
        </p:txBody>
      </p:sp>
      <p:sp>
        <p:nvSpPr>
          <p:cNvPr id="12" name="Freeform 12"/>
          <p:cNvSpPr/>
          <p:nvPr/>
        </p:nvSpPr>
        <p:spPr>
          <a:xfrm>
            <a:off x="5773272" y="285357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7808448" y="320951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0073237" y="285357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0073237" y="320951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6785744" y="231916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6785744" y="285357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0" y="4572000"/>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43</a:t>
            </a:r>
          </a:p>
          <a:p>
            <a:pPr algn="ctr">
              <a:lnSpc>
                <a:spcPts val="14999"/>
              </a:lnSpc>
            </a:pPr>
            <a:r>
              <a:rPr lang="en-US" sz="9999">
                <a:solidFill>
                  <a:srgbClr val="FFFC00"/>
                </a:solidFill>
                <a:latin typeface="Agrandir Bold"/>
              </a:rPr>
              <a:t>Credit Seller/ Debit Buyer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4035838"/>
          </a:xfrm>
          <a:custGeom>
            <a:avLst/>
            <a:gdLst/>
            <a:ahLst/>
            <a:cxnLst/>
            <a:rect l="l" t="t" r="r" b="b"/>
            <a:pathLst>
              <a:path w="18288000" h="4035838">
                <a:moveTo>
                  <a:pt x="0" y="0"/>
                </a:moveTo>
                <a:lnTo>
                  <a:pt x="18288000" y="0"/>
                </a:lnTo>
                <a:lnTo>
                  <a:pt x="18288000" y="4035838"/>
                </a:lnTo>
                <a:lnTo>
                  <a:pt x="0" y="4035838"/>
                </a:lnTo>
                <a:lnTo>
                  <a:pt x="0" y="0"/>
                </a:lnTo>
                <a:close/>
              </a:path>
            </a:pathLst>
          </a:custGeom>
          <a:blipFill>
            <a:blip r:embed="rId3"/>
            <a:stretch>
              <a:fillRect/>
            </a:stretch>
          </a:blipFill>
        </p:spPr>
        <p:txBody>
          <a:bodyPr/>
          <a:lstStyle/>
          <a:p>
            <a:endParaRPr lang="en-US"/>
          </a:p>
        </p:txBody>
      </p:sp>
      <p:sp>
        <p:nvSpPr>
          <p:cNvPr id="10" name="Freeform 10"/>
          <p:cNvSpPr/>
          <p:nvPr/>
        </p:nvSpPr>
        <p:spPr>
          <a:xfrm>
            <a:off x="5773272" y="231916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563</a:t>
            </a:r>
          </a:p>
        </p:txBody>
      </p:sp>
      <p:sp>
        <p:nvSpPr>
          <p:cNvPr id="12" name="Freeform 12"/>
          <p:cNvSpPr/>
          <p:nvPr/>
        </p:nvSpPr>
        <p:spPr>
          <a:xfrm>
            <a:off x="5773272" y="285357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5773272" y="356559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7808448" y="320951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0073237" y="285357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073237" y="356559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0073237" y="320951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785744" y="2319163"/>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6785744" y="285357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6785744" y="356559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TextBox 21"/>
          <p:cNvSpPr txBox="1"/>
          <p:nvPr/>
        </p:nvSpPr>
        <p:spPr>
          <a:xfrm>
            <a:off x="0" y="4987113"/>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44 </a:t>
            </a:r>
          </a:p>
          <a:p>
            <a:pPr algn="ctr">
              <a:lnSpc>
                <a:spcPts val="10500"/>
              </a:lnSpc>
            </a:pPr>
            <a:r>
              <a:rPr lang="en-US" sz="7000">
                <a:solidFill>
                  <a:srgbClr val="FFFC00"/>
                </a:solidFill>
                <a:latin typeface="Agrandir Bold"/>
              </a:rPr>
              <a:t>Debit Seller/ Debit Buyer/ Credit Broker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3008671"/>
          </a:xfrm>
          <a:custGeom>
            <a:avLst/>
            <a:gdLst/>
            <a:ahLst/>
            <a:cxnLst/>
            <a:rect l="l" t="t" r="r" b="b"/>
            <a:pathLst>
              <a:path w="18288000" h="3008671">
                <a:moveTo>
                  <a:pt x="0" y="0"/>
                </a:moveTo>
                <a:lnTo>
                  <a:pt x="18288000" y="0"/>
                </a:lnTo>
                <a:lnTo>
                  <a:pt x="18288000" y="3008671"/>
                </a:lnTo>
                <a:lnTo>
                  <a:pt x="0" y="3008671"/>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563</a:t>
            </a:r>
          </a:p>
        </p:txBody>
      </p:sp>
      <p:sp>
        <p:nvSpPr>
          <p:cNvPr id="11" name="TextBox 11"/>
          <p:cNvSpPr txBox="1"/>
          <p:nvPr/>
        </p:nvSpPr>
        <p:spPr>
          <a:xfrm>
            <a:off x="1028700" y="2180288"/>
            <a:ext cx="17259300" cy="405765"/>
          </a:xfrm>
          <a:prstGeom prst="rect">
            <a:avLst/>
          </a:prstGeom>
        </p:spPr>
        <p:txBody>
          <a:bodyPr lIns="0" tIns="0" rIns="0" bIns="0" rtlCol="0" anchor="t">
            <a:spAutoFit/>
          </a:bodyPr>
          <a:lstStyle/>
          <a:p>
            <a:pPr algn="ctr">
              <a:lnSpc>
                <a:spcPts val="3359"/>
              </a:lnSpc>
            </a:pPr>
            <a:r>
              <a:rPr lang="en-US" sz="2399">
                <a:solidFill>
                  <a:srgbClr val="DC1D25"/>
                </a:solidFill>
                <a:latin typeface="Archivo Black"/>
              </a:rPr>
              <a:t>USUALLY PRORATED BETWEEN BUYER AND SELLER</a:t>
            </a:r>
          </a:p>
        </p:txBody>
      </p:sp>
      <p:sp>
        <p:nvSpPr>
          <p:cNvPr id="12" name="TextBox 12"/>
          <p:cNvSpPr txBox="1"/>
          <p:nvPr/>
        </p:nvSpPr>
        <p:spPr>
          <a:xfrm>
            <a:off x="0" y="3381371"/>
            <a:ext cx="18288000" cy="5876929"/>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45</a:t>
            </a:r>
          </a:p>
          <a:p>
            <a:pPr algn="ctr">
              <a:lnSpc>
                <a:spcPts val="14999"/>
              </a:lnSpc>
            </a:pPr>
            <a:r>
              <a:rPr lang="en-US" sz="9999">
                <a:solidFill>
                  <a:srgbClr val="FFFC00"/>
                </a:solidFill>
                <a:latin typeface="Agrandir Bold"/>
              </a:rPr>
              <a:t>Usually prorated between Buyer and Seller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3008671"/>
          </a:xfrm>
          <a:custGeom>
            <a:avLst/>
            <a:gdLst/>
            <a:ahLst/>
            <a:cxnLst/>
            <a:rect l="l" t="t" r="r" b="b"/>
            <a:pathLst>
              <a:path w="18288000" h="3008671">
                <a:moveTo>
                  <a:pt x="0" y="0"/>
                </a:moveTo>
                <a:lnTo>
                  <a:pt x="18288000" y="0"/>
                </a:lnTo>
                <a:lnTo>
                  <a:pt x="18288000" y="3008671"/>
                </a:lnTo>
                <a:lnTo>
                  <a:pt x="0" y="3008671"/>
                </a:lnTo>
                <a:lnTo>
                  <a:pt x="0" y="0"/>
                </a:lnTo>
                <a:close/>
              </a:path>
            </a:pathLst>
          </a:custGeom>
          <a:blipFill>
            <a:blip r:embed="rId3"/>
            <a:stretch>
              <a:fillRect/>
            </a:stretch>
          </a:blipFill>
        </p:spPr>
        <p:txBody>
          <a:bodyPr/>
          <a:lstStyle/>
          <a:p>
            <a:endParaRPr lang="en-US"/>
          </a:p>
        </p:txBody>
      </p:sp>
      <p:sp>
        <p:nvSpPr>
          <p:cNvPr id="10" name="Freeform 10"/>
          <p:cNvSpPr/>
          <p:nvPr/>
        </p:nvSpPr>
        <p:spPr>
          <a:xfrm>
            <a:off x="5779678" y="260510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564</a:t>
            </a:r>
          </a:p>
        </p:txBody>
      </p:sp>
      <p:sp>
        <p:nvSpPr>
          <p:cNvPr id="12" name="Freeform 12"/>
          <p:cNvSpPr/>
          <p:nvPr/>
        </p:nvSpPr>
        <p:spPr>
          <a:xfrm>
            <a:off x="10134216" y="2605104"/>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950983" y="2605104"/>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1028700" y="2180288"/>
            <a:ext cx="17259300" cy="405765"/>
          </a:xfrm>
          <a:prstGeom prst="rect">
            <a:avLst/>
          </a:prstGeom>
        </p:spPr>
        <p:txBody>
          <a:bodyPr lIns="0" tIns="0" rIns="0" bIns="0" rtlCol="0" anchor="t">
            <a:spAutoFit/>
          </a:bodyPr>
          <a:lstStyle/>
          <a:p>
            <a:pPr algn="ctr">
              <a:lnSpc>
                <a:spcPts val="3359"/>
              </a:lnSpc>
            </a:pPr>
            <a:r>
              <a:rPr lang="en-US" sz="2399">
                <a:solidFill>
                  <a:srgbClr val="000000"/>
                </a:solidFill>
                <a:latin typeface="Archivo Black"/>
              </a:rPr>
              <a:t>USUALLY PRORATED BETWEEN BUYER AND SELLER</a:t>
            </a:r>
          </a:p>
        </p:txBody>
      </p:sp>
      <p:sp>
        <p:nvSpPr>
          <p:cNvPr id="15" name="TextBox 15"/>
          <p:cNvSpPr txBox="1"/>
          <p:nvPr/>
        </p:nvSpPr>
        <p:spPr>
          <a:xfrm>
            <a:off x="0" y="4572000"/>
            <a:ext cx="18288000" cy="3476617"/>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46 </a:t>
            </a:r>
          </a:p>
          <a:p>
            <a:pPr algn="ctr">
              <a:lnSpc>
                <a:spcPts val="10500"/>
              </a:lnSpc>
            </a:pPr>
            <a:r>
              <a:rPr lang="en-US" sz="7000">
                <a:solidFill>
                  <a:srgbClr val="FFFC00"/>
                </a:solidFill>
                <a:latin typeface="Agrandir Bold"/>
              </a:rPr>
              <a:t>Debit Seller/ Debit Buyer/ Credit Broker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3829538"/>
          </a:xfrm>
          <a:custGeom>
            <a:avLst/>
            <a:gdLst/>
            <a:ahLst/>
            <a:cxnLst/>
            <a:rect l="l" t="t" r="r" b="b"/>
            <a:pathLst>
              <a:path w="18288000" h="3829538">
                <a:moveTo>
                  <a:pt x="0" y="0"/>
                </a:moveTo>
                <a:lnTo>
                  <a:pt x="18288000" y="0"/>
                </a:lnTo>
                <a:lnTo>
                  <a:pt x="18288000" y="3829538"/>
                </a:lnTo>
                <a:lnTo>
                  <a:pt x="0" y="3829538"/>
                </a:lnTo>
                <a:lnTo>
                  <a:pt x="0" y="0"/>
                </a:lnTo>
                <a:close/>
              </a:path>
            </a:pathLst>
          </a:custGeom>
          <a:blipFill>
            <a:blip r:embed="rId3"/>
            <a:stretch>
              <a:fillRect/>
            </a:stretch>
          </a:blipFill>
        </p:spPr>
        <p:txBody>
          <a:bodyPr/>
          <a:lstStyle/>
          <a:p>
            <a:endParaRPr lang="en-US"/>
          </a:p>
        </p:txBody>
      </p:sp>
      <p:sp>
        <p:nvSpPr>
          <p:cNvPr id="10" name="Freeform 10"/>
          <p:cNvSpPr/>
          <p:nvPr/>
        </p:nvSpPr>
        <p:spPr>
          <a:xfrm>
            <a:off x="5686498" y="2605544"/>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564</a:t>
            </a:r>
          </a:p>
        </p:txBody>
      </p:sp>
      <p:sp>
        <p:nvSpPr>
          <p:cNvPr id="12" name="Freeform 12"/>
          <p:cNvSpPr/>
          <p:nvPr/>
        </p:nvSpPr>
        <p:spPr>
          <a:xfrm>
            <a:off x="16589824" y="2605544"/>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0" y="4402380"/>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47</a:t>
            </a:r>
          </a:p>
          <a:p>
            <a:pPr algn="ctr">
              <a:lnSpc>
                <a:spcPts val="14999"/>
              </a:lnSpc>
            </a:pPr>
            <a:r>
              <a:rPr lang="en-US" sz="9999">
                <a:solidFill>
                  <a:srgbClr val="FFFC00"/>
                </a:solidFill>
                <a:latin typeface="Agrandir Bold"/>
              </a:rPr>
              <a:t>Debit Seller/ Credit Broker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3829538"/>
          </a:xfrm>
          <a:custGeom>
            <a:avLst/>
            <a:gdLst/>
            <a:ahLst/>
            <a:cxnLst/>
            <a:rect l="l" t="t" r="r" b="b"/>
            <a:pathLst>
              <a:path w="18288000" h="3829538">
                <a:moveTo>
                  <a:pt x="0" y="0"/>
                </a:moveTo>
                <a:lnTo>
                  <a:pt x="18288000" y="0"/>
                </a:lnTo>
                <a:lnTo>
                  <a:pt x="18288000" y="3829538"/>
                </a:lnTo>
                <a:lnTo>
                  <a:pt x="0" y="3829538"/>
                </a:lnTo>
                <a:lnTo>
                  <a:pt x="0" y="0"/>
                </a:lnTo>
                <a:close/>
              </a:path>
            </a:pathLst>
          </a:custGeom>
          <a:blipFill>
            <a:blip r:embed="rId3"/>
            <a:stretch>
              <a:fillRect/>
            </a:stretch>
          </a:blipFill>
        </p:spPr>
        <p:txBody>
          <a:bodyPr/>
          <a:lstStyle/>
          <a:p>
            <a:endParaRPr lang="en-US"/>
          </a:p>
        </p:txBody>
      </p:sp>
      <p:sp>
        <p:nvSpPr>
          <p:cNvPr id="10" name="Freeform 10"/>
          <p:cNvSpPr/>
          <p:nvPr/>
        </p:nvSpPr>
        <p:spPr>
          <a:xfrm>
            <a:off x="5686498" y="2605544"/>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564</a:t>
            </a:r>
          </a:p>
        </p:txBody>
      </p:sp>
      <p:sp>
        <p:nvSpPr>
          <p:cNvPr id="12" name="Freeform 12"/>
          <p:cNvSpPr/>
          <p:nvPr/>
        </p:nvSpPr>
        <p:spPr>
          <a:xfrm>
            <a:off x="5686498" y="3139957"/>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589824" y="2605544"/>
            <a:ext cx="308317" cy="308317"/>
          </a:xfrm>
          <a:custGeom>
            <a:avLst/>
            <a:gdLst/>
            <a:ahLst/>
            <a:cxnLst/>
            <a:rect l="l" t="t" r="r" b="b"/>
            <a:pathLst>
              <a:path w="308317" h="308317">
                <a:moveTo>
                  <a:pt x="0" y="0"/>
                </a:moveTo>
                <a:lnTo>
                  <a:pt x="308317" y="0"/>
                </a:lnTo>
                <a:lnTo>
                  <a:pt x="308317"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589824" y="3139957"/>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0" y="4402380"/>
            <a:ext cx="18288000" cy="3981454"/>
          </a:xfrm>
          <a:prstGeom prst="rect">
            <a:avLst/>
          </a:prstGeom>
        </p:spPr>
        <p:txBody>
          <a:bodyPr lIns="0" tIns="0" rIns="0" bIns="0" rtlCol="0" anchor="t">
            <a:spAutoFit/>
          </a:bodyPr>
          <a:lstStyle/>
          <a:p>
            <a:pPr algn="ctr">
              <a:lnSpc>
                <a:spcPts val="14999"/>
              </a:lnSpc>
            </a:pPr>
            <a:r>
              <a:rPr lang="en-US" sz="9999">
                <a:solidFill>
                  <a:srgbClr val="FFFC00"/>
                </a:solidFill>
                <a:latin typeface="Agrandir Bold"/>
              </a:rPr>
              <a:t>Line 48</a:t>
            </a:r>
          </a:p>
          <a:p>
            <a:pPr algn="ctr">
              <a:lnSpc>
                <a:spcPts val="14999"/>
              </a:lnSpc>
            </a:pPr>
            <a:r>
              <a:rPr lang="en-US" sz="9999">
                <a:solidFill>
                  <a:srgbClr val="FFFC00"/>
                </a:solidFill>
                <a:latin typeface="Agrandir Bold"/>
              </a:rPr>
              <a:t>Debit Seller/ Credit Broker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6783618"/>
          </a:xfrm>
          <a:custGeom>
            <a:avLst/>
            <a:gdLst/>
            <a:ahLst/>
            <a:cxnLst/>
            <a:rect l="l" t="t" r="r" b="b"/>
            <a:pathLst>
              <a:path w="18288000" h="6783618">
                <a:moveTo>
                  <a:pt x="0" y="0"/>
                </a:moveTo>
                <a:lnTo>
                  <a:pt x="18288000" y="0"/>
                </a:lnTo>
                <a:lnTo>
                  <a:pt x="18288000" y="6783618"/>
                </a:lnTo>
                <a:lnTo>
                  <a:pt x="0" y="6783618"/>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87568" y="211999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8323" y="211999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0" y="6438900"/>
            <a:ext cx="18288000" cy="3981454"/>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49</a:t>
            </a:r>
          </a:p>
          <a:p>
            <a:pPr algn="ctr">
              <a:lnSpc>
                <a:spcPts val="14999"/>
              </a:lnSpc>
            </a:pPr>
            <a:r>
              <a:rPr lang="en-US" sz="9999" dirty="0">
                <a:solidFill>
                  <a:srgbClr val="FFFC00"/>
                </a:solidFill>
                <a:latin typeface="Agrandir Bold"/>
              </a:rPr>
              <a:t>Credit Seller/ Debit Buyer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6783618"/>
          </a:xfrm>
          <a:custGeom>
            <a:avLst/>
            <a:gdLst/>
            <a:ahLst/>
            <a:cxnLst/>
            <a:rect l="l" t="t" r="r" b="b"/>
            <a:pathLst>
              <a:path w="18288000" h="6783618">
                <a:moveTo>
                  <a:pt x="0" y="0"/>
                </a:moveTo>
                <a:lnTo>
                  <a:pt x="18288000" y="0"/>
                </a:lnTo>
                <a:lnTo>
                  <a:pt x="18288000" y="6783618"/>
                </a:lnTo>
                <a:lnTo>
                  <a:pt x="0" y="6783618"/>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87568" y="211999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8323" y="211999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5718432" y="251403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2419619" y="254260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0" y="6496046"/>
            <a:ext cx="18288000" cy="3981454"/>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50</a:t>
            </a:r>
          </a:p>
          <a:p>
            <a:pPr algn="ctr">
              <a:lnSpc>
                <a:spcPts val="14999"/>
              </a:lnSpc>
            </a:pPr>
            <a:r>
              <a:rPr lang="en-US" sz="9999" dirty="0">
                <a:solidFill>
                  <a:srgbClr val="FFFC00"/>
                </a:solidFill>
                <a:latin typeface="Agrandir Bold"/>
              </a:rPr>
              <a:t>Debit Seller/ Credit Buyer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6783618"/>
          </a:xfrm>
          <a:custGeom>
            <a:avLst/>
            <a:gdLst/>
            <a:ahLst/>
            <a:cxnLst/>
            <a:rect l="l" t="t" r="r" b="b"/>
            <a:pathLst>
              <a:path w="18288000" h="6783618">
                <a:moveTo>
                  <a:pt x="0" y="0"/>
                </a:moveTo>
                <a:lnTo>
                  <a:pt x="18288000" y="0"/>
                </a:lnTo>
                <a:lnTo>
                  <a:pt x="18288000" y="6783618"/>
                </a:lnTo>
                <a:lnTo>
                  <a:pt x="0" y="6783618"/>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87568" y="211999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8323" y="211999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5718432" y="251403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5718432" y="28795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2419619" y="254260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2419619" y="290807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6"/>
          <p:cNvSpPr txBox="1"/>
          <p:nvPr/>
        </p:nvSpPr>
        <p:spPr>
          <a:xfrm>
            <a:off x="0" y="6496046"/>
            <a:ext cx="18288000" cy="3981454"/>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51</a:t>
            </a:r>
          </a:p>
          <a:p>
            <a:pPr algn="ctr">
              <a:lnSpc>
                <a:spcPts val="14999"/>
              </a:lnSpc>
            </a:pPr>
            <a:r>
              <a:rPr lang="en-US" sz="9999" dirty="0">
                <a:solidFill>
                  <a:srgbClr val="FFFC00"/>
                </a:solidFill>
                <a:latin typeface="Agrandir Bold"/>
              </a:rPr>
              <a:t>Debit Seller/ Credit Buyer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95224"/>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If the buyer and seller, after entering into a buy and sell contract, agree to change anything, it is critical that an Agreement to Amend/Extend Contract be prepared.</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546</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39952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 licensee should not close when there is an oral agreement between the parties to change anything that is in the written and signed 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6783618"/>
          </a:xfrm>
          <a:custGeom>
            <a:avLst/>
            <a:gdLst/>
            <a:ahLst/>
            <a:cxnLst/>
            <a:rect l="l" t="t" r="r" b="b"/>
            <a:pathLst>
              <a:path w="18288000" h="6783618">
                <a:moveTo>
                  <a:pt x="0" y="0"/>
                </a:moveTo>
                <a:lnTo>
                  <a:pt x="18288000" y="0"/>
                </a:lnTo>
                <a:lnTo>
                  <a:pt x="18288000" y="6783618"/>
                </a:lnTo>
                <a:lnTo>
                  <a:pt x="0" y="6783618"/>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87568" y="211999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8323" y="211999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5718432" y="251403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5718432" y="28795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5718432" y="324496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2419619" y="254260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2419619" y="290807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2419619" y="327354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0" y="6496046"/>
            <a:ext cx="18288000" cy="3981454"/>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52</a:t>
            </a:r>
          </a:p>
          <a:p>
            <a:pPr algn="ctr">
              <a:lnSpc>
                <a:spcPts val="14999"/>
              </a:lnSpc>
            </a:pPr>
            <a:r>
              <a:rPr lang="en-US" sz="9999" dirty="0">
                <a:solidFill>
                  <a:srgbClr val="FFFC00"/>
                </a:solidFill>
                <a:latin typeface="Agrandir Bold"/>
              </a:rPr>
              <a:t>Debit Seller/ Credit Buyer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6783618"/>
          </a:xfrm>
          <a:custGeom>
            <a:avLst/>
            <a:gdLst/>
            <a:ahLst/>
            <a:cxnLst/>
            <a:rect l="l" t="t" r="r" b="b"/>
            <a:pathLst>
              <a:path w="18288000" h="6783618">
                <a:moveTo>
                  <a:pt x="0" y="0"/>
                </a:moveTo>
                <a:lnTo>
                  <a:pt x="18288000" y="0"/>
                </a:lnTo>
                <a:lnTo>
                  <a:pt x="18288000" y="6783618"/>
                </a:lnTo>
                <a:lnTo>
                  <a:pt x="0" y="6783618"/>
                </a:lnTo>
                <a:lnTo>
                  <a:pt x="0" y="0"/>
                </a:lnTo>
                <a:close/>
              </a:path>
            </a:pathLst>
          </a:custGeom>
          <a:blipFill>
            <a:blip r:embed="rId3"/>
            <a:stretch>
              <a:fillRect/>
            </a:stretch>
          </a:blipFill>
        </p:spPr>
        <p:txBody>
          <a:bodyPr/>
          <a:lstStyle/>
          <a:p>
            <a:endParaRPr lang="en-US"/>
          </a:p>
        </p:txBody>
      </p:sp>
      <p:sp>
        <p:nvSpPr>
          <p:cNvPr id="10" name="Freeform 10"/>
          <p:cNvSpPr/>
          <p:nvPr/>
        </p:nvSpPr>
        <p:spPr>
          <a:xfrm>
            <a:off x="7787568" y="211999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8323" y="211999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5718432" y="251403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5718432" y="28795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5718432" y="324496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5718432" y="361043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2419619" y="254260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2419619" y="290807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2419619" y="327354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0068323" y="361043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16950983" y="361043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TextBox 21"/>
          <p:cNvSpPr txBox="1"/>
          <p:nvPr/>
        </p:nvSpPr>
        <p:spPr>
          <a:xfrm>
            <a:off x="0" y="6602643"/>
            <a:ext cx="18288000" cy="3476617"/>
          </a:xfrm>
          <a:prstGeom prst="rect">
            <a:avLst/>
          </a:prstGeom>
        </p:spPr>
        <p:txBody>
          <a:bodyPr lIns="0" tIns="0" rIns="0" bIns="0" rtlCol="0" anchor="t">
            <a:spAutoFit/>
          </a:bodyPr>
          <a:lstStyle/>
          <a:p>
            <a:pPr algn="ctr">
              <a:lnSpc>
                <a:spcPts val="14999"/>
              </a:lnSpc>
            </a:pPr>
            <a:r>
              <a:rPr lang="en-US" sz="9999" dirty="0">
                <a:solidFill>
                  <a:srgbClr val="FFFC00"/>
                </a:solidFill>
                <a:latin typeface="Agrandir Bold"/>
              </a:rPr>
              <a:t>Line 53</a:t>
            </a:r>
          </a:p>
          <a:p>
            <a:pPr algn="ctr">
              <a:lnSpc>
                <a:spcPts val="10500"/>
              </a:lnSpc>
            </a:pPr>
            <a:r>
              <a:rPr lang="en-US" sz="7000" dirty="0">
                <a:solidFill>
                  <a:srgbClr val="FFFC00"/>
                </a:solidFill>
                <a:latin typeface="Agrandir Bold"/>
              </a:rPr>
              <a:t>Debit Seller/ Debit Buyer/ Credit Broker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r>
                <a:rPr lang="en-US" sz="1899">
                  <a:solidFill>
                    <a:srgbClr val="000000">
                      <a:alpha val="80000"/>
                    </a:srgbClr>
                  </a:solidFill>
                  <a:latin typeface="EB Garamond"/>
                </a:rPr>
                <a:t>Most</a:t>
              </a:r>
            </a:p>
          </p:txBody>
        </p:sp>
      </p:grpSp>
      <p:sp>
        <p:nvSpPr>
          <p:cNvPr id="9" name="Freeform 9"/>
          <p:cNvSpPr/>
          <p:nvPr/>
        </p:nvSpPr>
        <p:spPr>
          <a:xfrm>
            <a:off x="0" y="0"/>
            <a:ext cx="18288000" cy="5528434"/>
          </a:xfrm>
          <a:custGeom>
            <a:avLst/>
            <a:gdLst/>
            <a:ahLst/>
            <a:cxnLst/>
            <a:rect l="l" t="t" r="r" b="b"/>
            <a:pathLst>
              <a:path w="18288000" h="5528434">
                <a:moveTo>
                  <a:pt x="0" y="0"/>
                </a:moveTo>
                <a:lnTo>
                  <a:pt x="18288000" y="0"/>
                </a:lnTo>
                <a:lnTo>
                  <a:pt x="18288000" y="5528434"/>
                </a:lnTo>
                <a:lnTo>
                  <a:pt x="0" y="5528434"/>
                </a:lnTo>
                <a:lnTo>
                  <a:pt x="0" y="0"/>
                </a:lnTo>
                <a:close/>
              </a:path>
            </a:pathLst>
          </a:custGeom>
          <a:blipFill>
            <a:blip r:embed="rId3"/>
            <a:stretch>
              <a:fillRect b="-22704"/>
            </a:stretch>
          </a:blipFill>
        </p:spPr>
        <p:txBody>
          <a:bodyPr/>
          <a:lstStyle/>
          <a:p>
            <a:endParaRPr lang="en-US"/>
          </a:p>
        </p:txBody>
      </p:sp>
      <p:sp>
        <p:nvSpPr>
          <p:cNvPr id="10" name="Freeform 10"/>
          <p:cNvSpPr/>
          <p:nvPr/>
        </p:nvSpPr>
        <p:spPr>
          <a:xfrm>
            <a:off x="5718432" y="361043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68323" y="361043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6950983" y="3610436"/>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295827" y="4766478"/>
            <a:ext cx="17668599" cy="405765"/>
          </a:xfrm>
          <a:prstGeom prst="rect">
            <a:avLst/>
          </a:prstGeom>
        </p:spPr>
        <p:txBody>
          <a:bodyPr lIns="0" tIns="0" rIns="0" bIns="0" rtlCol="0" anchor="t">
            <a:spAutoFit/>
          </a:bodyPr>
          <a:lstStyle/>
          <a:p>
            <a:pPr>
              <a:lnSpc>
                <a:spcPts val="3359"/>
              </a:lnSpc>
            </a:pPr>
            <a:r>
              <a:rPr lang="en-US" sz="2399">
                <a:solidFill>
                  <a:srgbClr val="DC1D25"/>
                </a:solidFill>
                <a:latin typeface="Archivo Black"/>
              </a:rPr>
              <a:t>Notary Fees                              Debit party who's signature is being acknowledged and Credit the Broker</a:t>
            </a:r>
          </a:p>
        </p:txBody>
      </p:sp>
      <p:sp>
        <p:nvSpPr>
          <p:cNvPr id="14" name="TextBox 14"/>
          <p:cNvSpPr txBox="1"/>
          <p:nvPr/>
        </p:nvSpPr>
        <p:spPr>
          <a:xfrm>
            <a:off x="-13874" y="5490334"/>
            <a:ext cx="18288000" cy="4375772"/>
          </a:xfrm>
          <a:prstGeom prst="rect">
            <a:avLst/>
          </a:prstGeom>
        </p:spPr>
        <p:txBody>
          <a:bodyPr lIns="0" tIns="0" rIns="0" bIns="0" rtlCol="0" anchor="t">
            <a:spAutoFit/>
          </a:bodyPr>
          <a:lstStyle/>
          <a:p>
            <a:pPr algn="ctr">
              <a:lnSpc>
                <a:spcPts val="11100"/>
              </a:lnSpc>
            </a:pPr>
            <a:r>
              <a:rPr lang="en-US" sz="7400">
                <a:solidFill>
                  <a:srgbClr val="FFFC00"/>
                </a:solidFill>
                <a:latin typeface="Agrandir Bold"/>
              </a:rPr>
              <a:t>Line 54 – Notary Fees</a:t>
            </a:r>
          </a:p>
          <a:p>
            <a:pPr algn="ctr">
              <a:lnSpc>
                <a:spcPts val="11100"/>
              </a:lnSpc>
            </a:pPr>
            <a:r>
              <a:rPr lang="en-US" sz="7400">
                <a:solidFill>
                  <a:srgbClr val="FFFC00"/>
                </a:solidFill>
                <a:latin typeface="Agrandir Bold"/>
              </a:rPr>
              <a:t>Debit party who's signature is being acknowledged and Credit the Broker.</a:t>
            </a:r>
          </a:p>
        </p:txBody>
      </p:sp>
      <p:sp>
        <p:nvSpPr>
          <p:cNvPr id="15" name="Freeform 15"/>
          <p:cNvSpPr/>
          <p:nvPr/>
        </p:nvSpPr>
        <p:spPr>
          <a:xfrm>
            <a:off x="7787568" y="2119991"/>
            <a:ext cx="308317" cy="308317"/>
          </a:xfrm>
          <a:custGeom>
            <a:avLst/>
            <a:gdLst/>
            <a:ahLst/>
            <a:cxnLst/>
            <a:rect l="l" t="t" r="r" b="b"/>
            <a:pathLst>
              <a:path w="308317" h="308317">
                <a:moveTo>
                  <a:pt x="0" y="0"/>
                </a:moveTo>
                <a:lnTo>
                  <a:pt x="308317" y="0"/>
                </a:lnTo>
                <a:lnTo>
                  <a:pt x="308317"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068323" y="211999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5718432" y="251403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5718432" y="2879501"/>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5718432" y="324496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2419619" y="2542608"/>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2419619" y="2908076"/>
            <a:ext cx="308317" cy="308317"/>
          </a:xfrm>
          <a:custGeom>
            <a:avLst/>
            <a:gdLst/>
            <a:ahLst/>
            <a:cxnLst/>
            <a:rect l="l" t="t" r="r" b="b"/>
            <a:pathLst>
              <a:path w="308317" h="308317">
                <a:moveTo>
                  <a:pt x="0" y="0"/>
                </a:moveTo>
                <a:lnTo>
                  <a:pt x="308318" y="0"/>
                </a:lnTo>
                <a:lnTo>
                  <a:pt x="308318" y="308317"/>
                </a:lnTo>
                <a:lnTo>
                  <a:pt x="0" y="308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2419619" y="3273543"/>
            <a:ext cx="308317" cy="308317"/>
          </a:xfrm>
          <a:custGeom>
            <a:avLst/>
            <a:gdLst/>
            <a:ahLst/>
            <a:cxnLst/>
            <a:rect l="l" t="t" r="r" b="b"/>
            <a:pathLst>
              <a:path w="308317" h="308317">
                <a:moveTo>
                  <a:pt x="0" y="0"/>
                </a:moveTo>
                <a:lnTo>
                  <a:pt x="308318" y="0"/>
                </a:lnTo>
                <a:lnTo>
                  <a:pt x="308318" y="308318"/>
                </a:lnTo>
                <a:lnTo>
                  <a:pt x="0" y="308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8287996" cy="10287000"/>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9" name="Freeform 9"/>
          <p:cNvSpPr/>
          <p:nvPr/>
        </p:nvSpPr>
        <p:spPr>
          <a:xfrm>
            <a:off x="0" y="3285203"/>
            <a:ext cx="18288000" cy="3716594"/>
          </a:xfrm>
          <a:custGeom>
            <a:avLst/>
            <a:gdLst/>
            <a:ahLst/>
            <a:cxnLst/>
            <a:rect l="l" t="t" r="r" b="b"/>
            <a:pathLst>
              <a:path w="18288000" h="3716594">
                <a:moveTo>
                  <a:pt x="0" y="0"/>
                </a:moveTo>
                <a:lnTo>
                  <a:pt x="18288000" y="0"/>
                </a:lnTo>
                <a:lnTo>
                  <a:pt x="18288000" y="3716594"/>
                </a:lnTo>
                <a:lnTo>
                  <a:pt x="0" y="3716594"/>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701741" y="9290050"/>
            <a:ext cx="458625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a:t>
            </a:r>
            <a:r>
              <a:rPr lang="en-US" sz="5000">
                <a:solidFill>
                  <a:srgbClr val="FFFFFF"/>
                </a:solidFill>
                <a:latin typeface="Agrandir Bold"/>
              </a:rPr>
              <a:t>567</a:t>
            </a:r>
            <a:endParaRPr lang="en-US" sz="5000" dirty="0">
              <a:solidFill>
                <a:srgbClr val="FFFFFF"/>
              </a:solidFill>
              <a:latin typeface="Agrandir Bo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8287996" cy="10287000"/>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9" name="Freeform 9"/>
          <p:cNvSpPr/>
          <p:nvPr/>
        </p:nvSpPr>
        <p:spPr>
          <a:xfrm>
            <a:off x="5235712" y="0"/>
            <a:ext cx="7816576" cy="10287000"/>
          </a:xfrm>
          <a:custGeom>
            <a:avLst/>
            <a:gdLst/>
            <a:ahLst/>
            <a:cxnLst/>
            <a:rect l="l" t="t" r="r" b="b"/>
            <a:pathLst>
              <a:path w="7816576" h="10287000">
                <a:moveTo>
                  <a:pt x="0" y="0"/>
                </a:moveTo>
                <a:lnTo>
                  <a:pt x="7816576" y="0"/>
                </a:lnTo>
                <a:lnTo>
                  <a:pt x="7816576"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27214"/>
            <a:ext cx="18287996" cy="10287000"/>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9" name="Freeform 9"/>
          <p:cNvSpPr/>
          <p:nvPr/>
        </p:nvSpPr>
        <p:spPr>
          <a:xfrm>
            <a:off x="5167267" y="0"/>
            <a:ext cx="7953465" cy="10287000"/>
          </a:xfrm>
          <a:custGeom>
            <a:avLst/>
            <a:gdLst/>
            <a:ahLst/>
            <a:cxnLst/>
            <a:rect l="l" t="t" r="r" b="b"/>
            <a:pathLst>
              <a:path w="7953465" h="10287000">
                <a:moveTo>
                  <a:pt x="0" y="0"/>
                </a:moveTo>
                <a:lnTo>
                  <a:pt x="7953466" y="0"/>
                </a:lnTo>
                <a:lnTo>
                  <a:pt x="7953466"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8287996" cy="10287000"/>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9" name="Freeform 9"/>
          <p:cNvSpPr/>
          <p:nvPr/>
        </p:nvSpPr>
        <p:spPr>
          <a:xfrm>
            <a:off x="5216933" y="0"/>
            <a:ext cx="7854134" cy="10287000"/>
          </a:xfrm>
          <a:custGeom>
            <a:avLst/>
            <a:gdLst/>
            <a:ahLst/>
            <a:cxnLst/>
            <a:rect l="l" t="t" r="r" b="b"/>
            <a:pathLst>
              <a:path w="7854134" h="10287000">
                <a:moveTo>
                  <a:pt x="0" y="0"/>
                </a:moveTo>
                <a:lnTo>
                  <a:pt x="7854134" y="0"/>
                </a:lnTo>
                <a:lnTo>
                  <a:pt x="7854134"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040957"/>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licensee not only does not have the authority to close, but any later examination of the transaction by the Real Estate Commission, or in court, could cost the designated broker money damages and the loss of his/her license.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Introduction to a Six Column Worksheet</a:t>
            </a:r>
          </a:p>
        </p:txBody>
      </p:sp>
      <p:sp>
        <p:nvSpPr>
          <p:cNvPr id="11" name="TextBox 11"/>
          <p:cNvSpPr txBox="1"/>
          <p:nvPr/>
        </p:nvSpPr>
        <p:spPr>
          <a:xfrm>
            <a:off x="15229791" y="9290050"/>
            <a:ext cx="305820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546</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7234</TotalTime>
  <Words>1769</Words>
  <Application>Microsoft Macintosh PowerPoint</Application>
  <PresentationFormat>Custom</PresentationFormat>
  <Paragraphs>312</Paragraphs>
  <Slides>86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Agrandir Bold</vt:lpstr>
      <vt:lpstr>Archivo Black</vt:lpstr>
      <vt:lpstr>Agrandir</vt:lpstr>
      <vt:lpstr>Calibri</vt:lpstr>
      <vt:lpstr>EB Garamond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 Ch. 2</dc:title>
  <cp:lastModifiedBy>Ernestine Diem</cp:lastModifiedBy>
  <cp:revision>11</cp:revision>
  <dcterms:created xsi:type="dcterms:W3CDTF">2006-08-16T00:00:00Z</dcterms:created>
  <dcterms:modified xsi:type="dcterms:W3CDTF">2025-03-04T21:26:50Z</dcterms:modified>
  <dc:identifier>DAFkhmlOB8M</dc:identifier>
</cp:coreProperties>
</file>