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8"/>
  </p:notesMasterIdLst>
  <p:sldIdLst>
    <p:sldId id="516" r:id="rId2"/>
    <p:sldId id="259" r:id="rId3"/>
    <p:sldId id="560" r:id="rId4"/>
    <p:sldId id="561" r:id="rId5"/>
    <p:sldId id="562" r:id="rId6"/>
    <p:sldId id="563" r:id="rId7"/>
    <p:sldId id="564" r:id="rId8"/>
    <p:sldId id="565" r:id="rId9"/>
    <p:sldId id="566" r:id="rId10"/>
    <p:sldId id="567" r:id="rId11"/>
    <p:sldId id="568" r:id="rId12"/>
    <p:sldId id="569" r:id="rId13"/>
    <p:sldId id="570" r:id="rId14"/>
    <p:sldId id="574" r:id="rId15"/>
    <p:sldId id="571" r:id="rId16"/>
    <p:sldId id="572" r:id="rId17"/>
    <p:sldId id="573" r:id="rId18"/>
    <p:sldId id="575" r:id="rId19"/>
    <p:sldId id="576" r:id="rId20"/>
    <p:sldId id="577" r:id="rId21"/>
    <p:sldId id="578" r:id="rId22"/>
    <p:sldId id="579" r:id="rId23"/>
    <p:sldId id="580" r:id="rId24"/>
    <p:sldId id="581" r:id="rId25"/>
    <p:sldId id="582" r:id="rId26"/>
    <p:sldId id="583" r:id="rId27"/>
    <p:sldId id="584" r:id="rId28"/>
    <p:sldId id="585" r:id="rId29"/>
    <p:sldId id="586" r:id="rId30"/>
    <p:sldId id="587" r:id="rId31"/>
    <p:sldId id="588" r:id="rId32"/>
    <p:sldId id="589" r:id="rId33"/>
    <p:sldId id="590" r:id="rId34"/>
    <p:sldId id="591" r:id="rId35"/>
    <p:sldId id="592" r:id="rId36"/>
    <p:sldId id="593" r:id="rId37"/>
    <p:sldId id="594" r:id="rId38"/>
    <p:sldId id="440" r:id="rId39"/>
    <p:sldId id="595" r:id="rId40"/>
    <p:sldId id="596" r:id="rId41"/>
    <p:sldId id="597" r:id="rId42"/>
    <p:sldId id="601" r:id="rId43"/>
    <p:sldId id="464" r:id="rId44"/>
    <p:sldId id="598" r:id="rId45"/>
    <p:sldId id="599" r:id="rId46"/>
    <p:sldId id="600" r:id="rId47"/>
    <p:sldId id="602" r:id="rId48"/>
    <p:sldId id="603" r:id="rId49"/>
    <p:sldId id="604" r:id="rId50"/>
    <p:sldId id="605" r:id="rId51"/>
    <p:sldId id="606" r:id="rId52"/>
    <p:sldId id="607" r:id="rId53"/>
    <p:sldId id="463" r:id="rId54"/>
    <p:sldId id="636" r:id="rId55"/>
    <p:sldId id="618" r:id="rId56"/>
    <p:sldId id="637" r:id="rId57"/>
    <p:sldId id="620" r:id="rId58"/>
    <p:sldId id="638" r:id="rId59"/>
    <p:sldId id="622" r:id="rId60"/>
    <p:sldId id="639" r:id="rId61"/>
    <p:sldId id="624" r:id="rId62"/>
    <p:sldId id="640" r:id="rId63"/>
    <p:sldId id="626" r:id="rId64"/>
    <p:sldId id="641" r:id="rId65"/>
    <p:sldId id="628" r:id="rId66"/>
    <p:sldId id="642" r:id="rId67"/>
    <p:sldId id="630" r:id="rId68"/>
    <p:sldId id="643" r:id="rId69"/>
    <p:sldId id="609" r:id="rId70"/>
    <p:sldId id="644" r:id="rId71"/>
    <p:sldId id="611" r:id="rId72"/>
    <p:sldId id="645" r:id="rId73"/>
    <p:sldId id="613" r:id="rId74"/>
    <p:sldId id="646" r:id="rId75"/>
    <p:sldId id="615" r:id="rId76"/>
    <p:sldId id="647"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7509"/>
    <p:restoredTop sz="96327"/>
  </p:normalViewPr>
  <p:slideViewPr>
    <p:cSldViewPr snapToGrid="0">
      <p:cViewPr varScale="1">
        <p:scale>
          <a:sx n="150" d="100"/>
          <a:sy n="150" d="100"/>
        </p:scale>
        <p:origin x="11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EEDED-93AF-9349-812C-1EF3F709C43C}"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9EF33-5AA2-CA4F-A0BC-1F2D121AB45E}" type="slidenum">
              <a:rPr lang="en-US" smtClean="0"/>
              <a:t>‹#›</a:t>
            </a:fld>
            <a:endParaRPr lang="en-US"/>
          </a:p>
        </p:txBody>
      </p:sp>
    </p:spTree>
    <p:extLst>
      <p:ext uri="{BB962C8B-B14F-4D97-AF65-F5344CB8AC3E}">
        <p14:creationId xmlns:p14="http://schemas.microsoft.com/office/powerpoint/2010/main" val="282114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89EF33-5AA2-CA4F-A0BC-1F2D121AB45E}" type="slidenum">
              <a:rPr lang="en-US" smtClean="0"/>
              <a:t>3</a:t>
            </a:fld>
            <a:endParaRPr lang="en-US"/>
          </a:p>
        </p:txBody>
      </p:sp>
    </p:spTree>
    <p:extLst>
      <p:ext uri="{BB962C8B-B14F-4D97-AF65-F5344CB8AC3E}">
        <p14:creationId xmlns:p14="http://schemas.microsoft.com/office/powerpoint/2010/main" val="424852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5/8/2024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5/8/2024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220F-EF80-9E57-CF74-A59E91841CBF}"/>
              </a:ext>
            </a:extLst>
          </p:cNvPr>
          <p:cNvSpPr>
            <a:spLocks noGrp="1"/>
          </p:cNvSpPr>
          <p:nvPr>
            <p:ph type="ctrTitle"/>
          </p:nvPr>
        </p:nvSpPr>
        <p:spPr>
          <a:xfrm>
            <a:off x="6735098" y="609600"/>
            <a:ext cx="4798142" cy="3642851"/>
          </a:xfrm>
        </p:spPr>
        <p:txBody>
          <a:bodyPr>
            <a:normAutofit/>
          </a:bodyPr>
          <a:lstStyle/>
          <a:p>
            <a:r>
              <a:rPr lang="en-US" dirty="0"/>
              <a:t>National Law and practice</a:t>
            </a:r>
          </a:p>
        </p:txBody>
      </p:sp>
      <p:sp>
        <p:nvSpPr>
          <p:cNvPr id="3" name="Subtitle 2">
            <a:extLst>
              <a:ext uri="{FF2B5EF4-FFF2-40B4-BE49-F238E27FC236}">
                <a16:creationId xmlns:a16="http://schemas.microsoft.com/office/drawing/2014/main" id="{FC8EE88C-4D86-5E0D-BB50-3C7F6C532E03}"/>
              </a:ext>
            </a:extLst>
          </p:cNvPr>
          <p:cNvSpPr>
            <a:spLocks noGrp="1"/>
          </p:cNvSpPr>
          <p:nvPr>
            <p:ph type="subTitle" idx="1"/>
          </p:nvPr>
        </p:nvSpPr>
        <p:spPr>
          <a:xfrm>
            <a:off x="6735098" y="4365523"/>
            <a:ext cx="5081764" cy="1793053"/>
          </a:xfrm>
        </p:spPr>
        <p:txBody>
          <a:bodyPr>
            <a:normAutofit/>
          </a:bodyPr>
          <a:lstStyle/>
          <a:p>
            <a:r>
              <a:rPr lang="en-US" dirty="0"/>
              <a:t>Chapter 11 – Closing A Real </a:t>
            </a:r>
            <a:br>
              <a:rPr lang="en-US" dirty="0"/>
            </a:br>
            <a:r>
              <a:rPr lang="en-US" dirty="0"/>
              <a:t>Estate Transaction</a:t>
            </a:r>
          </a:p>
        </p:txBody>
      </p:sp>
      <p:pic>
        <p:nvPicPr>
          <p:cNvPr id="5" name="Picture 4" descr="A logo of a house and a book&#10;&#10;Description automatically generated">
            <a:extLst>
              <a:ext uri="{FF2B5EF4-FFF2-40B4-BE49-F238E27FC236}">
                <a16:creationId xmlns:a16="http://schemas.microsoft.com/office/drawing/2014/main" id="{06D929E7-9D77-BB3C-BF67-C85205E4C181}"/>
              </a:ext>
            </a:extLst>
          </p:cNvPr>
          <p:cNvPicPr>
            <a:picLocks noChangeAspect="1"/>
          </p:cNvPicPr>
          <p:nvPr/>
        </p:nvPicPr>
        <p:blipFill rotWithShape="1">
          <a:blip r:embed="rId2"/>
          <a:srcRect l="1409" r="909" b="1"/>
          <a:stretch/>
        </p:blipFill>
        <p:spPr>
          <a:xfrm>
            <a:off x="633999" y="636640"/>
            <a:ext cx="54620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895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306</a:t>
            </a:r>
          </a:p>
        </p:txBody>
      </p:sp>
      <p:pic>
        <p:nvPicPr>
          <p:cNvPr id="2" name="Picture 1" descr="A close-up of a document&#10;&#10;Description automatically generated">
            <a:extLst>
              <a:ext uri="{FF2B5EF4-FFF2-40B4-BE49-F238E27FC236}">
                <a16:creationId xmlns:a16="http://schemas.microsoft.com/office/drawing/2014/main" id="{F25721F5-89CB-E80C-CFE4-7845DDE5E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7707" y="0"/>
            <a:ext cx="5290694" cy="6846813"/>
          </a:xfrm>
          <a:prstGeom prst="rect">
            <a:avLst/>
          </a:prstGeom>
          <a:ln w="12700">
            <a:solidFill>
              <a:prstClr val="black"/>
            </a:solidFill>
          </a:ln>
        </p:spPr>
      </p:pic>
    </p:spTree>
    <p:extLst>
      <p:ext uri="{BB962C8B-B14F-4D97-AF65-F5344CB8AC3E}">
        <p14:creationId xmlns:p14="http://schemas.microsoft.com/office/powerpoint/2010/main" val="662314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307</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Closings Statements / RESPA / TRID Disclosures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669135"/>
            <a:ext cx="9637680" cy="2261517"/>
          </a:xfrm>
          <a:prstGeom prst="rect">
            <a:avLst/>
          </a:prstGeom>
          <a:noFill/>
        </p:spPr>
        <p:txBody>
          <a:bodyPr wrap="square" rtlCol="0">
            <a:spAutoFit/>
          </a:bodyPr>
          <a:lstStyle/>
          <a:p>
            <a:pPr>
              <a:lnSpc>
                <a:spcPct val="150000"/>
              </a:lnSpc>
            </a:pPr>
            <a:r>
              <a:rPr lang="en-US" sz="1600" dirty="0"/>
              <a:t>Affiliated Business Arrangements</a:t>
            </a:r>
          </a:p>
          <a:p>
            <a:pPr>
              <a:lnSpc>
                <a:spcPct val="150000"/>
              </a:lnSpc>
            </a:pPr>
            <a:endParaRPr lang="en-US" sz="1600" dirty="0"/>
          </a:p>
          <a:p>
            <a:pPr>
              <a:lnSpc>
                <a:spcPct val="150000"/>
              </a:lnSpc>
            </a:pPr>
            <a:r>
              <a:rPr lang="en-US" sz="1600" dirty="0"/>
              <a:t>	- Parties who are providing services to the buyer or seller must disclose in writing any</a:t>
            </a:r>
            <a:br>
              <a:rPr lang="en-US" sz="1600" dirty="0"/>
            </a:br>
            <a:r>
              <a:rPr lang="en-US" sz="1600" dirty="0"/>
              <a:t> 	  business relationship they have with other parties involved in the transaction.</a:t>
            </a:r>
          </a:p>
          <a:p>
            <a:pPr>
              <a:lnSpc>
                <a:spcPct val="150000"/>
              </a:lnSpc>
            </a:pPr>
            <a:endParaRPr lang="en-US" sz="1600" dirty="0"/>
          </a:p>
          <a:p>
            <a:pPr>
              <a:lnSpc>
                <a:spcPct val="150000"/>
              </a:lnSpc>
            </a:pPr>
            <a:r>
              <a:rPr lang="en-US" sz="1600" dirty="0"/>
              <a:t>	- Used to avoid conflicts of interest.</a:t>
            </a:r>
          </a:p>
        </p:txBody>
      </p:sp>
    </p:spTree>
    <p:extLst>
      <p:ext uri="{BB962C8B-B14F-4D97-AF65-F5344CB8AC3E}">
        <p14:creationId xmlns:p14="http://schemas.microsoft.com/office/powerpoint/2010/main" val="109176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307</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solidFill>
                  <a:srgbClr val="FFFF00"/>
                </a:solidFill>
              </a:rPr>
              <a:t>Title Insurance</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1892185"/>
          </a:xfrm>
          <a:prstGeom prst="rect">
            <a:avLst/>
          </a:prstGeom>
          <a:noFill/>
        </p:spPr>
        <p:txBody>
          <a:bodyPr wrap="square" rtlCol="0">
            <a:spAutoFit/>
          </a:bodyPr>
          <a:lstStyle/>
          <a:p>
            <a:pPr>
              <a:lnSpc>
                <a:spcPct val="150000"/>
              </a:lnSpc>
            </a:pPr>
            <a:r>
              <a:rPr lang="en-US" sz="1600" dirty="0"/>
              <a:t>Protects the insured party against loss resulting from certain defects in the title, such as a forgery or defect in the public record, other than those items listed in the policy as exceptions (items already known about).</a:t>
            </a:r>
          </a:p>
          <a:p>
            <a:pPr>
              <a:lnSpc>
                <a:spcPct val="150000"/>
              </a:lnSpc>
            </a:pPr>
            <a:endParaRPr lang="en-US" sz="1600" dirty="0"/>
          </a:p>
          <a:p>
            <a:pPr>
              <a:lnSpc>
                <a:spcPct val="150000"/>
              </a:lnSpc>
            </a:pPr>
            <a:r>
              <a:rPr lang="en-US" sz="1600" dirty="0"/>
              <a:t>Two types of policies:  Owner’s (covering the buyer) and Mortgagee’s (covering the lender.)</a:t>
            </a:r>
          </a:p>
        </p:txBody>
      </p:sp>
    </p:spTree>
    <p:extLst>
      <p:ext uri="{BB962C8B-B14F-4D97-AF65-F5344CB8AC3E}">
        <p14:creationId xmlns:p14="http://schemas.microsoft.com/office/powerpoint/2010/main" val="179498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307</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Title Insurance</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1522853"/>
          </a:xfrm>
          <a:prstGeom prst="rect">
            <a:avLst/>
          </a:prstGeom>
          <a:noFill/>
        </p:spPr>
        <p:txBody>
          <a:bodyPr wrap="square" rtlCol="0">
            <a:spAutoFit/>
          </a:bodyPr>
          <a:lstStyle/>
          <a:p>
            <a:pPr>
              <a:lnSpc>
                <a:spcPct val="150000"/>
              </a:lnSpc>
            </a:pPr>
            <a:r>
              <a:rPr lang="en-US" sz="1600" dirty="0"/>
              <a:t>Standard Coverage</a:t>
            </a:r>
          </a:p>
          <a:p>
            <a:pPr>
              <a:lnSpc>
                <a:spcPct val="150000"/>
              </a:lnSpc>
            </a:pPr>
            <a:endParaRPr lang="en-US" sz="1600" dirty="0"/>
          </a:p>
          <a:p>
            <a:pPr>
              <a:lnSpc>
                <a:spcPct val="150000"/>
              </a:lnSpc>
            </a:pPr>
            <a:r>
              <a:rPr lang="en-US" sz="1600" dirty="0"/>
              <a:t>	- Usually, will not cover situations arising from questions of survey, defects of which the</a:t>
            </a:r>
            <a:br>
              <a:rPr lang="en-US" sz="1600" dirty="0"/>
            </a:br>
            <a:r>
              <a:rPr lang="en-US" sz="1600" dirty="0"/>
              <a:t> 	   policy-holder has knowledge or unrecorded documents.</a:t>
            </a:r>
          </a:p>
        </p:txBody>
      </p:sp>
      <p:sp>
        <p:nvSpPr>
          <p:cNvPr id="3" name="TextBox 2">
            <a:extLst>
              <a:ext uri="{FF2B5EF4-FFF2-40B4-BE49-F238E27FC236}">
                <a16:creationId xmlns:a16="http://schemas.microsoft.com/office/drawing/2014/main" id="{AB56E005-CE09-371D-77F3-38110F60C9B0}"/>
              </a:ext>
            </a:extLst>
          </p:cNvPr>
          <p:cNvSpPr txBox="1"/>
          <p:nvPr/>
        </p:nvSpPr>
        <p:spPr>
          <a:xfrm>
            <a:off x="1987796" y="4624740"/>
            <a:ext cx="9637680" cy="1892185"/>
          </a:xfrm>
          <a:prstGeom prst="rect">
            <a:avLst/>
          </a:prstGeom>
          <a:noFill/>
        </p:spPr>
        <p:txBody>
          <a:bodyPr wrap="square" rtlCol="0">
            <a:spAutoFit/>
          </a:bodyPr>
          <a:lstStyle/>
          <a:p>
            <a:pPr>
              <a:lnSpc>
                <a:spcPct val="150000"/>
              </a:lnSpc>
            </a:pPr>
            <a:r>
              <a:rPr lang="en-US" sz="1600" dirty="0"/>
              <a:t>Extended Coverage</a:t>
            </a:r>
          </a:p>
          <a:p>
            <a:pPr>
              <a:lnSpc>
                <a:spcPct val="150000"/>
              </a:lnSpc>
            </a:pPr>
            <a:endParaRPr lang="en-US" sz="1600" dirty="0"/>
          </a:p>
          <a:p>
            <a:pPr>
              <a:lnSpc>
                <a:spcPct val="150000"/>
              </a:lnSpc>
            </a:pPr>
            <a:r>
              <a:rPr lang="en-US" sz="1600" dirty="0"/>
              <a:t>	- Usually, will cover additional risks that may be discovered only by inspection of the</a:t>
            </a:r>
            <a:br>
              <a:rPr lang="en-US" sz="1600" dirty="0"/>
            </a:br>
            <a:r>
              <a:rPr lang="en-US" sz="1600" dirty="0"/>
              <a:t> 	  property, including unrecorded rights of people in possession, or by examination of an</a:t>
            </a:r>
            <a:br>
              <a:rPr lang="en-US" sz="1600" dirty="0"/>
            </a:br>
            <a:r>
              <a:rPr lang="en-US" sz="1600" dirty="0"/>
              <a:t> 	  accurate survey.</a:t>
            </a:r>
          </a:p>
        </p:txBody>
      </p:sp>
    </p:spTree>
    <p:extLst>
      <p:ext uri="{BB962C8B-B14F-4D97-AF65-F5344CB8AC3E}">
        <p14:creationId xmlns:p14="http://schemas.microsoft.com/office/powerpoint/2010/main" val="309372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308</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solidFill>
                  <a:srgbClr val="FFFF00"/>
                </a:solidFill>
              </a:rPr>
              <a:t>Title Search</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414857"/>
          </a:xfrm>
          <a:prstGeom prst="rect">
            <a:avLst/>
          </a:prstGeom>
          <a:noFill/>
        </p:spPr>
        <p:txBody>
          <a:bodyPr wrap="square" rtlCol="0">
            <a:spAutoFit/>
          </a:bodyPr>
          <a:lstStyle/>
          <a:p>
            <a:pPr>
              <a:lnSpc>
                <a:spcPct val="150000"/>
              </a:lnSpc>
            </a:pPr>
            <a:r>
              <a:rPr lang="en-US" sz="1600" dirty="0"/>
              <a:t>An inspection of public records to determine if any defects exist in the chain of title.</a:t>
            </a:r>
          </a:p>
        </p:txBody>
      </p:sp>
      <p:sp>
        <p:nvSpPr>
          <p:cNvPr id="3" name="TextBox 2">
            <a:extLst>
              <a:ext uri="{FF2B5EF4-FFF2-40B4-BE49-F238E27FC236}">
                <a16:creationId xmlns:a16="http://schemas.microsoft.com/office/drawing/2014/main" id="{C6D129DB-C9E7-108C-94AE-7199BB8593E3}"/>
              </a:ext>
            </a:extLst>
          </p:cNvPr>
          <p:cNvSpPr txBox="1"/>
          <p:nvPr/>
        </p:nvSpPr>
        <p:spPr>
          <a:xfrm>
            <a:off x="1987796" y="3473653"/>
            <a:ext cx="9637680" cy="414857"/>
          </a:xfrm>
          <a:prstGeom prst="rect">
            <a:avLst/>
          </a:prstGeom>
          <a:noFill/>
        </p:spPr>
        <p:txBody>
          <a:bodyPr wrap="square" rtlCol="0">
            <a:spAutoFit/>
          </a:bodyPr>
          <a:lstStyle/>
          <a:p>
            <a:pPr>
              <a:lnSpc>
                <a:spcPct val="150000"/>
              </a:lnSpc>
            </a:pPr>
            <a:r>
              <a:rPr lang="en-US" sz="1600" dirty="0"/>
              <a:t>The inspection begins with the present owner and is traced backward for a period of time.</a:t>
            </a:r>
          </a:p>
        </p:txBody>
      </p:sp>
      <p:sp>
        <p:nvSpPr>
          <p:cNvPr id="4" name="TextBox 3">
            <a:extLst>
              <a:ext uri="{FF2B5EF4-FFF2-40B4-BE49-F238E27FC236}">
                <a16:creationId xmlns:a16="http://schemas.microsoft.com/office/drawing/2014/main" id="{3A94C06F-2A20-60C9-3930-78146084C682}"/>
              </a:ext>
            </a:extLst>
          </p:cNvPr>
          <p:cNvSpPr txBox="1"/>
          <p:nvPr/>
        </p:nvSpPr>
        <p:spPr>
          <a:xfrm>
            <a:off x="1987796" y="4070742"/>
            <a:ext cx="9637680" cy="1153521"/>
          </a:xfrm>
          <a:prstGeom prst="rect">
            <a:avLst/>
          </a:prstGeom>
          <a:noFill/>
        </p:spPr>
        <p:txBody>
          <a:bodyPr wrap="square" rtlCol="0">
            <a:spAutoFit/>
          </a:bodyPr>
          <a:lstStyle/>
          <a:p>
            <a:pPr>
              <a:lnSpc>
                <a:spcPct val="150000"/>
              </a:lnSpc>
            </a:pPr>
            <a:r>
              <a:rPr lang="en-US" sz="1600" dirty="0"/>
              <a:t>The inclusion of documents in title records (recorded with the Clerk and Recorders Office) is known as </a:t>
            </a:r>
            <a:r>
              <a:rPr lang="en-US" sz="1600" dirty="0">
                <a:solidFill>
                  <a:srgbClr val="FFFF00"/>
                </a:solidFill>
              </a:rPr>
              <a:t>Constructive Notice</a:t>
            </a:r>
            <a:r>
              <a:rPr lang="en-US" sz="1600" dirty="0"/>
              <a:t>.  The ability to determine title related issues.  As opposed to </a:t>
            </a:r>
            <a:r>
              <a:rPr lang="en-US" sz="1600" dirty="0">
                <a:solidFill>
                  <a:srgbClr val="FFFF00"/>
                </a:solidFill>
              </a:rPr>
              <a:t>Actual Notice </a:t>
            </a:r>
            <a:r>
              <a:rPr lang="en-US" sz="1600" dirty="0"/>
              <a:t>– knowing something specifically about a title related issue.</a:t>
            </a:r>
          </a:p>
        </p:txBody>
      </p:sp>
    </p:spTree>
    <p:extLst>
      <p:ext uri="{BB962C8B-B14F-4D97-AF65-F5344CB8AC3E}">
        <p14:creationId xmlns:p14="http://schemas.microsoft.com/office/powerpoint/2010/main" val="1131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160052"/>
            <a:ext cx="1139688" cy="646331"/>
          </a:xfrm>
          <a:prstGeom prst="rect">
            <a:avLst/>
          </a:prstGeom>
          <a:noFill/>
        </p:spPr>
        <p:txBody>
          <a:bodyPr wrap="square" rtlCol="0">
            <a:spAutoFit/>
          </a:bodyPr>
          <a:lstStyle/>
          <a:p>
            <a:r>
              <a:rPr lang="en-US" dirty="0"/>
              <a:t>Pg.  309 &amp; 310</a:t>
            </a:r>
          </a:p>
        </p:txBody>
      </p:sp>
      <p:pic>
        <p:nvPicPr>
          <p:cNvPr id="3" name="Picture 2" descr="A document with text on it&#10;&#10;Description automatically generated">
            <a:extLst>
              <a:ext uri="{FF2B5EF4-FFF2-40B4-BE49-F238E27FC236}">
                <a16:creationId xmlns:a16="http://schemas.microsoft.com/office/drawing/2014/main" id="{5C76D479-A136-E0BC-5011-FB7FBBFB73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83200" cy="6837116"/>
          </a:xfrm>
          <a:prstGeom prst="rect">
            <a:avLst/>
          </a:prstGeom>
          <a:ln w="12700">
            <a:solidFill>
              <a:prstClr val="black"/>
            </a:solidFill>
          </a:ln>
        </p:spPr>
      </p:pic>
      <p:pic>
        <p:nvPicPr>
          <p:cNvPr id="4" name="Picture 3" descr="A document with text on it&#10;&#10;Description automatically generated">
            <a:extLst>
              <a:ext uri="{FF2B5EF4-FFF2-40B4-BE49-F238E27FC236}">
                <a16:creationId xmlns:a16="http://schemas.microsoft.com/office/drawing/2014/main" id="{09F4505E-F5BA-F7EF-8FCD-BC305B7D89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3200" y="1"/>
            <a:ext cx="5283200" cy="6837116"/>
          </a:xfrm>
          <a:prstGeom prst="rect">
            <a:avLst/>
          </a:prstGeom>
          <a:ln w="12700">
            <a:solidFill>
              <a:prstClr val="black"/>
            </a:solidFill>
          </a:ln>
        </p:spPr>
      </p:pic>
    </p:spTree>
    <p:extLst>
      <p:ext uri="{BB962C8B-B14F-4D97-AF65-F5344CB8AC3E}">
        <p14:creationId xmlns:p14="http://schemas.microsoft.com/office/powerpoint/2010/main" val="2954480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160052"/>
            <a:ext cx="1139688" cy="646331"/>
          </a:xfrm>
          <a:prstGeom prst="rect">
            <a:avLst/>
          </a:prstGeom>
          <a:noFill/>
        </p:spPr>
        <p:txBody>
          <a:bodyPr wrap="square" rtlCol="0">
            <a:spAutoFit/>
          </a:bodyPr>
          <a:lstStyle/>
          <a:p>
            <a:r>
              <a:rPr lang="en-US" dirty="0"/>
              <a:t>Pg.  311 &amp; 312</a:t>
            </a:r>
          </a:p>
        </p:txBody>
      </p:sp>
      <p:pic>
        <p:nvPicPr>
          <p:cNvPr id="2" name="Picture 1" descr="A document with text and numbers&#10;&#10;Description automatically generated">
            <a:extLst>
              <a:ext uri="{FF2B5EF4-FFF2-40B4-BE49-F238E27FC236}">
                <a16:creationId xmlns:a16="http://schemas.microsoft.com/office/drawing/2014/main" id="{7D8AAD2A-2E24-0AEE-7257-A414B11AAF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295900" cy="6853551"/>
          </a:xfrm>
          <a:prstGeom prst="rect">
            <a:avLst/>
          </a:prstGeom>
          <a:ln>
            <a:solidFill>
              <a:prstClr val="black"/>
            </a:solidFill>
          </a:ln>
        </p:spPr>
      </p:pic>
      <p:pic>
        <p:nvPicPr>
          <p:cNvPr id="5" name="Picture 4" descr="A document with text on it&#10;&#10;Description automatically generated">
            <a:extLst>
              <a:ext uri="{FF2B5EF4-FFF2-40B4-BE49-F238E27FC236}">
                <a16:creationId xmlns:a16="http://schemas.microsoft.com/office/drawing/2014/main" id="{0A4705D2-6B9E-B7A9-9573-44E0EDD45C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5900" y="0"/>
            <a:ext cx="5295900" cy="6853551"/>
          </a:xfrm>
          <a:prstGeom prst="rect">
            <a:avLst/>
          </a:prstGeom>
          <a:ln w="12700">
            <a:solidFill>
              <a:prstClr val="black"/>
            </a:solidFill>
          </a:ln>
        </p:spPr>
      </p:pic>
    </p:spTree>
    <p:extLst>
      <p:ext uri="{BB962C8B-B14F-4D97-AF65-F5344CB8AC3E}">
        <p14:creationId xmlns:p14="http://schemas.microsoft.com/office/powerpoint/2010/main" val="1526589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160052"/>
            <a:ext cx="1139688" cy="646331"/>
          </a:xfrm>
          <a:prstGeom prst="rect">
            <a:avLst/>
          </a:prstGeom>
          <a:noFill/>
        </p:spPr>
        <p:txBody>
          <a:bodyPr wrap="square" rtlCol="0">
            <a:spAutoFit/>
          </a:bodyPr>
          <a:lstStyle/>
          <a:p>
            <a:r>
              <a:rPr lang="en-US" dirty="0"/>
              <a:t>Pg.  313 &amp; 314</a:t>
            </a:r>
          </a:p>
        </p:txBody>
      </p:sp>
      <p:pic>
        <p:nvPicPr>
          <p:cNvPr id="3" name="Picture 2" descr="A document with text on it&#10;&#10;Description automatically generated">
            <a:extLst>
              <a:ext uri="{FF2B5EF4-FFF2-40B4-BE49-F238E27FC236}">
                <a16:creationId xmlns:a16="http://schemas.microsoft.com/office/drawing/2014/main" id="{730C0803-5F63-0347-C841-C1AE0B9FD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5299338" cy="6858000"/>
          </a:xfrm>
          <a:prstGeom prst="rect">
            <a:avLst/>
          </a:prstGeom>
          <a:ln w="12700">
            <a:solidFill>
              <a:prstClr val="black"/>
            </a:solidFill>
          </a:ln>
        </p:spPr>
      </p:pic>
      <p:pic>
        <p:nvPicPr>
          <p:cNvPr id="4" name="Picture 3" descr="A document with text on it&#10;&#10;Description automatically generated">
            <a:extLst>
              <a:ext uri="{FF2B5EF4-FFF2-40B4-BE49-F238E27FC236}">
                <a16:creationId xmlns:a16="http://schemas.microsoft.com/office/drawing/2014/main" id="{97B03628-6556-7CE3-5F8C-4125B9B90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4738" y="1"/>
            <a:ext cx="5299338" cy="6858000"/>
          </a:xfrm>
          <a:prstGeom prst="rect">
            <a:avLst/>
          </a:prstGeom>
          <a:ln w="12700">
            <a:solidFill>
              <a:prstClr val="black"/>
            </a:solidFill>
          </a:ln>
        </p:spPr>
      </p:pic>
    </p:spTree>
    <p:extLst>
      <p:ext uri="{BB962C8B-B14F-4D97-AF65-F5344CB8AC3E}">
        <p14:creationId xmlns:p14="http://schemas.microsoft.com/office/powerpoint/2010/main" val="400811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solidFill>
                  <a:srgbClr val="FFFF00"/>
                </a:solidFill>
              </a:rPr>
              <a:t>Title Abstract</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784189"/>
          </a:xfrm>
          <a:prstGeom prst="rect">
            <a:avLst/>
          </a:prstGeom>
          <a:noFill/>
        </p:spPr>
        <p:txBody>
          <a:bodyPr wrap="square" rtlCol="0">
            <a:spAutoFit/>
          </a:bodyPr>
          <a:lstStyle/>
          <a:p>
            <a:pPr>
              <a:lnSpc>
                <a:spcPct val="150000"/>
              </a:lnSpc>
            </a:pPr>
            <a:r>
              <a:rPr lang="en-US" sz="1600" dirty="0"/>
              <a:t>A written, chronological summary of the property’s title records and other public records affecting rights and interests in the property.</a:t>
            </a:r>
          </a:p>
        </p:txBody>
      </p:sp>
      <p:sp>
        <p:nvSpPr>
          <p:cNvPr id="3" name="TextBox 2">
            <a:extLst>
              <a:ext uri="{FF2B5EF4-FFF2-40B4-BE49-F238E27FC236}">
                <a16:creationId xmlns:a16="http://schemas.microsoft.com/office/drawing/2014/main" id="{C6D129DB-C9E7-108C-94AE-7199BB8593E3}"/>
              </a:ext>
            </a:extLst>
          </p:cNvPr>
          <p:cNvSpPr txBox="1"/>
          <p:nvPr/>
        </p:nvSpPr>
        <p:spPr>
          <a:xfrm>
            <a:off x="1987796" y="3762556"/>
            <a:ext cx="9637680" cy="414857"/>
          </a:xfrm>
          <a:prstGeom prst="rect">
            <a:avLst/>
          </a:prstGeom>
          <a:noFill/>
        </p:spPr>
        <p:txBody>
          <a:bodyPr wrap="square" rtlCol="0">
            <a:spAutoFit/>
          </a:bodyPr>
          <a:lstStyle/>
          <a:p>
            <a:pPr>
              <a:lnSpc>
                <a:spcPct val="150000"/>
              </a:lnSpc>
            </a:pPr>
            <a:r>
              <a:rPr lang="en-US" sz="1600" dirty="0"/>
              <a:t>Usually requires an attorney’s review.</a:t>
            </a:r>
          </a:p>
        </p:txBody>
      </p:sp>
    </p:spTree>
    <p:extLst>
      <p:ext uri="{BB962C8B-B14F-4D97-AF65-F5344CB8AC3E}">
        <p14:creationId xmlns:p14="http://schemas.microsoft.com/office/powerpoint/2010/main" val="12434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solidFill>
                  <a:srgbClr val="FFFF00"/>
                </a:solidFill>
              </a:rPr>
              <a:t>Torrens System</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414857"/>
          </a:xfrm>
          <a:prstGeom prst="rect">
            <a:avLst/>
          </a:prstGeom>
          <a:noFill/>
        </p:spPr>
        <p:txBody>
          <a:bodyPr wrap="square" rtlCol="0">
            <a:spAutoFit/>
          </a:bodyPr>
          <a:lstStyle/>
          <a:p>
            <a:pPr>
              <a:lnSpc>
                <a:spcPct val="150000"/>
              </a:lnSpc>
            </a:pPr>
            <a:r>
              <a:rPr lang="en-US" sz="1600" dirty="0"/>
              <a:t>Title only passes when the conveyance has been registered on the title certificate itself.</a:t>
            </a:r>
          </a:p>
        </p:txBody>
      </p:sp>
      <p:sp>
        <p:nvSpPr>
          <p:cNvPr id="3" name="TextBox 2">
            <a:extLst>
              <a:ext uri="{FF2B5EF4-FFF2-40B4-BE49-F238E27FC236}">
                <a16:creationId xmlns:a16="http://schemas.microsoft.com/office/drawing/2014/main" id="{C6D129DB-C9E7-108C-94AE-7199BB8593E3}"/>
              </a:ext>
            </a:extLst>
          </p:cNvPr>
          <p:cNvSpPr txBox="1"/>
          <p:nvPr/>
        </p:nvSpPr>
        <p:spPr>
          <a:xfrm>
            <a:off x="1987796" y="3516946"/>
            <a:ext cx="9637680" cy="414857"/>
          </a:xfrm>
          <a:prstGeom prst="rect">
            <a:avLst/>
          </a:prstGeom>
          <a:noFill/>
        </p:spPr>
        <p:txBody>
          <a:bodyPr wrap="square" rtlCol="0">
            <a:spAutoFit/>
          </a:bodyPr>
          <a:lstStyle/>
          <a:p>
            <a:pPr>
              <a:lnSpc>
                <a:spcPct val="150000"/>
              </a:lnSpc>
            </a:pPr>
            <a:r>
              <a:rPr lang="en-US" sz="1600" dirty="0"/>
              <a:t>The Torrens title record is the title itself.</a:t>
            </a:r>
          </a:p>
        </p:txBody>
      </p:sp>
      <p:sp>
        <p:nvSpPr>
          <p:cNvPr id="4" name="TextBox 3">
            <a:extLst>
              <a:ext uri="{FF2B5EF4-FFF2-40B4-BE49-F238E27FC236}">
                <a16:creationId xmlns:a16="http://schemas.microsoft.com/office/drawing/2014/main" id="{AB2AC3FA-648C-9E1B-6E30-ABC6EB2470F4}"/>
              </a:ext>
            </a:extLst>
          </p:cNvPr>
          <p:cNvSpPr txBox="1"/>
          <p:nvPr/>
        </p:nvSpPr>
        <p:spPr>
          <a:xfrm>
            <a:off x="1987796" y="4168488"/>
            <a:ext cx="9637680" cy="414857"/>
          </a:xfrm>
          <a:prstGeom prst="rect">
            <a:avLst/>
          </a:prstGeom>
          <a:noFill/>
        </p:spPr>
        <p:txBody>
          <a:bodyPr wrap="square" rtlCol="0">
            <a:spAutoFit/>
          </a:bodyPr>
          <a:lstStyle/>
          <a:p>
            <a:pPr>
              <a:lnSpc>
                <a:spcPct val="150000"/>
              </a:lnSpc>
            </a:pPr>
            <a:r>
              <a:rPr lang="en-US" sz="1600" dirty="0"/>
              <a:t>Encumbrances have no legal effect until they are recorded on the title certificate.</a:t>
            </a:r>
          </a:p>
        </p:txBody>
      </p:sp>
      <p:sp>
        <p:nvSpPr>
          <p:cNvPr id="5" name="TextBox 4">
            <a:extLst>
              <a:ext uri="{FF2B5EF4-FFF2-40B4-BE49-F238E27FC236}">
                <a16:creationId xmlns:a16="http://schemas.microsoft.com/office/drawing/2014/main" id="{6ED1FE70-B2CC-753C-23C5-0BFCDE9A4E8F}"/>
              </a:ext>
            </a:extLst>
          </p:cNvPr>
          <p:cNvSpPr txBox="1"/>
          <p:nvPr/>
        </p:nvSpPr>
        <p:spPr>
          <a:xfrm>
            <a:off x="1987796" y="4800213"/>
            <a:ext cx="9637680" cy="414857"/>
          </a:xfrm>
          <a:prstGeom prst="rect">
            <a:avLst/>
          </a:prstGeom>
          <a:noFill/>
        </p:spPr>
        <p:txBody>
          <a:bodyPr wrap="square" rtlCol="0">
            <a:spAutoFit/>
          </a:bodyPr>
          <a:lstStyle/>
          <a:p>
            <a:pPr>
              <a:lnSpc>
                <a:spcPct val="150000"/>
              </a:lnSpc>
            </a:pPr>
            <a:r>
              <a:rPr lang="en-US" sz="1600" dirty="0"/>
              <a:t>Only used in a few states and counties.</a:t>
            </a:r>
          </a:p>
        </p:txBody>
      </p:sp>
    </p:spTree>
    <p:extLst>
      <p:ext uri="{BB962C8B-B14F-4D97-AF65-F5344CB8AC3E}">
        <p14:creationId xmlns:p14="http://schemas.microsoft.com/office/powerpoint/2010/main" val="219378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rgbClr val="FFFF00"/>
                </a:solidFill>
              </a:rPr>
              <a:t>Escrow or Closing</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299</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solidFill>
                  <a:srgbClr val="FFFF00"/>
                </a:solidFill>
              </a:rPr>
              <a:t>Responsibilities of escrow agent.</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495214"/>
            <a:ext cx="9637680" cy="784189"/>
          </a:xfrm>
          <a:prstGeom prst="rect">
            <a:avLst/>
          </a:prstGeom>
          <a:noFill/>
        </p:spPr>
        <p:txBody>
          <a:bodyPr wrap="square" rtlCol="0">
            <a:spAutoFit/>
          </a:bodyPr>
          <a:lstStyle/>
          <a:p>
            <a:pPr>
              <a:lnSpc>
                <a:spcPct val="150000"/>
              </a:lnSpc>
            </a:pPr>
            <a:r>
              <a:rPr lang="en-US" sz="1600" dirty="0"/>
              <a:t>An escrow or closing agent is a neutral third party authorized to coordinate the closing activities of a real estate transaction.</a:t>
            </a:r>
          </a:p>
        </p:txBody>
      </p:sp>
      <p:sp>
        <p:nvSpPr>
          <p:cNvPr id="4" name="TextBox 3">
            <a:extLst>
              <a:ext uri="{FF2B5EF4-FFF2-40B4-BE49-F238E27FC236}">
                <a16:creationId xmlns:a16="http://schemas.microsoft.com/office/drawing/2014/main" id="{29054DB0-FC07-4525-A30B-83F56BFCFF77}"/>
              </a:ext>
            </a:extLst>
          </p:cNvPr>
          <p:cNvSpPr txBox="1"/>
          <p:nvPr/>
        </p:nvSpPr>
        <p:spPr>
          <a:xfrm>
            <a:off x="1987796" y="3429000"/>
            <a:ext cx="9637680" cy="3000180"/>
          </a:xfrm>
          <a:prstGeom prst="rect">
            <a:avLst/>
          </a:prstGeom>
          <a:noFill/>
        </p:spPr>
        <p:txBody>
          <a:bodyPr wrap="square" rtlCol="0">
            <a:spAutoFit/>
          </a:bodyPr>
          <a:lstStyle/>
          <a:p>
            <a:pPr>
              <a:lnSpc>
                <a:spcPct val="150000"/>
              </a:lnSpc>
            </a:pPr>
            <a:r>
              <a:rPr lang="en-US" sz="1600" dirty="0"/>
              <a:t>Responsibilities include:</a:t>
            </a:r>
          </a:p>
          <a:p>
            <a:pPr>
              <a:lnSpc>
                <a:spcPct val="150000"/>
              </a:lnSpc>
            </a:pPr>
            <a:r>
              <a:rPr lang="en-US" sz="1600" dirty="0"/>
              <a:t>	- Holding financial documents in trust.</a:t>
            </a:r>
          </a:p>
          <a:p>
            <a:pPr>
              <a:lnSpc>
                <a:spcPct val="150000"/>
              </a:lnSpc>
            </a:pPr>
            <a:r>
              <a:rPr lang="en-US" sz="1600" dirty="0"/>
              <a:t>	- Gather required legal documents.</a:t>
            </a:r>
          </a:p>
          <a:p>
            <a:pPr>
              <a:lnSpc>
                <a:spcPct val="150000"/>
              </a:lnSpc>
            </a:pPr>
            <a:r>
              <a:rPr lang="en-US" sz="1600" dirty="0"/>
              <a:t>	- Ordering an examination on the property.</a:t>
            </a:r>
          </a:p>
          <a:p>
            <a:pPr>
              <a:lnSpc>
                <a:spcPct val="150000"/>
              </a:lnSpc>
            </a:pPr>
            <a:r>
              <a:rPr lang="en-US" sz="1600" dirty="0"/>
              <a:t>	- Preparing specific closing instructions.</a:t>
            </a:r>
          </a:p>
          <a:p>
            <a:pPr>
              <a:lnSpc>
                <a:spcPct val="150000"/>
              </a:lnSpc>
            </a:pPr>
            <a:r>
              <a:rPr lang="en-US" sz="1600" dirty="0"/>
              <a:t>	- Gathering documents from the buyer’s lender.</a:t>
            </a:r>
          </a:p>
          <a:p>
            <a:pPr>
              <a:lnSpc>
                <a:spcPct val="150000"/>
              </a:lnSpc>
            </a:pPr>
            <a:r>
              <a:rPr lang="en-US" sz="1600" dirty="0"/>
              <a:t>	- Ensuring that all terms of the offer to purchase have been completed.</a:t>
            </a:r>
          </a:p>
          <a:p>
            <a:pPr>
              <a:lnSpc>
                <a:spcPct val="150000"/>
              </a:lnSpc>
            </a:pPr>
            <a:r>
              <a:rPr lang="en-US" sz="1600" dirty="0"/>
              <a:t>	- Recording any necessary documents such as the deed.</a:t>
            </a:r>
          </a:p>
        </p:txBody>
      </p:sp>
    </p:spTree>
    <p:extLst>
      <p:ext uri="{BB962C8B-B14F-4D97-AF65-F5344CB8AC3E}">
        <p14:creationId xmlns:p14="http://schemas.microsoft.com/office/powerpoint/2010/main" val="22549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solidFill>
                  <a:srgbClr val="FFFF00"/>
                </a:solidFill>
              </a:rPr>
              <a:t>Chain of Title</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784189"/>
          </a:xfrm>
          <a:prstGeom prst="rect">
            <a:avLst/>
          </a:prstGeom>
          <a:noFill/>
        </p:spPr>
        <p:txBody>
          <a:bodyPr wrap="square" rtlCol="0">
            <a:spAutoFit/>
          </a:bodyPr>
          <a:lstStyle/>
          <a:p>
            <a:pPr>
              <a:lnSpc>
                <a:spcPct val="150000"/>
              </a:lnSpc>
            </a:pPr>
            <a:r>
              <a:rPr lang="en-US" sz="1600" dirty="0"/>
              <a:t>A record of ownership of a property that connects the present owner back to the earliest recorded owner.</a:t>
            </a:r>
          </a:p>
        </p:txBody>
      </p:sp>
      <p:sp>
        <p:nvSpPr>
          <p:cNvPr id="3" name="TextBox 2">
            <a:extLst>
              <a:ext uri="{FF2B5EF4-FFF2-40B4-BE49-F238E27FC236}">
                <a16:creationId xmlns:a16="http://schemas.microsoft.com/office/drawing/2014/main" id="{C6D129DB-C9E7-108C-94AE-7199BB8593E3}"/>
              </a:ext>
            </a:extLst>
          </p:cNvPr>
          <p:cNvSpPr txBox="1"/>
          <p:nvPr/>
        </p:nvSpPr>
        <p:spPr>
          <a:xfrm>
            <a:off x="1987796" y="3762556"/>
            <a:ext cx="9637680" cy="414857"/>
          </a:xfrm>
          <a:prstGeom prst="rect">
            <a:avLst/>
          </a:prstGeom>
          <a:noFill/>
        </p:spPr>
        <p:txBody>
          <a:bodyPr wrap="square" rtlCol="0">
            <a:spAutoFit/>
          </a:bodyPr>
          <a:lstStyle/>
          <a:p>
            <a:pPr>
              <a:lnSpc>
                <a:spcPct val="150000"/>
              </a:lnSpc>
            </a:pPr>
            <a:r>
              <a:rPr lang="en-US" sz="1600" dirty="0"/>
              <a:t>A break in the chain of ownership would create a gap or “cloud” in the chain of title.</a:t>
            </a:r>
          </a:p>
        </p:txBody>
      </p:sp>
    </p:spTree>
    <p:extLst>
      <p:ext uri="{BB962C8B-B14F-4D97-AF65-F5344CB8AC3E}">
        <p14:creationId xmlns:p14="http://schemas.microsoft.com/office/powerpoint/2010/main" val="40144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solidFill>
                  <a:srgbClr val="FFFF00"/>
                </a:solidFill>
              </a:rPr>
              <a:t>Marketable vs. Insurable Title</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2261517"/>
          </a:xfrm>
          <a:prstGeom prst="rect">
            <a:avLst/>
          </a:prstGeom>
          <a:noFill/>
        </p:spPr>
        <p:txBody>
          <a:bodyPr wrap="square" rtlCol="0">
            <a:spAutoFit/>
          </a:bodyPr>
          <a:lstStyle/>
          <a:p>
            <a:pPr>
              <a:lnSpc>
                <a:spcPct val="150000"/>
              </a:lnSpc>
            </a:pPr>
            <a:r>
              <a:rPr lang="en-US" sz="1600" dirty="0"/>
              <a:t>Marketable Title </a:t>
            </a:r>
            <a:br>
              <a:rPr lang="en-US" sz="1600" dirty="0"/>
            </a:br>
            <a:endParaRPr lang="en-US" sz="1600" dirty="0"/>
          </a:p>
          <a:p>
            <a:pPr>
              <a:lnSpc>
                <a:spcPct val="150000"/>
              </a:lnSpc>
            </a:pPr>
            <a:r>
              <a:rPr lang="en-US" sz="1600" dirty="0"/>
              <a:t>	- The chain of ownership (title) to a particular piece of property is clear and free from</a:t>
            </a:r>
            <a:br>
              <a:rPr lang="en-US" sz="1600" dirty="0"/>
            </a:br>
            <a:r>
              <a:rPr lang="en-US" sz="1600" dirty="0"/>
              <a:t> 	  defects.</a:t>
            </a:r>
          </a:p>
          <a:p>
            <a:pPr>
              <a:lnSpc>
                <a:spcPct val="150000"/>
              </a:lnSpc>
            </a:pPr>
            <a:endParaRPr lang="en-US" sz="1600" dirty="0"/>
          </a:p>
          <a:p>
            <a:pPr>
              <a:lnSpc>
                <a:spcPct val="150000"/>
              </a:lnSpc>
            </a:pPr>
            <a:r>
              <a:rPr lang="en-US" sz="1600" dirty="0"/>
              <a:t>	- It can be marketed for sale without additional effort by the seller or potential buyer.</a:t>
            </a:r>
          </a:p>
        </p:txBody>
      </p:sp>
    </p:spTree>
    <p:extLst>
      <p:ext uri="{BB962C8B-B14F-4D97-AF65-F5344CB8AC3E}">
        <p14:creationId xmlns:p14="http://schemas.microsoft.com/office/powerpoint/2010/main" val="322242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Marketable vs. Insurable Title</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533577"/>
            <a:ext cx="9637680" cy="2261517"/>
          </a:xfrm>
          <a:prstGeom prst="rect">
            <a:avLst/>
          </a:prstGeom>
          <a:noFill/>
        </p:spPr>
        <p:txBody>
          <a:bodyPr wrap="square" rtlCol="0">
            <a:spAutoFit/>
          </a:bodyPr>
          <a:lstStyle/>
          <a:p>
            <a:pPr>
              <a:lnSpc>
                <a:spcPct val="150000"/>
              </a:lnSpc>
            </a:pPr>
            <a:r>
              <a:rPr lang="en-US" sz="1600" dirty="0"/>
              <a:t>Insurable Title </a:t>
            </a:r>
            <a:br>
              <a:rPr lang="en-US" sz="1600" dirty="0"/>
            </a:br>
            <a:endParaRPr lang="en-US" sz="1600" dirty="0"/>
          </a:p>
          <a:p>
            <a:pPr>
              <a:lnSpc>
                <a:spcPct val="150000"/>
              </a:lnSpc>
            </a:pPr>
            <a:r>
              <a:rPr lang="en-US" sz="1600" dirty="0"/>
              <a:t>	- May have, or does have, a known defect or defects in the chain of title.</a:t>
            </a:r>
          </a:p>
          <a:p>
            <a:pPr>
              <a:lnSpc>
                <a:spcPct val="150000"/>
              </a:lnSpc>
            </a:pPr>
            <a:endParaRPr lang="en-US" sz="1600" dirty="0"/>
          </a:p>
          <a:p>
            <a:pPr>
              <a:lnSpc>
                <a:spcPct val="150000"/>
              </a:lnSpc>
            </a:pPr>
            <a:r>
              <a:rPr lang="en-US" sz="1600" dirty="0"/>
              <a:t>	- A title insurance company has agreed in advance to provide insurance against the</a:t>
            </a:r>
            <a:br>
              <a:rPr lang="en-US" sz="1600" dirty="0"/>
            </a:br>
            <a:r>
              <a:rPr lang="en-US" sz="1600" dirty="0"/>
              <a:t> 	  defect affecting the property.</a:t>
            </a:r>
          </a:p>
        </p:txBody>
      </p:sp>
    </p:spTree>
    <p:extLst>
      <p:ext uri="{BB962C8B-B14F-4D97-AF65-F5344CB8AC3E}">
        <p14:creationId xmlns:p14="http://schemas.microsoft.com/office/powerpoint/2010/main" val="422188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Marketable vs. Insurable Title</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522808"/>
            <a:ext cx="9637680" cy="4108176"/>
          </a:xfrm>
          <a:prstGeom prst="rect">
            <a:avLst/>
          </a:prstGeom>
          <a:noFill/>
        </p:spPr>
        <p:txBody>
          <a:bodyPr wrap="square" rtlCol="0">
            <a:spAutoFit/>
          </a:bodyPr>
          <a:lstStyle/>
          <a:p>
            <a:pPr>
              <a:lnSpc>
                <a:spcPct val="150000"/>
              </a:lnSpc>
            </a:pPr>
            <a:r>
              <a:rPr lang="en-US" sz="1600" dirty="0"/>
              <a:t>Insurable Title </a:t>
            </a:r>
            <a:br>
              <a:rPr lang="en-US" sz="1600" dirty="0"/>
            </a:br>
            <a:endParaRPr lang="en-US" sz="1600" dirty="0"/>
          </a:p>
          <a:p>
            <a:pPr>
              <a:lnSpc>
                <a:spcPct val="150000"/>
              </a:lnSpc>
            </a:pPr>
            <a:r>
              <a:rPr lang="en-US" sz="1600" dirty="0"/>
              <a:t>	- If a property does not have a current, valid title insurance policy and there is a defect in</a:t>
            </a:r>
            <a:br>
              <a:rPr lang="en-US" sz="1600" dirty="0"/>
            </a:br>
            <a:r>
              <a:rPr lang="en-US" sz="1600" dirty="0"/>
              <a:t>  	  the chain of title, the defect must be cured or repaired before a seller can convey</a:t>
            </a:r>
            <a:br>
              <a:rPr lang="en-US" sz="1600" dirty="0"/>
            </a:br>
            <a:r>
              <a:rPr lang="en-US" sz="1600" dirty="0"/>
              <a:t> 	  marketable title.</a:t>
            </a:r>
          </a:p>
          <a:p>
            <a:pPr>
              <a:lnSpc>
                <a:spcPct val="150000"/>
              </a:lnSpc>
            </a:pPr>
            <a:endParaRPr lang="en-US" sz="1600" dirty="0"/>
          </a:p>
          <a:p>
            <a:pPr>
              <a:lnSpc>
                <a:spcPct val="150000"/>
              </a:lnSpc>
            </a:pPr>
            <a:r>
              <a:rPr lang="en-US" sz="1600" dirty="0"/>
              <a:t>	- If there is a current policy, rather than curing or fixing the defect, the title insurance</a:t>
            </a:r>
            <a:br>
              <a:rPr lang="en-US" sz="1600" dirty="0"/>
            </a:br>
            <a:r>
              <a:rPr lang="en-US" sz="1600" dirty="0"/>
              <a:t> 	  company may elect to insure against any problem the defect may cause in the future.</a:t>
            </a:r>
          </a:p>
          <a:p>
            <a:pPr>
              <a:lnSpc>
                <a:spcPct val="150000"/>
              </a:lnSpc>
            </a:pPr>
            <a:endParaRPr lang="en-US" sz="1600" dirty="0"/>
          </a:p>
          <a:p>
            <a:pPr>
              <a:lnSpc>
                <a:spcPct val="150000"/>
              </a:lnSpc>
            </a:pPr>
            <a:r>
              <a:rPr lang="en-US" sz="1600" dirty="0"/>
              <a:t>	- The insurance company agrees to fix the defect only when, and if, it becomes an</a:t>
            </a:r>
            <a:br>
              <a:rPr lang="en-US" sz="1600" dirty="0"/>
            </a:br>
            <a:r>
              <a:rPr lang="en-US" sz="1600" dirty="0"/>
              <a:t> 	  immediate problem.</a:t>
            </a:r>
          </a:p>
        </p:txBody>
      </p:sp>
    </p:spTree>
    <p:extLst>
      <p:ext uri="{BB962C8B-B14F-4D97-AF65-F5344CB8AC3E}">
        <p14:creationId xmlns:p14="http://schemas.microsoft.com/office/powerpoint/2010/main" val="92571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solidFill>
                  <a:srgbClr val="FFFF00"/>
                </a:solidFill>
              </a:rPr>
              <a:t>Potential Title Problems and Resolutions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1153521"/>
          </a:xfrm>
          <a:prstGeom prst="rect">
            <a:avLst/>
          </a:prstGeom>
          <a:noFill/>
        </p:spPr>
        <p:txBody>
          <a:bodyPr wrap="square" rtlCol="0">
            <a:spAutoFit/>
          </a:bodyPr>
          <a:lstStyle/>
          <a:p>
            <a:pPr>
              <a:lnSpc>
                <a:spcPct val="150000"/>
              </a:lnSpc>
            </a:pPr>
            <a:r>
              <a:rPr lang="en-US" sz="1600" dirty="0"/>
              <a:t>Errors in the public records - </a:t>
            </a:r>
            <a:br>
              <a:rPr lang="en-US" sz="1600" dirty="0"/>
            </a:br>
            <a:endParaRPr lang="en-US" sz="1600" dirty="0"/>
          </a:p>
          <a:p>
            <a:pPr>
              <a:lnSpc>
                <a:spcPct val="150000"/>
              </a:lnSpc>
            </a:pPr>
            <a:r>
              <a:rPr lang="en-US" sz="1600" dirty="0"/>
              <a:t>	- Clerical or filing errors could affect the deed or survey of a property.</a:t>
            </a:r>
          </a:p>
        </p:txBody>
      </p:sp>
    </p:spTree>
    <p:extLst>
      <p:ext uri="{BB962C8B-B14F-4D97-AF65-F5344CB8AC3E}">
        <p14:creationId xmlns:p14="http://schemas.microsoft.com/office/powerpoint/2010/main" val="35209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Potential Title Problems and Resolutions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1522853"/>
          </a:xfrm>
          <a:prstGeom prst="rect">
            <a:avLst/>
          </a:prstGeom>
          <a:noFill/>
        </p:spPr>
        <p:txBody>
          <a:bodyPr wrap="square" rtlCol="0">
            <a:spAutoFit/>
          </a:bodyPr>
          <a:lstStyle/>
          <a:p>
            <a:pPr>
              <a:lnSpc>
                <a:spcPct val="150000"/>
              </a:lnSpc>
            </a:pPr>
            <a:r>
              <a:rPr lang="en-US" sz="1600" dirty="0"/>
              <a:t>Unknown Liens - </a:t>
            </a:r>
            <a:br>
              <a:rPr lang="en-US" sz="1600" dirty="0"/>
            </a:br>
            <a:endParaRPr lang="en-US" sz="1600" dirty="0"/>
          </a:p>
          <a:p>
            <a:pPr>
              <a:lnSpc>
                <a:spcPct val="150000"/>
              </a:lnSpc>
            </a:pPr>
            <a:r>
              <a:rPr lang="en-US" sz="1600" dirty="0"/>
              <a:t>	- Sometimes liens from previous owners may exist and have been placed on the property.</a:t>
            </a:r>
            <a:br>
              <a:rPr lang="en-US" sz="1600" dirty="0"/>
            </a:br>
            <a:r>
              <a:rPr lang="en-US" sz="1600" dirty="0"/>
              <a:t> 	  (i.e. mechanic’s liens).</a:t>
            </a:r>
          </a:p>
        </p:txBody>
      </p:sp>
    </p:spTree>
    <p:extLst>
      <p:ext uri="{BB962C8B-B14F-4D97-AF65-F5344CB8AC3E}">
        <p14:creationId xmlns:p14="http://schemas.microsoft.com/office/powerpoint/2010/main" val="134848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Potential Title Problems and Resolutions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1892185"/>
          </a:xfrm>
          <a:prstGeom prst="rect">
            <a:avLst/>
          </a:prstGeom>
          <a:noFill/>
        </p:spPr>
        <p:txBody>
          <a:bodyPr wrap="square" rtlCol="0">
            <a:spAutoFit/>
          </a:bodyPr>
          <a:lstStyle/>
          <a:p>
            <a:pPr>
              <a:lnSpc>
                <a:spcPct val="150000"/>
              </a:lnSpc>
            </a:pPr>
            <a:r>
              <a:rPr lang="en-US" sz="1600" dirty="0"/>
              <a:t>Illegal Deeds- </a:t>
            </a:r>
            <a:br>
              <a:rPr lang="en-US" sz="1600" dirty="0"/>
            </a:br>
            <a:endParaRPr lang="en-US" sz="1600" dirty="0"/>
          </a:p>
          <a:p>
            <a:pPr>
              <a:lnSpc>
                <a:spcPct val="150000"/>
              </a:lnSpc>
            </a:pPr>
            <a:r>
              <a:rPr lang="en-US" sz="1600" dirty="0"/>
              <a:t>	- While the chain of title may appear sound, it is possible that a prior deed was made by a</a:t>
            </a:r>
            <a:br>
              <a:rPr lang="en-US" sz="1600" dirty="0"/>
            </a:br>
            <a:r>
              <a:rPr lang="en-US" sz="1600" dirty="0"/>
              <a:t> 	  minor, a person of unsound mind, or someone who was not legally allowed to create the</a:t>
            </a:r>
            <a:br>
              <a:rPr lang="en-US" sz="1600" dirty="0"/>
            </a:br>
            <a:r>
              <a:rPr lang="en-US" sz="1600" dirty="0"/>
              <a:t> 	  deed.  These cases may affect the enforceability of prior deeds.</a:t>
            </a:r>
          </a:p>
        </p:txBody>
      </p:sp>
    </p:spTree>
    <p:extLst>
      <p:ext uri="{BB962C8B-B14F-4D97-AF65-F5344CB8AC3E}">
        <p14:creationId xmlns:p14="http://schemas.microsoft.com/office/powerpoint/2010/main" val="411297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Potential Title Problems and Resolutions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2261517"/>
          </a:xfrm>
          <a:prstGeom prst="rect">
            <a:avLst/>
          </a:prstGeom>
          <a:noFill/>
        </p:spPr>
        <p:txBody>
          <a:bodyPr wrap="square" rtlCol="0">
            <a:spAutoFit/>
          </a:bodyPr>
          <a:lstStyle/>
          <a:p>
            <a:pPr>
              <a:lnSpc>
                <a:spcPct val="150000"/>
              </a:lnSpc>
            </a:pPr>
            <a:r>
              <a:rPr lang="en-US" sz="1600" dirty="0"/>
              <a:t>Missing Heirs - </a:t>
            </a:r>
            <a:br>
              <a:rPr lang="en-US" sz="1600" dirty="0"/>
            </a:br>
            <a:endParaRPr lang="en-US" sz="1600" dirty="0"/>
          </a:p>
          <a:p>
            <a:pPr>
              <a:lnSpc>
                <a:spcPct val="150000"/>
              </a:lnSpc>
            </a:pPr>
            <a:r>
              <a:rPr lang="en-US" sz="1600" dirty="0"/>
              <a:t>	- When a person dies, the ownership of their home may fall to their heirs, or those named in</a:t>
            </a:r>
            <a:br>
              <a:rPr lang="en-US" sz="1600" dirty="0"/>
            </a:br>
            <a:r>
              <a:rPr lang="en-US" sz="1600" dirty="0"/>
              <a:t> 	  their will.  Sometimes those heirs are missing or unknown at the time of death.  Family</a:t>
            </a:r>
            <a:br>
              <a:rPr lang="en-US" sz="1600" dirty="0"/>
            </a:br>
            <a:r>
              <a:rPr lang="en-US" sz="1600" dirty="0"/>
              <a:t> 	  members who may contest a will for their own property rights could also affect the rights</a:t>
            </a:r>
            <a:br>
              <a:rPr lang="en-US" sz="1600" dirty="0"/>
            </a:br>
            <a:r>
              <a:rPr lang="en-US" sz="1600" dirty="0"/>
              <a:t> 	  of current owners of a property.</a:t>
            </a:r>
          </a:p>
        </p:txBody>
      </p:sp>
    </p:spTree>
    <p:extLst>
      <p:ext uri="{BB962C8B-B14F-4D97-AF65-F5344CB8AC3E}">
        <p14:creationId xmlns:p14="http://schemas.microsoft.com/office/powerpoint/2010/main" val="41690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315</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Potential Title Problems and Resolutions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1522853"/>
          </a:xfrm>
          <a:prstGeom prst="rect">
            <a:avLst/>
          </a:prstGeom>
          <a:noFill/>
        </p:spPr>
        <p:txBody>
          <a:bodyPr wrap="square" rtlCol="0">
            <a:spAutoFit/>
          </a:bodyPr>
          <a:lstStyle/>
          <a:p>
            <a:pPr>
              <a:lnSpc>
                <a:spcPct val="150000"/>
              </a:lnSpc>
            </a:pPr>
            <a:r>
              <a:rPr lang="en-US" sz="1600" dirty="0"/>
              <a:t>Forgeries - </a:t>
            </a:r>
            <a:br>
              <a:rPr lang="en-US" sz="1600" dirty="0"/>
            </a:br>
            <a:endParaRPr lang="en-US" sz="1600" dirty="0"/>
          </a:p>
          <a:p>
            <a:pPr>
              <a:lnSpc>
                <a:spcPct val="150000"/>
              </a:lnSpc>
            </a:pPr>
            <a:r>
              <a:rPr lang="en-US" sz="1600" dirty="0"/>
              <a:t>	- Sometimes forged or fabricated documents that affect property ownership are filed within</a:t>
            </a:r>
            <a:br>
              <a:rPr lang="en-US" sz="1600" dirty="0"/>
            </a:br>
            <a:r>
              <a:rPr lang="en-US" sz="1600" dirty="0"/>
              <a:t> 	  public records.  Once these forgeries come to light it can affect ownership.</a:t>
            </a:r>
          </a:p>
        </p:txBody>
      </p:sp>
    </p:spTree>
    <p:extLst>
      <p:ext uri="{BB962C8B-B14F-4D97-AF65-F5344CB8AC3E}">
        <p14:creationId xmlns:p14="http://schemas.microsoft.com/office/powerpoint/2010/main" val="78597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Potential Title Problems and Resolutions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1892185"/>
          </a:xfrm>
          <a:prstGeom prst="rect">
            <a:avLst/>
          </a:prstGeom>
          <a:noFill/>
        </p:spPr>
        <p:txBody>
          <a:bodyPr wrap="square" rtlCol="0">
            <a:spAutoFit/>
          </a:bodyPr>
          <a:lstStyle/>
          <a:p>
            <a:pPr>
              <a:lnSpc>
                <a:spcPct val="150000"/>
              </a:lnSpc>
            </a:pPr>
            <a:r>
              <a:rPr lang="en-US" sz="1600" dirty="0"/>
              <a:t>Undiscovered Encumbrances - </a:t>
            </a:r>
            <a:br>
              <a:rPr lang="en-US" sz="1600" dirty="0"/>
            </a:br>
            <a:endParaRPr lang="en-US" sz="1600" dirty="0"/>
          </a:p>
          <a:p>
            <a:pPr>
              <a:lnSpc>
                <a:spcPct val="150000"/>
              </a:lnSpc>
            </a:pPr>
            <a:r>
              <a:rPr lang="en-US" sz="1600" dirty="0"/>
              <a:t>	- Sometimes parties may hold a claim to a property through a former mortgage or lien. </a:t>
            </a:r>
            <a:br>
              <a:rPr lang="en-US" sz="1600" dirty="0"/>
            </a:br>
            <a:r>
              <a:rPr lang="en-US" sz="1600" dirty="0"/>
              <a:t> 	  Also, other non-financial claims may come to light such as deed restrictions/conditions or</a:t>
            </a:r>
            <a:br>
              <a:rPr lang="en-US" sz="1600" dirty="0"/>
            </a:br>
            <a:r>
              <a:rPr lang="en-US" sz="1600" dirty="0"/>
              <a:t> 	  covenants.</a:t>
            </a:r>
          </a:p>
        </p:txBody>
      </p:sp>
    </p:spTree>
    <p:extLst>
      <p:ext uri="{BB962C8B-B14F-4D97-AF65-F5344CB8AC3E}">
        <p14:creationId xmlns:p14="http://schemas.microsoft.com/office/powerpoint/2010/main" val="414361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300</a:t>
            </a:r>
          </a:p>
        </p:txBody>
      </p:sp>
      <p:pic>
        <p:nvPicPr>
          <p:cNvPr id="6" name="Picture 5" descr="A diagram of a financial system&#10;&#10;Description automatically generated">
            <a:extLst>
              <a:ext uri="{FF2B5EF4-FFF2-40B4-BE49-F238E27FC236}">
                <a16:creationId xmlns:a16="http://schemas.microsoft.com/office/drawing/2014/main" id="{A2BB74CF-C30C-4236-0372-C6CE753FB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976" y="0"/>
            <a:ext cx="3657600" cy="6919051"/>
          </a:xfrm>
          <a:prstGeom prst="rect">
            <a:avLst/>
          </a:prstGeom>
        </p:spPr>
      </p:pic>
      <p:sp>
        <p:nvSpPr>
          <p:cNvPr id="9" name="TextBox 8">
            <a:extLst>
              <a:ext uri="{FF2B5EF4-FFF2-40B4-BE49-F238E27FC236}">
                <a16:creationId xmlns:a16="http://schemas.microsoft.com/office/drawing/2014/main" id="{F95E3593-9E0B-978C-E364-EAE0BD456524}"/>
              </a:ext>
            </a:extLst>
          </p:cNvPr>
          <p:cNvSpPr txBox="1"/>
          <p:nvPr/>
        </p:nvSpPr>
        <p:spPr>
          <a:xfrm>
            <a:off x="5138928" y="867582"/>
            <a:ext cx="6468260" cy="784189"/>
          </a:xfrm>
          <a:prstGeom prst="rect">
            <a:avLst/>
          </a:prstGeom>
          <a:noFill/>
        </p:spPr>
        <p:txBody>
          <a:bodyPr wrap="square" rtlCol="0">
            <a:spAutoFit/>
          </a:bodyPr>
          <a:lstStyle/>
          <a:p>
            <a:pPr>
              <a:lnSpc>
                <a:spcPct val="150000"/>
              </a:lnSpc>
            </a:pPr>
            <a:r>
              <a:rPr lang="en-US" sz="1600" dirty="0"/>
              <a:t>If there are any encumbrances or liens that affect the title, the seller is expected to remove these prior to closing.</a:t>
            </a:r>
          </a:p>
        </p:txBody>
      </p:sp>
      <p:sp>
        <p:nvSpPr>
          <p:cNvPr id="11" name="TextBox 10">
            <a:extLst>
              <a:ext uri="{FF2B5EF4-FFF2-40B4-BE49-F238E27FC236}">
                <a16:creationId xmlns:a16="http://schemas.microsoft.com/office/drawing/2014/main" id="{33034D76-3C62-B840-0D0A-2D0EE55A7384}"/>
              </a:ext>
            </a:extLst>
          </p:cNvPr>
          <p:cNvSpPr txBox="1"/>
          <p:nvPr/>
        </p:nvSpPr>
        <p:spPr>
          <a:xfrm>
            <a:off x="5138928" y="2503506"/>
            <a:ext cx="6468260" cy="1153521"/>
          </a:xfrm>
          <a:prstGeom prst="rect">
            <a:avLst/>
          </a:prstGeom>
          <a:noFill/>
        </p:spPr>
        <p:txBody>
          <a:bodyPr wrap="square" rtlCol="0">
            <a:spAutoFit/>
          </a:bodyPr>
          <a:lstStyle/>
          <a:p>
            <a:pPr>
              <a:lnSpc>
                <a:spcPct val="150000"/>
              </a:lnSpc>
            </a:pPr>
            <a:r>
              <a:rPr lang="en-US" sz="1600" dirty="0"/>
              <a:t>The lender should provide a payoff statement specifying the amount of unpaid principal and interest due as of the closing date.</a:t>
            </a:r>
          </a:p>
        </p:txBody>
      </p:sp>
      <p:sp>
        <p:nvSpPr>
          <p:cNvPr id="12" name="TextBox 11">
            <a:extLst>
              <a:ext uri="{FF2B5EF4-FFF2-40B4-BE49-F238E27FC236}">
                <a16:creationId xmlns:a16="http://schemas.microsoft.com/office/drawing/2014/main" id="{BC6FC2FA-77AC-7AD6-B7E0-646557A4A03B}"/>
              </a:ext>
            </a:extLst>
          </p:cNvPr>
          <p:cNvSpPr txBox="1"/>
          <p:nvPr/>
        </p:nvSpPr>
        <p:spPr>
          <a:xfrm>
            <a:off x="5138928" y="4354494"/>
            <a:ext cx="6468260" cy="1153521"/>
          </a:xfrm>
          <a:prstGeom prst="rect">
            <a:avLst/>
          </a:prstGeom>
          <a:noFill/>
        </p:spPr>
        <p:txBody>
          <a:bodyPr wrap="square" rtlCol="0">
            <a:spAutoFit/>
          </a:bodyPr>
          <a:lstStyle/>
          <a:p>
            <a:pPr>
              <a:lnSpc>
                <a:spcPct val="150000"/>
              </a:lnSpc>
            </a:pPr>
            <a:r>
              <a:rPr lang="en-US" sz="1600" dirty="0"/>
              <a:t>The buyer should inspect the property (walkthrough) to make certain that the property is in the condition that they expect it to be in, immediately prior to closing.</a:t>
            </a:r>
          </a:p>
        </p:txBody>
      </p:sp>
    </p:spTree>
    <p:extLst>
      <p:ext uri="{BB962C8B-B14F-4D97-AF65-F5344CB8AC3E}">
        <p14:creationId xmlns:p14="http://schemas.microsoft.com/office/powerpoint/2010/main" val="142701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Potential Title Problems and Resolutions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1522853"/>
          </a:xfrm>
          <a:prstGeom prst="rect">
            <a:avLst/>
          </a:prstGeom>
          <a:noFill/>
        </p:spPr>
        <p:txBody>
          <a:bodyPr wrap="square" rtlCol="0">
            <a:spAutoFit/>
          </a:bodyPr>
          <a:lstStyle/>
          <a:p>
            <a:pPr>
              <a:lnSpc>
                <a:spcPct val="150000"/>
              </a:lnSpc>
            </a:pPr>
            <a:r>
              <a:rPr lang="en-US" sz="1600" dirty="0"/>
              <a:t>Boundary / Survey Disputes - </a:t>
            </a:r>
            <a:br>
              <a:rPr lang="en-US" sz="1600" dirty="0"/>
            </a:br>
            <a:endParaRPr lang="en-US" sz="1600" dirty="0"/>
          </a:p>
          <a:p>
            <a:pPr>
              <a:lnSpc>
                <a:spcPct val="150000"/>
              </a:lnSpc>
            </a:pPr>
            <a:r>
              <a:rPr lang="en-US" sz="1600" dirty="0"/>
              <a:t>	- Previous surveys may exist on a property that show different boundary measurements</a:t>
            </a:r>
            <a:br>
              <a:rPr lang="en-US" sz="1600" dirty="0"/>
            </a:br>
            <a:r>
              <a:rPr lang="en-US" sz="1600" dirty="0"/>
              <a:t> 	  leading to boundary disputes by neighbors.</a:t>
            </a:r>
          </a:p>
        </p:txBody>
      </p:sp>
    </p:spTree>
    <p:extLst>
      <p:ext uri="{BB962C8B-B14F-4D97-AF65-F5344CB8AC3E}">
        <p14:creationId xmlns:p14="http://schemas.microsoft.com/office/powerpoint/2010/main" val="34457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Potential Title Problems and Resolutions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1892185"/>
          </a:xfrm>
          <a:prstGeom prst="rect">
            <a:avLst/>
          </a:prstGeom>
          <a:noFill/>
        </p:spPr>
        <p:txBody>
          <a:bodyPr wrap="square" rtlCol="0">
            <a:spAutoFit/>
          </a:bodyPr>
          <a:lstStyle/>
          <a:p>
            <a:pPr>
              <a:lnSpc>
                <a:spcPct val="150000"/>
              </a:lnSpc>
            </a:pPr>
            <a:r>
              <a:rPr lang="en-US" sz="1600" dirty="0"/>
              <a:t>Undiscovered Will- </a:t>
            </a:r>
            <a:br>
              <a:rPr lang="en-US" sz="1600" dirty="0"/>
            </a:br>
            <a:endParaRPr lang="en-US" sz="1600" dirty="0"/>
          </a:p>
          <a:p>
            <a:pPr>
              <a:lnSpc>
                <a:spcPct val="150000"/>
              </a:lnSpc>
            </a:pPr>
            <a:r>
              <a:rPr lang="en-US" sz="1600" dirty="0"/>
              <a:t>	- When a property owner dies with no apparent will or heir, the state may sell their assets,</a:t>
            </a:r>
            <a:br>
              <a:rPr lang="en-US" sz="1600" dirty="0"/>
            </a:br>
            <a:r>
              <a:rPr lang="en-US" sz="1600" dirty="0"/>
              <a:t> 	  including real property.  Years later, the deceased owner’s will may come to light and</a:t>
            </a:r>
            <a:br>
              <a:rPr lang="en-US" sz="1600" dirty="0"/>
            </a:br>
            <a:r>
              <a:rPr lang="en-US" sz="1600" dirty="0"/>
              <a:t> 	  could seriously jeopardize a current property owner.</a:t>
            </a:r>
          </a:p>
        </p:txBody>
      </p:sp>
    </p:spTree>
    <p:extLst>
      <p:ext uri="{BB962C8B-B14F-4D97-AF65-F5344CB8AC3E}">
        <p14:creationId xmlns:p14="http://schemas.microsoft.com/office/powerpoint/2010/main" val="111085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Potential Title Problems and Resolutions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1522853"/>
          </a:xfrm>
          <a:prstGeom prst="rect">
            <a:avLst/>
          </a:prstGeom>
          <a:noFill/>
        </p:spPr>
        <p:txBody>
          <a:bodyPr wrap="square" rtlCol="0">
            <a:spAutoFit/>
          </a:bodyPr>
          <a:lstStyle/>
          <a:p>
            <a:pPr>
              <a:lnSpc>
                <a:spcPct val="150000"/>
              </a:lnSpc>
            </a:pPr>
            <a:r>
              <a:rPr lang="en-US" sz="1600" dirty="0"/>
              <a:t>False Impersonation of Previous Owner - </a:t>
            </a:r>
            <a:br>
              <a:rPr lang="en-US" sz="1600" dirty="0"/>
            </a:br>
            <a:endParaRPr lang="en-US" sz="1600" dirty="0"/>
          </a:p>
          <a:p>
            <a:pPr>
              <a:lnSpc>
                <a:spcPct val="150000"/>
              </a:lnSpc>
            </a:pPr>
            <a:r>
              <a:rPr lang="en-US" sz="1600" dirty="0"/>
              <a:t>	- Common and similar names can make it possible to falsely “impersonate” a property</a:t>
            </a:r>
            <a:br>
              <a:rPr lang="en-US" sz="1600" dirty="0"/>
            </a:br>
            <a:r>
              <a:rPr lang="en-US" sz="1600" dirty="0"/>
              <a:t> 	  owner.</a:t>
            </a:r>
          </a:p>
        </p:txBody>
      </p:sp>
    </p:spTree>
    <p:extLst>
      <p:ext uri="{BB962C8B-B14F-4D97-AF65-F5344CB8AC3E}">
        <p14:creationId xmlns:p14="http://schemas.microsoft.com/office/powerpoint/2010/main" val="42838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316</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solidFill>
                  <a:srgbClr val="FFFF00"/>
                </a:solidFill>
              </a:rPr>
              <a:t>Cloud on Title, Suit to Quiet Title</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784189"/>
          </a:xfrm>
          <a:prstGeom prst="rect">
            <a:avLst/>
          </a:prstGeom>
          <a:noFill/>
        </p:spPr>
        <p:txBody>
          <a:bodyPr wrap="square" rtlCol="0">
            <a:spAutoFit/>
          </a:bodyPr>
          <a:lstStyle/>
          <a:p>
            <a:pPr>
              <a:lnSpc>
                <a:spcPct val="150000"/>
              </a:lnSpc>
            </a:pPr>
            <a:r>
              <a:rPr lang="en-US" sz="1600" dirty="0">
                <a:solidFill>
                  <a:srgbClr val="FFFF00"/>
                </a:solidFill>
              </a:rPr>
              <a:t>Cloud on Title </a:t>
            </a:r>
            <a:r>
              <a:rPr lang="en-US" sz="1600" dirty="0"/>
              <a:t>– a defect in title, such as a recorded mortgage that had been paid in full but for which a satisfaction was never recorded.</a:t>
            </a:r>
          </a:p>
        </p:txBody>
      </p:sp>
      <p:sp>
        <p:nvSpPr>
          <p:cNvPr id="3" name="TextBox 2">
            <a:extLst>
              <a:ext uri="{FF2B5EF4-FFF2-40B4-BE49-F238E27FC236}">
                <a16:creationId xmlns:a16="http://schemas.microsoft.com/office/drawing/2014/main" id="{07FBB93B-BE6A-FFB3-C9CC-D8785184E408}"/>
              </a:ext>
            </a:extLst>
          </p:cNvPr>
          <p:cNvSpPr txBox="1"/>
          <p:nvPr/>
        </p:nvSpPr>
        <p:spPr>
          <a:xfrm>
            <a:off x="1987796" y="3863314"/>
            <a:ext cx="9637680" cy="414857"/>
          </a:xfrm>
          <a:prstGeom prst="rect">
            <a:avLst/>
          </a:prstGeom>
          <a:noFill/>
        </p:spPr>
        <p:txBody>
          <a:bodyPr wrap="square" rtlCol="0">
            <a:spAutoFit/>
          </a:bodyPr>
          <a:lstStyle/>
          <a:p>
            <a:pPr>
              <a:lnSpc>
                <a:spcPct val="150000"/>
              </a:lnSpc>
            </a:pPr>
            <a:r>
              <a:rPr lang="en-US" sz="1600" dirty="0">
                <a:solidFill>
                  <a:srgbClr val="FFFF00"/>
                </a:solidFill>
              </a:rPr>
              <a:t>Suit to Quiet Title </a:t>
            </a:r>
            <a:r>
              <a:rPr lang="en-US" sz="1600" dirty="0"/>
              <a:t>– a court action to cure a cloud or gap in the chain of title.</a:t>
            </a:r>
          </a:p>
        </p:txBody>
      </p:sp>
    </p:spTree>
    <p:extLst>
      <p:ext uri="{BB962C8B-B14F-4D97-AF65-F5344CB8AC3E}">
        <p14:creationId xmlns:p14="http://schemas.microsoft.com/office/powerpoint/2010/main" val="308177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rgbClr val="FFFF00"/>
                </a:solidFill>
              </a:rPr>
              <a:t>Trust/Escrow Accounts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316</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796135"/>
            <a:ext cx="9637680" cy="784189"/>
          </a:xfrm>
          <a:prstGeom prst="rect">
            <a:avLst/>
          </a:prstGeom>
          <a:noFill/>
        </p:spPr>
        <p:txBody>
          <a:bodyPr wrap="square" rtlCol="0">
            <a:spAutoFit/>
          </a:bodyPr>
          <a:lstStyle/>
          <a:p>
            <a:pPr>
              <a:lnSpc>
                <a:spcPct val="150000"/>
              </a:lnSpc>
            </a:pPr>
            <a:r>
              <a:rPr lang="en-US" sz="1600" dirty="0"/>
              <a:t>Utilized for holding of funds entrusted to the brokerage or closing entity for the benefit of the buyer or seller.</a:t>
            </a:r>
          </a:p>
        </p:txBody>
      </p:sp>
      <p:sp>
        <p:nvSpPr>
          <p:cNvPr id="3" name="TextBox 2">
            <a:extLst>
              <a:ext uri="{FF2B5EF4-FFF2-40B4-BE49-F238E27FC236}">
                <a16:creationId xmlns:a16="http://schemas.microsoft.com/office/drawing/2014/main" id="{07FBB93B-BE6A-FFB3-C9CC-D8785184E408}"/>
              </a:ext>
            </a:extLst>
          </p:cNvPr>
          <p:cNvSpPr txBox="1"/>
          <p:nvPr/>
        </p:nvSpPr>
        <p:spPr>
          <a:xfrm>
            <a:off x="1987796" y="3863314"/>
            <a:ext cx="9637680" cy="1153521"/>
          </a:xfrm>
          <a:prstGeom prst="rect">
            <a:avLst/>
          </a:prstGeom>
          <a:noFill/>
        </p:spPr>
        <p:txBody>
          <a:bodyPr wrap="square" rtlCol="0">
            <a:spAutoFit/>
          </a:bodyPr>
          <a:lstStyle/>
          <a:p>
            <a:pPr marL="285750" indent="-285750">
              <a:lnSpc>
                <a:spcPct val="150000"/>
              </a:lnSpc>
              <a:buFontTx/>
              <a:buChar char="-"/>
            </a:pPr>
            <a:r>
              <a:rPr lang="en-US" sz="1600" dirty="0"/>
              <a:t>Held for Closing</a:t>
            </a:r>
          </a:p>
          <a:p>
            <a:pPr marL="285750" indent="-285750">
              <a:lnSpc>
                <a:spcPct val="150000"/>
              </a:lnSpc>
              <a:buFontTx/>
              <a:buChar char="-"/>
            </a:pPr>
            <a:r>
              <a:rPr lang="en-US" sz="1600" dirty="0"/>
              <a:t>Held for Earnest Money</a:t>
            </a:r>
          </a:p>
          <a:p>
            <a:pPr marL="285750" indent="-285750">
              <a:lnSpc>
                <a:spcPct val="150000"/>
              </a:lnSpc>
              <a:buFontTx/>
              <a:buChar char="-"/>
            </a:pPr>
            <a:r>
              <a:rPr lang="en-US" sz="1600" dirty="0"/>
              <a:t>Sometimes held for repairs on the property (post closing)</a:t>
            </a:r>
          </a:p>
        </p:txBody>
      </p:sp>
      <p:sp>
        <p:nvSpPr>
          <p:cNvPr id="4" name="TextBox 3">
            <a:extLst>
              <a:ext uri="{FF2B5EF4-FFF2-40B4-BE49-F238E27FC236}">
                <a16:creationId xmlns:a16="http://schemas.microsoft.com/office/drawing/2014/main" id="{D069E3A4-14AD-DC32-6B77-A4E41219E541}"/>
              </a:ext>
            </a:extLst>
          </p:cNvPr>
          <p:cNvSpPr txBox="1"/>
          <p:nvPr/>
        </p:nvSpPr>
        <p:spPr>
          <a:xfrm>
            <a:off x="1987796" y="5224386"/>
            <a:ext cx="9637680" cy="414857"/>
          </a:xfrm>
          <a:prstGeom prst="rect">
            <a:avLst/>
          </a:prstGeom>
          <a:noFill/>
        </p:spPr>
        <p:txBody>
          <a:bodyPr wrap="square" rtlCol="0">
            <a:spAutoFit/>
          </a:bodyPr>
          <a:lstStyle/>
          <a:p>
            <a:pPr>
              <a:lnSpc>
                <a:spcPct val="150000"/>
              </a:lnSpc>
            </a:pPr>
            <a:r>
              <a:rPr lang="en-US" sz="1600" dirty="0"/>
              <a:t>Improperly using or mixing brokerage funds with clients' funds is called commingling.</a:t>
            </a:r>
          </a:p>
        </p:txBody>
      </p:sp>
    </p:spTree>
    <p:extLst>
      <p:ext uri="{BB962C8B-B14F-4D97-AF65-F5344CB8AC3E}">
        <p14:creationId xmlns:p14="http://schemas.microsoft.com/office/powerpoint/2010/main" val="157990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rgbClr val="FFFF00"/>
                </a:solidFill>
              </a:rPr>
              <a:t>Dollars and Cents</a:t>
            </a:r>
            <a:endParaRPr lang="en-US" b="1" dirty="0">
              <a:solidFill>
                <a:srgbClr val="FFFF00"/>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317</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351365"/>
            <a:ext cx="9637680" cy="414857"/>
          </a:xfrm>
          <a:prstGeom prst="rect">
            <a:avLst/>
          </a:prstGeom>
          <a:noFill/>
        </p:spPr>
        <p:txBody>
          <a:bodyPr wrap="square" rtlCol="0">
            <a:spAutoFit/>
          </a:bodyPr>
          <a:lstStyle/>
          <a:p>
            <a:pPr>
              <a:lnSpc>
                <a:spcPct val="150000"/>
              </a:lnSpc>
            </a:pPr>
            <a:r>
              <a:rPr lang="en-US" sz="1600" dirty="0"/>
              <a:t>Closing entity prepares a settlement statement for both parties to the transaction.</a:t>
            </a:r>
          </a:p>
        </p:txBody>
      </p:sp>
      <p:sp>
        <p:nvSpPr>
          <p:cNvPr id="3" name="TextBox 2">
            <a:extLst>
              <a:ext uri="{FF2B5EF4-FFF2-40B4-BE49-F238E27FC236}">
                <a16:creationId xmlns:a16="http://schemas.microsoft.com/office/drawing/2014/main" id="{07FBB93B-BE6A-FFB3-C9CC-D8785184E408}"/>
              </a:ext>
            </a:extLst>
          </p:cNvPr>
          <p:cNvSpPr txBox="1"/>
          <p:nvPr/>
        </p:nvSpPr>
        <p:spPr>
          <a:xfrm>
            <a:off x="1987796" y="3033599"/>
            <a:ext cx="9637680" cy="1153521"/>
          </a:xfrm>
          <a:prstGeom prst="rect">
            <a:avLst/>
          </a:prstGeom>
          <a:noFill/>
        </p:spPr>
        <p:txBody>
          <a:bodyPr wrap="square" rtlCol="0">
            <a:spAutoFit/>
          </a:bodyPr>
          <a:lstStyle/>
          <a:p>
            <a:pPr>
              <a:lnSpc>
                <a:spcPct val="150000"/>
              </a:lnSpc>
            </a:pPr>
            <a:r>
              <a:rPr lang="en-US" sz="1600" dirty="0"/>
              <a:t>The Settlement statement itemizes the money each party receives or pays.</a:t>
            </a:r>
          </a:p>
          <a:p>
            <a:pPr>
              <a:lnSpc>
                <a:spcPct val="150000"/>
              </a:lnSpc>
            </a:pPr>
            <a:r>
              <a:rPr lang="en-US" sz="1600" dirty="0"/>
              <a:t>	- Monies owner are called debit.</a:t>
            </a:r>
          </a:p>
          <a:p>
            <a:pPr>
              <a:lnSpc>
                <a:spcPct val="150000"/>
              </a:lnSpc>
            </a:pPr>
            <a:r>
              <a:rPr lang="en-US" sz="1600" dirty="0"/>
              <a:t>	- Monies received are called credits.</a:t>
            </a:r>
          </a:p>
        </p:txBody>
      </p:sp>
      <p:pic>
        <p:nvPicPr>
          <p:cNvPr id="5" name="Picture 4">
            <a:extLst>
              <a:ext uri="{FF2B5EF4-FFF2-40B4-BE49-F238E27FC236}">
                <a16:creationId xmlns:a16="http://schemas.microsoft.com/office/drawing/2014/main" id="{BA736EE4-BA69-117E-0E6F-60ABAE6123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859" y="4529551"/>
            <a:ext cx="11340281" cy="1389669"/>
          </a:xfrm>
          <a:prstGeom prst="rect">
            <a:avLst/>
          </a:prstGeom>
        </p:spPr>
      </p:pic>
    </p:spTree>
    <p:extLst>
      <p:ext uri="{BB962C8B-B14F-4D97-AF65-F5344CB8AC3E}">
        <p14:creationId xmlns:p14="http://schemas.microsoft.com/office/powerpoint/2010/main" val="374550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318</a:t>
            </a:r>
          </a:p>
        </p:txBody>
      </p:sp>
      <p:sp>
        <p:nvSpPr>
          <p:cNvPr id="8" name="TextBox 7">
            <a:extLst>
              <a:ext uri="{FF2B5EF4-FFF2-40B4-BE49-F238E27FC236}">
                <a16:creationId xmlns:a16="http://schemas.microsoft.com/office/drawing/2014/main" id="{5B99B554-7C7F-0E40-6E11-8C632C47CBD7}"/>
              </a:ext>
            </a:extLst>
          </p:cNvPr>
          <p:cNvSpPr txBox="1"/>
          <p:nvPr/>
        </p:nvSpPr>
        <p:spPr>
          <a:xfrm>
            <a:off x="6096000" y="970227"/>
            <a:ext cx="5702300" cy="1892185"/>
          </a:xfrm>
          <a:prstGeom prst="rect">
            <a:avLst/>
          </a:prstGeom>
          <a:noFill/>
        </p:spPr>
        <p:txBody>
          <a:bodyPr wrap="square" rtlCol="0">
            <a:spAutoFit/>
          </a:bodyPr>
          <a:lstStyle/>
          <a:p>
            <a:pPr>
              <a:lnSpc>
                <a:spcPct val="150000"/>
              </a:lnSpc>
            </a:pPr>
            <a:r>
              <a:rPr lang="en-US" sz="1600" dirty="0"/>
              <a:t>Seller’s Statement contains the seller’s Debits and Credits.</a:t>
            </a:r>
          </a:p>
          <a:p>
            <a:pPr>
              <a:lnSpc>
                <a:spcPct val="150000"/>
              </a:lnSpc>
            </a:pPr>
            <a:endParaRPr lang="en-US" sz="1600" dirty="0"/>
          </a:p>
          <a:p>
            <a:pPr>
              <a:lnSpc>
                <a:spcPct val="150000"/>
              </a:lnSpc>
            </a:pPr>
            <a:r>
              <a:rPr lang="en-US" sz="1600" dirty="0"/>
              <a:t>Includes the bottom-line net (</a:t>
            </a:r>
            <a:r>
              <a:rPr lang="en-US" sz="1600" dirty="0">
                <a:solidFill>
                  <a:srgbClr val="FFFF00"/>
                </a:solidFill>
              </a:rPr>
              <a:t>net proceeds</a:t>
            </a:r>
            <a:r>
              <a:rPr lang="en-US" sz="1600" dirty="0"/>
              <a:t>) Seller will receive from the closing.</a:t>
            </a:r>
          </a:p>
        </p:txBody>
      </p:sp>
      <p:pic>
        <p:nvPicPr>
          <p:cNvPr id="9" name="Picture 8" descr="A document with text and numbers&#10;&#10;Description automatically generated">
            <a:extLst>
              <a:ext uri="{FF2B5EF4-FFF2-40B4-BE49-F238E27FC236}">
                <a16:creationId xmlns:a16="http://schemas.microsoft.com/office/drawing/2014/main" id="{BF3F4062-CBE7-AF77-9561-C6BD50A63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476989" cy="6858000"/>
          </a:xfrm>
          <a:prstGeom prst="rect">
            <a:avLst/>
          </a:prstGeom>
          <a:ln w="12700">
            <a:solidFill>
              <a:prstClr val="black"/>
            </a:solidFill>
          </a:ln>
        </p:spPr>
      </p:pic>
      <p:pic>
        <p:nvPicPr>
          <p:cNvPr id="10" name="Picture 9" descr="A table with text on it&#10;&#10;Description automatically generated">
            <a:extLst>
              <a:ext uri="{FF2B5EF4-FFF2-40B4-BE49-F238E27FC236}">
                <a16:creationId xmlns:a16="http://schemas.microsoft.com/office/drawing/2014/main" id="{6B7042F4-DEFB-45D9-7245-26B26AB56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7600" y="4506595"/>
            <a:ext cx="3390900" cy="2239010"/>
          </a:xfrm>
          <a:prstGeom prst="rect">
            <a:avLst/>
          </a:prstGeom>
        </p:spPr>
      </p:pic>
    </p:spTree>
    <p:extLst>
      <p:ext uri="{BB962C8B-B14F-4D97-AF65-F5344CB8AC3E}">
        <p14:creationId xmlns:p14="http://schemas.microsoft.com/office/powerpoint/2010/main" val="310183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319</a:t>
            </a:r>
          </a:p>
        </p:txBody>
      </p:sp>
      <p:sp>
        <p:nvSpPr>
          <p:cNvPr id="8" name="TextBox 7">
            <a:extLst>
              <a:ext uri="{FF2B5EF4-FFF2-40B4-BE49-F238E27FC236}">
                <a16:creationId xmlns:a16="http://schemas.microsoft.com/office/drawing/2014/main" id="{5B99B554-7C7F-0E40-6E11-8C632C47CBD7}"/>
              </a:ext>
            </a:extLst>
          </p:cNvPr>
          <p:cNvSpPr txBox="1"/>
          <p:nvPr/>
        </p:nvSpPr>
        <p:spPr>
          <a:xfrm>
            <a:off x="6096000" y="970227"/>
            <a:ext cx="5702300" cy="1892185"/>
          </a:xfrm>
          <a:prstGeom prst="rect">
            <a:avLst/>
          </a:prstGeom>
          <a:noFill/>
        </p:spPr>
        <p:txBody>
          <a:bodyPr wrap="square" rtlCol="0">
            <a:spAutoFit/>
          </a:bodyPr>
          <a:lstStyle/>
          <a:p>
            <a:pPr>
              <a:lnSpc>
                <a:spcPct val="150000"/>
              </a:lnSpc>
            </a:pPr>
            <a:r>
              <a:rPr lang="en-US" sz="1600" dirty="0"/>
              <a:t>Buyer’s Statement contains the buyer's Debits and Credits.</a:t>
            </a:r>
          </a:p>
          <a:p>
            <a:pPr>
              <a:lnSpc>
                <a:spcPct val="150000"/>
              </a:lnSpc>
            </a:pPr>
            <a:endParaRPr lang="en-US" sz="1600" dirty="0"/>
          </a:p>
          <a:p>
            <a:pPr>
              <a:lnSpc>
                <a:spcPct val="150000"/>
              </a:lnSpc>
            </a:pPr>
            <a:r>
              <a:rPr lang="en-US" sz="1600" dirty="0"/>
              <a:t>Includes the amounts the Buyer will need to bring to closing in </a:t>
            </a:r>
            <a:r>
              <a:rPr lang="en-US" sz="1600" dirty="0">
                <a:solidFill>
                  <a:srgbClr val="FFFF00"/>
                </a:solidFill>
              </a:rPr>
              <a:t>Good Funds</a:t>
            </a:r>
            <a:r>
              <a:rPr lang="en-US" sz="1600" dirty="0"/>
              <a:t>.</a:t>
            </a:r>
          </a:p>
        </p:txBody>
      </p:sp>
      <p:pic>
        <p:nvPicPr>
          <p:cNvPr id="2" name="Picture 1" descr="A document with a price tag&#10;&#10;Description automatically generated with medium confidence">
            <a:extLst>
              <a:ext uri="{FF2B5EF4-FFF2-40B4-BE49-F238E27FC236}">
                <a16:creationId xmlns:a16="http://schemas.microsoft.com/office/drawing/2014/main" id="{4088C7DB-46B2-3F57-5A32-E1EF75E23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73700" cy="6854620"/>
          </a:xfrm>
          <a:prstGeom prst="rect">
            <a:avLst/>
          </a:prstGeom>
          <a:ln w="12700">
            <a:solidFill>
              <a:prstClr val="black"/>
            </a:solidFill>
          </a:ln>
        </p:spPr>
      </p:pic>
      <p:pic>
        <p:nvPicPr>
          <p:cNvPr id="3" name="Picture 2" descr="A table with text on it&#10;&#10;Description automatically generated">
            <a:extLst>
              <a:ext uri="{FF2B5EF4-FFF2-40B4-BE49-F238E27FC236}">
                <a16:creationId xmlns:a16="http://schemas.microsoft.com/office/drawing/2014/main" id="{1AE2F5EE-513E-2CB3-EF0B-BA7EFDC83E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5855" y="4322124"/>
            <a:ext cx="3387090" cy="2385060"/>
          </a:xfrm>
          <a:prstGeom prst="rect">
            <a:avLst/>
          </a:prstGeom>
        </p:spPr>
      </p:pic>
    </p:spTree>
    <p:extLst>
      <p:ext uri="{BB962C8B-B14F-4D97-AF65-F5344CB8AC3E}">
        <p14:creationId xmlns:p14="http://schemas.microsoft.com/office/powerpoint/2010/main" val="3148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1056209" y="380278"/>
            <a:ext cx="10079581" cy="1130118"/>
          </a:xfrm>
        </p:spPr>
        <p:txBody>
          <a:bodyPr>
            <a:normAutofit/>
          </a:bodyPr>
          <a:lstStyle/>
          <a:p>
            <a:pPr algn="ctr"/>
            <a:r>
              <a:rPr lang="en-US" b="1" dirty="0"/>
              <a:t>Closing a Real Estate transaction – </a:t>
            </a:r>
            <a:r>
              <a:rPr lang="en-US" sz="2400" b="1" dirty="0"/>
              <a:t>math </a:t>
            </a:r>
            <a:br>
              <a:rPr lang="en-US" sz="2400" b="1" dirty="0"/>
            </a:br>
            <a:r>
              <a:rPr lang="en-US" sz="2400" b="1" dirty="0"/>
              <a:t>(Prorating Expenses)</a:t>
            </a:r>
            <a:endParaRPr lang="en-US" b="1" dirty="0"/>
          </a:p>
        </p:txBody>
      </p:sp>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1797569" y="3067953"/>
            <a:ext cx="5452936" cy="50918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360 days in a year</a:t>
            </a:r>
          </a:p>
        </p:txBody>
      </p:sp>
      <p:sp>
        <p:nvSpPr>
          <p:cNvPr id="3" name="Content Placeholder 2">
            <a:extLst>
              <a:ext uri="{FF2B5EF4-FFF2-40B4-BE49-F238E27FC236}">
                <a16:creationId xmlns:a16="http://schemas.microsoft.com/office/drawing/2014/main" id="{E7249C05-36A7-3CC9-1E67-09BB35ABF00A}"/>
              </a:ext>
            </a:extLst>
          </p:cNvPr>
          <p:cNvSpPr txBox="1">
            <a:spLocks/>
          </p:cNvSpPr>
          <p:nvPr/>
        </p:nvSpPr>
        <p:spPr>
          <a:xfrm>
            <a:off x="1797569" y="3520748"/>
            <a:ext cx="5452936" cy="65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30 days per month</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320</a:t>
            </a:r>
          </a:p>
        </p:txBody>
      </p:sp>
      <p:sp>
        <p:nvSpPr>
          <p:cNvPr id="6" name="Content Placeholder 2">
            <a:extLst>
              <a:ext uri="{FF2B5EF4-FFF2-40B4-BE49-F238E27FC236}">
                <a16:creationId xmlns:a16="http://schemas.microsoft.com/office/drawing/2014/main" id="{CA7D4981-57B9-37D3-3D9F-4CB9D5CF01AD}"/>
              </a:ext>
            </a:extLst>
          </p:cNvPr>
          <p:cNvSpPr txBox="1">
            <a:spLocks/>
          </p:cNvSpPr>
          <p:nvPr/>
        </p:nvSpPr>
        <p:spPr>
          <a:xfrm>
            <a:off x="1797568" y="3990819"/>
            <a:ext cx="5452936" cy="65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Seller owns day of closing</a:t>
            </a:r>
          </a:p>
        </p:txBody>
      </p:sp>
      <p:sp>
        <p:nvSpPr>
          <p:cNvPr id="12" name="Content Placeholder 2">
            <a:extLst>
              <a:ext uri="{FF2B5EF4-FFF2-40B4-BE49-F238E27FC236}">
                <a16:creationId xmlns:a16="http://schemas.microsoft.com/office/drawing/2014/main" id="{3155E710-6D66-E2B4-3458-A317BE9FB6CC}"/>
              </a:ext>
            </a:extLst>
          </p:cNvPr>
          <p:cNvSpPr txBox="1">
            <a:spLocks/>
          </p:cNvSpPr>
          <p:nvPr/>
        </p:nvSpPr>
        <p:spPr>
          <a:xfrm>
            <a:off x="1275464" y="2573776"/>
            <a:ext cx="6792391" cy="50918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b="1" dirty="0"/>
              <a:t>In prorations there are a few rules to remember:</a:t>
            </a:r>
          </a:p>
        </p:txBody>
      </p:sp>
    </p:spTree>
    <p:extLst>
      <p:ext uri="{BB962C8B-B14F-4D97-AF65-F5344CB8AC3E}">
        <p14:creationId xmlns:p14="http://schemas.microsoft.com/office/powerpoint/2010/main" val="342407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320</a:t>
            </a:r>
          </a:p>
        </p:txBody>
      </p:sp>
      <p:sp>
        <p:nvSpPr>
          <p:cNvPr id="4" name="Content Placeholder 2">
            <a:extLst>
              <a:ext uri="{FF2B5EF4-FFF2-40B4-BE49-F238E27FC236}">
                <a16:creationId xmlns:a16="http://schemas.microsoft.com/office/drawing/2014/main" id="{910D7B05-25F5-D77A-7117-711E3D351C68}"/>
              </a:ext>
            </a:extLst>
          </p:cNvPr>
          <p:cNvSpPr txBox="1">
            <a:spLocks/>
          </p:cNvSpPr>
          <p:nvPr/>
        </p:nvSpPr>
        <p:spPr>
          <a:xfrm>
            <a:off x="1056209" y="2053690"/>
            <a:ext cx="5748185" cy="50918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indent="0">
              <a:buNone/>
            </a:pPr>
            <a:r>
              <a:rPr lang="en-US" b="1" dirty="0"/>
              <a:t>The steps of a proration:</a:t>
            </a:r>
          </a:p>
        </p:txBody>
      </p:sp>
      <p:sp>
        <p:nvSpPr>
          <p:cNvPr id="7" name="Content Placeholder 2">
            <a:extLst>
              <a:ext uri="{FF2B5EF4-FFF2-40B4-BE49-F238E27FC236}">
                <a16:creationId xmlns:a16="http://schemas.microsoft.com/office/drawing/2014/main" id="{169F71DA-7289-26CD-5C86-462EED5A168D}"/>
              </a:ext>
            </a:extLst>
          </p:cNvPr>
          <p:cNvSpPr txBox="1">
            <a:spLocks/>
          </p:cNvSpPr>
          <p:nvPr/>
        </p:nvSpPr>
        <p:spPr>
          <a:xfrm>
            <a:off x="1578312" y="2704685"/>
            <a:ext cx="7858496" cy="50918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Identify the total dollar amount to be prorated</a:t>
            </a:r>
          </a:p>
        </p:txBody>
      </p:sp>
      <p:sp>
        <p:nvSpPr>
          <p:cNvPr id="8" name="Content Placeholder 2">
            <a:extLst>
              <a:ext uri="{FF2B5EF4-FFF2-40B4-BE49-F238E27FC236}">
                <a16:creationId xmlns:a16="http://schemas.microsoft.com/office/drawing/2014/main" id="{6B444937-9680-65F1-C800-B515E214B573}"/>
              </a:ext>
            </a:extLst>
          </p:cNvPr>
          <p:cNvSpPr txBox="1">
            <a:spLocks/>
          </p:cNvSpPr>
          <p:nvPr/>
        </p:nvSpPr>
        <p:spPr>
          <a:xfrm>
            <a:off x="1578312" y="3248427"/>
            <a:ext cx="8443712" cy="65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Determine the number of days in the period (Year, quarter, month)</a:t>
            </a:r>
          </a:p>
        </p:txBody>
      </p:sp>
      <p:sp>
        <p:nvSpPr>
          <p:cNvPr id="9" name="Content Placeholder 2">
            <a:extLst>
              <a:ext uri="{FF2B5EF4-FFF2-40B4-BE49-F238E27FC236}">
                <a16:creationId xmlns:a16="http://schemas.microsoft.com/office/drawing/2014/main" id="{4ED4E96C-6EAE-C2B4-B07F-7AEEEFF8C0AB}"/>
              </a:ext>
            </a:extLst>
          </p:cNvPr>
          <p:cNvSpPr txBox="1">
            <a:spLocks/>
          </p:cNvSpPr>
          <p:nvPr/>
        </p:nvSpPr>
        <p:spPr>
          <a:xfrm>
            <a:off x="1578312" y="3769469"/>
            <a:ext cx="8596866" cy="658060"/>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Determine if the Bill was paid in advance (beginning of the period) or arrears (after the period).</a:t>
            </a:r>
          </a:p>
        </p:txBody>
      </p:sp>
      <p:sp>
        <p:nvSpPr>
          <p:cNvPr id="15" name="Content Placeholder 2">
            <a:extLst>
              <a:ext uri="{FF2B5EF4-FFF2-40B4-BE49-F238E27FC236}">
                <a16:creationId xmlns:a16="http://schemas.microsoft.com/office/drawing/2014/main" id="{A96CA501-E439-AA42-6454-A47453D29E08}"/>
              </a:ext>
            </a:extLst>
          </p:cNvPr>
          <p:cNvSpPr txBox="1">
            <a:spLocks/>
          </p:cNvSpPr>
          <p:nvPr/>
        </p:nvSpPr>
        <p:spPr>
          <a:xfrm>
            <a:off x="1578312" y="4492922"/>
            <a:ext cx="9557478" cy="65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Divide the total amount by the number of days in the term to get a daily rate.</a:t>
            </a:r>
          </a:p>
        </p:txBody>
      </p:sp>
      <p:sp>
        <p:nvSpPr>
          <p:cNvPr id="16" name="Content Placeholder 2">
            <a:extLst>
              <a:ext uri="{FF2B5EF4-FFF2-40B4-BE49-F238E27FC236}">
                <a16:creationId xmlns:a16="http://schemas.microsoft.com/office/drawing/2014/main" id="{F82051FA-B885-672A-520E-D56A5101FE25}"/>
              </a:ext>
            </a:extLst>
          </p:cNvPr>
          <p:cNvSpPr txBox="1">
            <a:spLocks/>
          </p:cNvSpPr>
          <p:nvPr/>
        </p:nvSpPr>
        <p:spPr>
          <a:xfrm>
            <a:off x="1578312" y="5048257"/>
            <a:ext cx="9557478" cy="658060"/>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Multiply the daily rate times the number of days of ownership.</a:t>
            </a:r>
          </a:p>
        </p:txBody>
      </p:sp>
      <p:sp>
        <p:nvSpPr>
          <p:cNvPr id="19" name="Title 1">
            <a:extLst>
              <a:ext uri="{FF2B5EF4-FFF2-40B4-BE49-F238E27FC236}">
                <a16:creationId xmlns:a16="http://schemas.microsoft.com/office/drawing/2014/main" id="{4979B448-C6F6-680F-58B2-94B059E538AF}"/>
              </a:ext>
            </a:extLst>
          </p:cNvPr>
          <p:cNvSpPr txBox="1">
            <a:spLocks/>
          </p:cNvSpPr>
          <p:nvPr/>
        </p:nvSpPr>
        <p:spPr>
          <a:xfrm>
            <a:off x="1056209" y="380278"/>
            <a:ext cx="10079581" cy="113011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a:t>Closing a Real Estate transaction – </a:t>
            </a:r>
            <a:r>
              <a:rPr lang="en-US" sz="2400" b="1"/>
              <a:t>math </a:t>
            </a:r>
            <a:br>
              <a:rPr lang="en-US" sz="2400" b="1"/>
            </a:br>
            <a:r>
              <a:rPr lang="en-US" sz="2400" b="1"/>
              <a:t>(Prorating Expenses)</a:t>
            </a:r>
            <a:endParaRPr lang="en-US" b="1" dirty="0"/>
          </a:p>
        </p:txBody>
      </p:sp>
    </p:spTree>
    <p:extLst>
      <p:ext uri="{BB962C8B-B14F-4D97-AF65-F5344CB8AC3E}">
        <p14:creationId xmlns:p14="http://schemas.microsoft.com/office/powerpoint/2010/main" val="11888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301</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solidFill>
                  <a:srgbClr val="FFFF00"/>
                </a:solidFill>
              </a:rPr>
              <a:t>Closings Statements / RESPA / TRID Disclosures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669135"/>
            <a:ext cx="9637680" cy="414857"/>
          </a:xfrm>
          <a:prstGeom prst="rect">
            <a:avLst/>
          </a:prstGeom>
          <a:noFill/>
        </p:spPr>
        <p:txBody>
          <a:bodyPr wrap="square" rtlCol="0">
            <a:spAutoFit/>
          </a:bodyPr>
          <a:lstStyle/>
          <a:p>
            <a:pPr>
              <a:lnSpc>
                <a:spcPct val="150000"/>
              </a:lnSpc>
            </a:pPr>
            <a:r>
              <a:rPr lang="en-US" sz="1600" dirty="0"/>
              <a:t>The TILA - RESPA Integrated Disclosure (TRID) rule became effective on October 3, 2015.</a:t>
            </a:r>
          </a:p>
        </p:txBody>
      </p:sp>
      <p:sp>
        <p:nvSpPr>
          <p:cNvPr id="4" name="TextBox 3">
            <a:extLst>
              <a:ext uri="{FF2B5EF4-FFF2-40B4-BE49-F238E27FC236}">
                <a16:creationId xmlns:a16="http://schemas.microsoft.com/office/drawing/2014/main" id="{29054DB0-FC07-4525-A30B-83F56BFCFF77}"/>
              </a:ext>
            </a:extLst>
          </p:cNvPr>
          <p:cNvSpPr txBox="1"/>
          <p:nvPr/>
        </p:nvSpPr>
        <p:spPr>
          <a:xfrm>
            <a:off x="1987796" y="3267414"/>
            <a:ext cx="9637680" cy="784189"/>
          </a:xfrm>
          <a:prstGeom prst="rect">
            <a:avLst/>
          </a:prstGeom>
          <a:noFill/>
        </p:spPr>
        <p:txBody>
          <a:bodyPr wrap="square" rtlCol="0">
            <a:spAutoFit/>
          </a:bodyPr>
          <a:lstStyle/>
          <a:p>
            <a:pPr>
              <a:lnSpc>
                <a:spcPct val="150000"/>
              </a:lnSpc>
            </a:pPr>
            <a:r>
              <a:rPr lang="en-US" sz="1600" dirty="0"/>
              <a:t>The rule requires the use of new integrated disclosure forms for consumers at the time of application (Loan Estimate) and Settlement (Closing Disclosure).</a:t>
            </a:r>
          </a:p>
        </p:txBody>
      </p:sp>
      <p:sp>
        <p:nvSpPr>
          <p:cNvPr id="3" name="TextBox 2">
            <a:extLst>
              <a:ext uri="{FF2B5EF4-FFF2-40B4-BE49-F238E27FC236}">
                <a16:creationId xmlns:a16="http://schemas.microsoft.com/office/drawing/2014/main" id="{CAA718DF-F9E3-3F8B-7FE6-5F91C08592FD}"/>
              </a:ext>
            </a:extLst>
          </p:cNvPr>
          <p:cNvSpPr txBox="1"/>
          <p:nvPr/>
        </p:nvSpPr>
        <p:spPr>
          <a:xfrm>
            <a:off x="1987796" y="4245522"/>
            <a:ext cx="9637680" cy="784189"/>
          </a:xfrm>
          <a:prstGeom prst="rect">
            <a:avLst/>
          </a:prstGeom>
          <a:noFill/>
        </p:spPr>
        <p:txBody>
          <a:bodyPr wrap="square" rtlCol="0">
            <a:spAutoFit/>
          </a:bodyPr>
          <a:lstStyle/>
          <a:p>
            <a:pPr>
              <a:lnSpc>
                <a:spcPct val="150000"/>
              </a:lnSpc>
            </a:pPr>
            <a:r>
              <a:rPr lang="en-US" sz="1600" dirty="0"/>
              <a:t>The Loan Estimate must be placed in the mail or delivered to the buyer no later than the third business day after receiving their application.</a:t>
            </a:r>
          </a:p>
        </p:txBody>
      </p:sp>
    </p:spTree>
    <p:extLst>
      <p:ext uri="{BB962C8B-B14F-4D97-AF65-F5344CB8AC3E}">
        <p14:creationId xmlns:p14="http://schemas.microsoft.com/office/powerpoint/2010/main" val="402503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320</a:t>
            </a:r>
          </a:p>
        </p:txBody>
      </p:sp>
      <p:sp>
        <p:nvSpPr>
          <p:cNvPr id="7" name="Content Placeholder 2">
            <a:extLst>
              <a:ext uri="{FF2B5EF4-FFF2-40B4-BE49-F238E27FC236}">
                <a16:creationId xmlns:a16="http://schemas.microsoft.com/office/drawing/2014/main" id="{169F71DA-7289-26CD-5C86-462EED5A168D}"/>
              </a:ext>
            </a:extLst>
          </p:cNvPr>
          <p:cNvSpPr txBox="1">
            <a:spLocks/>
          </p:cNvSpPr>
          <p:nvPr/>
        </p:nvSpPr>
        <p:spPr>
          <a:xfrm>
            <a:off x="7936993" y="2799048"/>
            <a:ext cx="3529784" cy="281607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seller should be reimbursed or credited for the amount the buyer is responsible for when bills are paid by the seller in advance.</a:t>
            </a:r>
          </a:p>
          <a:p>
            <a:pPr>
              <a:buFont typeface="Wingdings" pitchFamily="2" charset="2"/>
              <a:buChar char="Ø"/>
            </a:pPr>
            <a:r>
              <a:rPr lang="en-US" b="1" dirty="0"/>
              <a:t>Debit buyer / Credit Seller</a:t>
            </a:r>
          </a:p>
        </p:txBody>
      </p:sp>
      <p:pic>
        <p:nvPicPr>
          <p:cNvPr id="3" name="Picture 2" descr="A white and black rectangular sign with black text&#10;&#10;Description automatically generated with medium confidence">
            <a:extLst>
              <a:ext uri="{FF2B5EF4-FFF2-40B4-BE49-F238E27FC236}">
                <a16:creationId xmlns:a16="http://schemas.microsoft.com/office/drawing/2014/main" id="{5435073E-6498-FCA6-3E47-15AF27B7D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23" y="2152523"/>
            <a:ext cx="5927637" cy="4109129"/>
          </a:xfrm>
          <a:prstGeom prst="rect">
            <a:avLst/>
          </a:prstGeom>
        </p:spPr>
      </p:pic>
      <p:sp>
        <p:nvSpPr>
          <p:cNvPr id="6" name="Rectangle 5">
            <a:extLst>
              <a:ext uri="{FF2B5EF4-FFF2-40B4-BE49-F238E27FC236}">
                <a16:creationId xmlns:a16="http://schemas.microsoft.com/office/drawing/2014/main" id="{2357F409-C792-CA16-10D0-167003726A73}"/>
              </a:ext>
            </a:extLst>
          </p:cNvPr>
          <p:cNvSpPr/>
          <p:nvPr/>
        </p:nvSpPr>
        <p:spPr>
          <a:xfrm>
            <a:off x="3689041" y="3340100"/>
            <a:ext cx="2851459" cy="2819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12" name="Title 1">
            <a:extLst>
              <a:ext uri="{FF2B5EF4-FFF2-40B4-BE49-F238E27FC236}">
                <a16:creationId xmlns:a16="http://schemas.microsoft.com/office/drawing/2014/main" id="{59C9B2CE-3479-53C3-A496-2954F2D78AED}"/>
              </a:ext>
            </a:extLst>
          </p:cNvPr>
          <p:cNvSpPr>
            <a:spLocks noGrp="1"/>
          </p:cNvSpPr>
          <p:nvPr>
            <p:ph type="title"/>
          </p:nvPr>
        </p:nvSpPr>
        <p:spPr>
          <a:xfrm>
            <a:off x="1056209" y="380278"/>
            <a:ext cx="10079581" cy="1130118"/>
          </a:xfrm>
        </p:spPr>
        <p:txBody>
          <a:bodyPr>
            <a:normAutofit/>
          </a:bodyPr>
          <a:lstStyle/>
          <a:p>
            <a:pPr algn="ctr"/>
            <a:r>
              <a:rPr lang="en-US" b="1" dirty="0"/>
              <a:t>Closing a Real Estate transaction – </a:t>
            </a:r>
            <a:r>
              <a:rPr lang="en-US" sz="2400" b="1" dirty="0"/>
              <a:t>math </a:t>
            </a:r>
            <a:br>
              <a:rPr lang="en-US" sz="2400" b="1" dirty="0"/>
            </a:br>
            <a:r>
              <a:rPr lang="en-US" sz="2400" b="1" dirty="0"/>
              <a:t>(Prorating Expenses)</a:t>
            </a:r>
            <a:endParaRPr lang="en-US" b="1" dirty="0"/>
          </a:p>
        </p:txBody>
      </p:sp>
    </p:spTree>
    <p:extLst>
      <p:ext uri="{BB962C8B-B14F-4D97-AF65-F5344CB8AC3E}">
        <p14:creationId xmlns:p14="http://schemas.microsoft.com/office/powerpoint/2010/main" val="212532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320</a:t>
            </a:r>
          </a:p>
        </p:txBody>
      </p:sp>
      <p:sp>
        <p:nvSpPr>
          <p:cNvPr id="7" name="Content Placeholder 2">
            <a:extLst>
              <a:ext uri="{FF2B5EF4-FFF2-40B4-BE49-F238E27FC236}">
                <a16:creationId xmlns:a16="http://schemas.microsoft.com/office/drawing/2014/main" id="{169F71DA-7289-26CD-5C86-462EED5A168D}"/>
              </a:ext>
            </a:extLst>
          </p:cNvPr>
          <p:cNvSpPr txBox="1">
            <a:spLocks/>
          </p:cNvSpPr>
          <p:nvPr/>
        </p:nvSpPr>
        <p:spPr>
          <a:xfrm>
            <a:off x="7936992" y="2595848"/>
            <a:ext cx="3529784" cy="2816078"/>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buyer should be reimbursed or credited for the amount the seller is responsible for when bills are paid in arrears by the buyer (the homeowner at the time the bill is presented.)</a:t>
            </a:r>
          </a:p>
          <a:p>
            <a:pPr>
              <a:buFont typeface="Wingdings" pitchFamily="2" charset="2"/>
              <a:buChar char="Ø"/>
            </a:pPr>
            <a:r>
              <a:rPr lang="en-US" b="1" dirty="0"/>
              <a:t>Debit Seller / Credit Buyer</a:t>
            </a:r>
          </a:p>
        </p:txBody>
      </p:sp>
      <p:pic>
        <p:nvPicPr>
          <p:cNvPr id="3" name="Picture 2" descr="A white and black rectangular sign with black text&#10;&#10;Description automatically generated with medium confidence">
            <a:extLst>
              <a:ext uri="{FF2B5EF4-FFF2-40B4-BE49-F238E27FC236}">
                <a16:creationId xmlns:a16="http://schemas.microsoft.com/office/drawing/2014/main" id="{5435073E-6498-FCA6-3E47-15AF27B7D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23" y="2152523"/>
            <a:ext cx="5927637" cy="4109129"/>
          </a:xfrm>
          <a:prstGeom prst="rect">
            <a:avLst/>
          </a:prstGeom>
        </p:spPr>
      </p:pic>
      <p:sp>
        <p:nvSpPr>
          <p:cNvPr id="6" name="Rectangle 5">
            <a:extLst>
              <a:ext uri="{FF2B5EF4-FFF2-40B4-BE49-F238E27FC236}">
                <a16:creationId xmlns:a16="http://schemas.microsoft.com/office/drawing/2014/main" id="{2357F409-C792-CA16-10D0-167003726A73}"/>
              </a:ext>
            </a:extLst>
          </p:cNvPr>
          <p:cNvSpPr/>
          <p:nvPr/>
        </p:nvSpPr>
        <p:spPr>
          <a:xfrm>
            <a:off x="725224" y="3340100"/>
            <a:ext cx="2963818" cy="28194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9" name="Title 1">
            <a:extLst>
              <a:ext uri="{FF2B5EF4-FFF2-40B4-BE49-F238E27FC236}">
                <a16:creationId xmlns:a16="http://schemas.microsoft.com/office/drawing/2014/main" id="{33EC2BE2-9E2E-90A0-8709-1E7F7050B54E}"/>
              </a:ext>
            </a:extLst>
          </p:cNvPr>
          <p:cNvSpPr>
            <a:spLocks noGrp="1"/>
          </p:cNvSpPr>
          <p:nvPr>
            <p:ph type="title"/>
          </p:nvPr>
        </p:nvSpPr>
        <p:spPr>
          <a:xfrm>
            <a:off x="1056209" y="380278"/>
            <a:ext cx="10079581" cy="1130118"/>
          </a:xfrm>
        </p:spPr>
        <p:txBody>
          <a:bodyPr>
            <a:normAutofit/>
          </a:bodyPr>
          <a:lstStyle/>
          <a:p>
            <a:pPr algn="ctr"/>
            <a:r>
              <a:rPr lang="en-US" b="1" dirty="0"/>
              <a:t>Closing a Real Estate transaction – </a:t>
            </a:r>
            <a:r>
              <a:rPr lang="en-US" sz="2400" b="1" dirty="0"/>
              <a:t>math </a:t>
            </a:r>
            <a:br>
              <a:rPr lang="en-US" sz="2400" b="1" dirty="0"/>
            </a:br>
            <a:r>
              <a:rPr lang="en-US" sz="2400" b="1" dirty="0"/>
              <a:t>(Prorating Expenses)</a:t>
            </a:r>
            <a:endParaRPr lang="en-US" b="1" dirty="0"/>
          </a:p>
        </p:txBody>
      </p:sp>
    </p:spTree>
    <p:extLst>
      <p:ext uri="{BB962C8B-B14F-4D97-AF65-F5344CB8AC3E}">
        <p14:creationId xmlns:p14="http://schemas.microsoft.com/office/powerpoint/2010/main" val="137181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322</a:t>
            </a:r>
          </a:p>
        </p:txBody>
      </p:sp>
      <p:sp>
        <p:nvSpPr>
          <p:cNvPr id="7" name="Content Placeholder 2">
            <a:extLst>
              <a:ext uri="{FF2B5EF4-FFF2-40B4-BE49-F238E27FC236}">
                <a16:creationId xmlns:a16="http://schemas.microsoft.com/office/drawing/2014/main" id="{169F71DA-7289-26CD-5C86-462EED5A168D}"/>
              </a:ext>
            </a:extLst>
          </p:cNvPr>
          <p:cNvSpPr txBox="1">
            <a:spLocks/>
          </p:cNvSpPr>
          <p:nvPr/>
        </p:nvSpPr>
        <p:spPr>
          <a:xfrm>
            <a:off x="1387195" y="2595848"/>
            <a:ext cx="10079581" cy="2816078"/>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Bills paid in advance are always Buyer Owes Seller – Debit Buyer / Credit Seller</a:t>
            </a:r>
          </a:p>
          <a:p>
            <a:pPr>
              <a:buFont typeface="Wingdings" pitchFamily="2" charset="2"/>
              <a:buChar char="Ø"/>
            </a:pPr>
            <a:r>
              <a:rPr lang="en-US" b="1" dirty="0"/>
              <a:t>Bills paid in arrears are always Seller Owes Buyer – Debit Seller / Credit Buyer</a:t>
            </a:r>
          </a:p>
          <a:p>
            <a:pPr>
              <a:buFont typeface="Wingdings" pitchFamily="2" charset="2"/>
              <a:buChar char="Ø"/>
            </a:pPr>
            <a:r>
              <a:rPr lang="en-US" b="1" dirty="0"/>
              <a:t>Only the buyer and the seller are affected, not the broker, the lender, the title company, etc.</a:t>
            </a:r>
          </a:p>
          <a:p>
            <a:pPr>
              <a:buFont typeface="Wingdings" pitchFamily="2" charset="2"/>
              <a:buChar char="Ø"/>
            </a:pPr>
            <a:r>
              <a:rPr lang="en-US" b="1" dirty="0"/>
              <a:t>The same dollar amount is always debited from one party and credited to the other.</a:t>
            </a:r>
          </a:p>
        </p:txBody>
      </p:sp>
      <p:sp>
        <p:nvSpPr>
          <p:cNvPr id="9" name="Title 1">
            <a:extLst>
              <a:ext uri="{FF2B5EF4-FFF2-40B4-BE49-F238E27FC236}">
                <a16:creationId xmlns:a16="http://schemas.microsoft.com/office/drawing/2014/main" id="{33EC2BE2-9E2E-90A0-8709-1E7F7050B54E}"/>
              </a:ext>
            </a:extLst>
          </p:cNvPr>
          <p:cNvSpPr>
            <a:spLocks noGrp="1"/>
          </p:cNvSpPr>
          <p:nvPr>
            <p:ph type="title"/>
          </p:nvPr>
        </p:nvSpPr>
        <p:spPr>
          <a:xfrm>
            <a:off x="1056209" y="380278"/>
            <a:ext cx="10079581" cy="1130118"/>
          </a:xfrm>
        </p:spPr>
        <p:txBody>
          <a:bodyPr>
            <a:normAutofit/>
          </a:bodyPr>
          <a:lstStyle/>
          <a:p>
            <a:pPr algn="ctr"/>
            <a:r>
              <a:rPr lang="en-US" b="1" dirty="0"/>
              <a:t>Closing a Real Estate transaction – </a:t>
            </a:r>
            <a:r>
              <a:rPr lang="en-US" sz="2400" b="1" dirty="0"/>
              <a:t>math </a:t>
            </a:r>
            <a:br>
              <a:rPr lang="en-US" sz="2400" b="1" dirty="0"/>
            </a:br>
            <a:r>
              <a:rPr lang="en-US" sz="2400" b="1" dirty="0"/>
              <a:t>(Prorating Expenses)</a:t>
            </a:r>
            <a:endParaRPr lang="en-US" b="1" dirty="0"/>
          </a:p>
        </p:txBody>
      </p:sp>
    </p:spTree>
    <p:extLst>
      <p:ext uri="{BB962C8B-B14F-4D97-AF65-F5344CB8AC3E}">
        <p14:creationId xmlns:p14="http://schemas.microsoft.com/office/powerpoint/2010/main" val="322399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815032" y="1757340"/>
            <a:ext cx="10221267" cy="116543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property taxes for this year are $1,682 and are due in arrears.  The property closes on October 13</a:t>
            </a:r>
            <a:r>
              <a:rPr lang="en-US" b="1" baseline="30000" dirty="0"/>
              <a:t>th</a:t>
            </a:r>
            <a:r>
              <a:rPr lang="en-US" b="1" dirty="0"/>
              <a:t>.  What is the proration for the buyer and the seller?</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321</a:t>
            </a:r>
          </a:p>
        </p:txBody>
      </p:sp>
      <p:sp>
        <p:nvSpPr>
          <p:cNvPr id="7" name="Content Placeholder 2">
            <a:extLst>
              <a:ext uri="{FF2B5EF4-FFF2-40B4-BE49-F238E27FC236}">
                <a16:creationId xmlns:a16="http://schemas.microsoft.com/office/drawing/2014/main" id="{A5AAED3F-AE01-F4D8-5D9D-4E3940D07BFE}"/>
              </a:ext>
            </a:extLst>
          </p:cNvPr>
          <p:cNvSpPr txBox="1">
            <a:spLocks/>
          </p:cNvSpPr>
          <p:nvPr/>
        </p:nvSpPr>
        <p:spPr>
          <a:xfrm>
            <a:off x="1772169" y="2715704"/>
            <a:ext cx="8413231"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1 – Determine the total amount to be prorated  -  </a:t>
            </a:r>
            <a:r>
              <a:rPr lang="en-US" b="1" dirty="0">
                <a:solidFill>
                  <a:srgbClr val="FFFF00"/>
                </a:solidFill>
              </a:rPr>
              <a:t>$1,682</a:t>
            </a:r>
          </a:p>
        </p:txBody>
      </p:sp>
      <p:sp>
        <p:nvSpPr>
          <p:cNvPr id="13" name="Title 1">
            <a:extLst>
              <a:ext uri="{FF2B5EF4-FFF2-40B4-BE49-F238E27FC236}">
                <a16:creationId xmlns:a16="http://schemas.microsoft.com/office/drawing/2014/main" id="{7F41784F-880D-A4CA-C567-8F3D0C2E94D1}"/>
              </a:ext>
            </a:extLst>
          </p:cNvPr>
          <p:cNvSpPr>
            <a:spLocks noGrp="1"/>
          </p:cNvSpPr>
          <p:nvPr>
            <p:ph type="title"/>
          </p:nvPr>
        </p:nvSpPr>
        <p:spPr>
          <a:xfrm>
            <a:off x="1056209" y="380278"/>
            <a:ext cx="10079581" cy="1130118"/>
          </a:xfrm>
        </p:spPr>
        <p:txBody>
          <a:bodyPr>
            <a:normAutofit/>
          </a:bodyPr>
          <a:lstStyle/>
          <a:p>
            <a:pPr algn="ctr"/>
            <a:r>
              <a:rPr lang="en-US" b="1" dirty="0"/>
              <a:t>Closing a Real Estate transaction – </a:t>
            </a:r>
            <a:r>
              <a:rPr lang="en-US" sz="2400" b="1" dirty="0"/>
              <a:t>math </a:t>
            </a:r>
            <a:br>
              <a:rPr lang="en-US" sz="2400" b="1" dirty="0"/>
            </a:br>
            <a:r>
              <a:rPr lang="en-US" sz="2400" b="1" dirty="0"/>
              <a:t>(Prorating Expenses) – Problem #1</a:t>
            </a:r>
            <a:endParaRPr lang="en-US" b="1" dirty="0"/>
          </a:p>
        </p:txBody>
      </p:sp>
      <p:sp>
        <p:nvSpPr>
          <p:cNvPr id="14" name="Content Placeholder 2">
            <a:extLst>
              <a:ext uri="{FF2B5EF4-FFF2-40B4-BE49-F238E27FC236}">
                <a16:creationId xmlns:a16="http://schemas.microsoft.com/office/drawing/2014/main" id="{40DEF9D3-E9C9-A4E3-0A7E-35193508F8EB}"/>
              </a:ext>
            </a:extLst>
          </p:cNvPr>
          <p:cNvSpPr txBox="1">
            <a:spLocks/>
          </p:cNvSpPr>
          <p:nvPr/>
        </p:nvSpPr>
        <p:spPr>
          <a:xfrm>
            <a:off x="1772169" y="3261804"/>
            <a:ext cx="8413231"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2 – Determine the total amount of time in the period -  </a:t>
            </a:r>
            <a:br>
              <a:rPr lang="en-US" b="1" dirty="0"/>
            </a:br>
            <a:r>
              <a:rPr lang="en-US" b="1" dirty="0"/>
              <a:t>	           </a:t>
            </a:r>
            <a:r>
              <a:rPr lang="en-US" b="1" dirty="0">
                <a:solidFill>
                  <a:srgbClr val="FFFF00"/>
                </a:solidFill>
              </a:rPr>
              <a:t>360 days (taxes are usually paid on an annual basis)</a:t>
            </a:r>
          </a:p>
        </p:txBody>
      </p:sp>
      <p:sp>
        <p:nvSpPr>
          <p:cNvPr id="15" name="Content Placeholder 2">
            <a:extLst>
              <a:ext uri="{FF2B5EF4-FFF2-40B4-BE49-F238E27FC236}">
                <a16:creationId xmlns:a16="http://schemas.microsoft.com/office/drawing/2014/main" id="{78572F6F-C55B-0866-B510-B0BE7F345EF5}"/>
              </a:ext>
            </a:extLst>
          </p:cNvPr>
          <p:cNvSpPr txBox="1">
            <a:spLocks/>
          </p:cNvSpPr>
          <p:nvPr/>
        </p:nvSpPr>
        <p:spPr>
          <a:xfrm>
            <a:off x="1772168" y="4006174"/>
            <a:ext cx="9018147" cy="1165433"/>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3 – Determine who receives the Debit and Credit -  </a:t>
            </a:r>
            <a:br>
              <a:rPr lang="en-US" b="1" dirty="0"/>
            </a:br>
            <a:r>
              <a:rPr lang="en-US" b="1" dirty="0"/>
              <a:t>		    </a:t>
            </a:r>
            <a:r>
              <a:rPr lang="en-US" b="1" dirty="0">
                <a:solidFill>
                  <a:srgbClr val="FFFF00"/>
                </a:solidFill>
              </a:rPr>
              <a:t>(The bill is due in arrears; therefore, the Seller owes the Buyer.)</a:t>
            </a:r>
            <a:br>
              <a:rPr lang="en-US" b="1" dirty="0">
                <a:solidFill>
                  <a:srgbClr val="FFFF00"/>
                </a:solidFill>
              </a:rPr>
            </a:br>
            <a:r>
              <a:rPr lang="en-US" b="1" dirty="0">
                <a:solidFill>
                  <a:srgbClr val="FFFF00"/>
                </a:solidFill>
              </a:rPr>
              <a:t>		    Debit Seller / Credit Buyer</a:t>
            </a:r>
            <a:br>
              <a:rPr lang="en-US" b="1" dirty="0">
                <a:solidFill>
                  <a:srgbClr val="FFFF00"/>
                </a:solidFill>
              </a:rPr>
            </a:br>
            <a:endParaRPr lang="en-US" b="1" dirty="0">
              <a:solidFill>
                <a:srgbClr val="FFFF00"/>
              </a:solidFill>
            </a:endParaRPr>
          </a:p>
        </p:txBody>
      </p:sp>
      <p:sp>
        <p:nvSpPr>
          <p:cNvPr id="16" name="Content Placeholder 2">
            <a:extLst>
              <a:ext uri="{FF2B5EF4-FFF2-40B4-BE49-F238E27FC236}">
                <a16:creationId xmlns:a16="http://schemas.microsoft.com/office/drawing/2014/main" id="{52474FF2-8675-5987-FD06-509CC4AD3614}"/>
              </a:ext>
            </a:extLst>
          </p:cNvPr>
          <p:cNvSpPr txBox="1">
            <a:spLocks/>
          </p:cNvSpPr>
          <p:nvPr/>
        </p:nvSpPr>
        <p:spPr>
          <a:xfrm>
            <a:off x="1772169" y="5001704"/>
            <a:ext cx="9505431"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4 – Determine the per diem (Daily) rate  -  </a:t>
            </a:r>
            <a:r>
              <a:rPr lang="en-US" b="1" dirty="0">
                <a:solidFill>
                  <a:srgbClr val="FFFF00"/>
                </a:solidFill>
              </a:rPr>
              <a:t>$1,682 ÷ 360 = $4.67 per day</a:t>
            </a:r>
          </a:p>
        </p:txBody>
      </p:sp>
    </p:spTree>
    <p:extLst>
      <p:ext uri="{BB962C8B-B14F-4D97-AF65-F5344CB8AC3E}">
        <p14:creationId xmlns:p14="http://schemas.microsoft.com/office/powerpoint/2010/main" val="34673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14"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815032" y="1757340"/>
            <a:ext cx="10221267" cy="116543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property taxes for this year are $1,682 and are due in arrears.  The property closes on October 13</a:t>
            </a:r>
            <a:r>
              <a:rPr lang="en-US" b="1" baseline="30000" dirty="0"/>
              <a:t>th</a:t>
            </a:r>
            <a:r>
              <a:rPr lang="en-US" b="1" dirty="0"/>
              <a:t>.  What is the proration for the buyer and the seller?</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321</a:t>
            </a:r>
          </a:p>
        </p:txBody>
      </p:sp>
      <p:sp>
        <p:nvSpPr>
          <p:cNvPr id="7" name="Content Placeholder 2">
            <a:extLst>
              <a:ext uri="{FF2B5EF4-FFF2-40B4-BE49-F238E27FC236}">
                <a16:creationId xmlns:a16="http://schemas.microsoft.com/office/drawing/2014/main" id="{A5AAED3F-AE01-F4D8-5D9D-4E3940D07BFE}"/>
              </a:ext>
            </a:extLst>
          </p:cNvPr>
          <p:cNvSpPr txBox="1">
            <a:spLocks/>
          </p:cNvSpPr>
          <p:nvPr/>
        </p:nvSpPr>
        <p:spPr>
          <a:xfrm>
            <a:off x="1772169" y="2715704"/>
            <a:ext cx="9018146" cy="3151696"/>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5 – </a:t>
            </a:r>
            <a:r>
              <a:rPr lang="en-US" sz="1800" b="1" dirty="0"/>
              <a:t>Determine the number of days the Seller owes for.  The seller owes for all of the days he or she owned the house (January 1 – day of closing on October 13).  Utilizing 30 days in every month, the number of days is determined by adding all days of seller’s ownership, including the day of closing.</a:t>
            </a:r>
          </a:p>
          <a:p>
            <a:pPr marL="0" indent="0">
              <a:buNone/>
            </a:pPr>
            <a:r>
              <a:rPr lang="en-US" b="1" dirty="0">
                <a:solidFill>
                  <a:srgbClr val="FFFF00"/>
                </a:solidFill>
              </a:rPr>
              <a:t>			</a:t>
            </a:r>
            <a:r>
              <a:rPr lang="en-US" sz="1400" b="1" dirty="0">
                <a:solidFill>
                  <a:srgbClr val="FFFF00"/>
                </a:solidFill>
              </a:rPr>
              <a:t>January 		30				JULY			30</a:t>
            </a:r>
          </a:p>
          <a:p>
            <a:pPr marL="0" indent="0">
              <a:buNone/>
            </a:pPr>
            <a:r>
              <a:rPr lang="en-US" sz="1400" b="1" dirty="0">
                <a:solidFill>
                  <a:srgbClr val="FFFF00"/>
                </a:solidFill>
              </a:rPr>
              <a:t>			February 		30				August		30</a:t>
            </a:r>
          </a:p>
          <a:p>
            <a:pPr marL="0" indent="0">
              <a:buNone/>
            </a:pPr>
            <a:r>
              <a:rPr lang="en-US" sz="1400" b="1" dirty="0">
                <a:solidFill>
                  <a:srgbClr val="FFFF00"/>
                </a:solidFill>
              </a:rPr>
              <a:t>			March		30				September		30</a:t>
            </a:r>
          </a:p>
          <a:p>
            <a:pPr marL="0" indent="0">
              <a:buNone/>
            </a:pPr>
            <a:r>
              <a:rPr lang="en-US" sz="1400" b="1" dirty="0">
                <a:solidFill>
                  <a:srgbClr val="FFFF00"/>
                </a:solidFill>
              </a:rPr>
              <a:t>			April 			30				October		</a:t>
            </a:r>
            <a:r>
              <a:rPr lang="en-US" sz="1400" b="1" u="sng" dirty="0">
                <a:solidFill>
                  <a:srgbClr val="FFFF00"/>
                </a:solidFill>
              </a:rPr>
              <a:t>13</a:t>
            </a:r>
          </a:p>
          <a:p>
            <a:pPr marL="0" indent="0">
              <a:buNone/>
            </a:pPr>
            <a:r>
              <a:rPr lang="en-US" sz="1400" b="1" dirty="0">
                <a:solidFill>
                  <a:srgbClr val="FFFF00"/>
                </a:solidFill>
              </a:rPr>
              <a:t>			May			30				TOTAL		283 days</a:t>
            </a:r>
          </a:p>
          <a:p>
            <a:pPr marL="0" indent="0">
              <a:buNone/>
            </a:pPr>
            <a:r>
              <a:rPr lang="en-US" sz="1400" b="1" dirty="0">
                <a:solidFill>
                  <a:srgbClr val="FFFF00"/>
                </a:solidFill>
              </a:rPr>
              <a:t>			June			30</a:t>
            </a:r>
            <a:endParaRPr lang="en-US" b="1" dirty="0">
              <a:solidFill>
                <a:srgbClr val="FFFF00"/>
              </a:solidFill>
            </a:endParaRPr>
          </a:p>
        </p:txBody>
      </p:sp>
      <p:sp>
        <p:nvSpPr>
          <p:cNvPr id="13" name="Title 1">
            <a:extLst>
              <a:ext uri="{FF2B5EF4-FFF2-40B4-BE49-F238E27FC236}">
                <a16:creationId xmlns:a16="http://schemas.microsoft.com/office/drawing/2014/main" id="{7F41784F-880D-A4CA-C567-8F3D0C2E94D1}"/>
              </a:ext>
            </a:extLst>
          </p:cNvPr>
          <p:cNvSpPr>
            <a:spLocks noGrp="1"/>
          </p:cNvSpPr>
          <p:nvPr>
            <p:ph type="title"/>
          </p:nvPr>
        </p:nvSpPr>
        <p:spPr>
          <a:xfrm>
            <a:off x="1056209" y="380278"/>
            <a:ext cx="10079581" cy="1130118"/>
          </a:xfrm>
        </p:spPr>
        <p:txBody>
          <a:bodyPr>
            <a:normAutofit/>
          </a:bodyPr>
          <a:lstStyle/>
          <a:p>
            <a:pPr algn="ctr"/>
            <a:r>
              <a:rPr lang="en-US" b="1" dirty="0"/>
              <a:t>Closing a Real Estate transaction – </a:t>
            </a:r>
            <a:r>
              <a:rPr lang="en-US" sz="2400" b="1" dirty="0"/>
              <a:t>math </a:t>
            </a:r>
            <a:br>
              <a:rPr lang="en-US" sz="2400" b="1" dirty="0"/>
            </a:br>
            <a:r>
              <a:rPr lang="en-US" sz="2400" b="1" dirty="0"/>
              <a:t>(Prorating Expenses) – Problem #1</a:t>
            </a:r>
            <a:endParaRPr lang="en-US" b="1" dirty="0"/>
          </a:p>
        </p:txBody>
      </p:sp>
      <p:sp>
        <p:nvSpPr>
          <p:cNvPr id="16" name="Content Placeholder 2">
            <a:extLst>
              <a:ext uri="{FF2B5EF4-FFF2-40B4-BE49-F238E27FC236}">
                <a16:creationId xmlns:a16="http://schemas.microsoft.com/office/drawing/2014/main" id="{52474FF2-8675-5987-FD06-509CC4AD3614}"/>
              </a:ext>
            </a:extLst>
          </p:cNvPr>
          <p:cNvSpPr txBox="1">
            <a:spLocks/>
          </p:cNvSpPr>
          <p:nvPr/>
        </p:nvSpPr>
        <p:spPr>
          <a:xfrm>
            <a:off x="1772169" y="5856312"/>
            <a:ext cx="9708631"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6 – Determine amount seller owes -  </a:t>
            </a:r>
            <a:r>
              <a:rPr lang="en-US" b="1" dirty="0">
                <a:solidFill>
                  <a:srgbClr val="FFFF00"/>
                </a:solidFill>
              </a:rPr>
              <a:t>283 (days) x $4.67 (per diem) – 1,321.61</a:t>
            </a:r>
            <a:br>
              <a:rPr lang="en-US" b="1" dirty="0">
                <a:solidFill>
                  <a:srgbClr val="FFFF00"/>
                </a:solidFill>
              </a:rPr>
            </a:br>
            <a:r>
              <a:rPr lang="en-US" b="1" dirty="0">
                <a:solidFill>
                  <a:srgbClr val="FFFF00"/>
                </a:solidFill>
              </a:rPr>
              <a:t>		    $1,321.61 Debit Seller / $1,321/61 Credit Buyer</a:t>
            </a:r>
          </a:p>
        </p:txBody>
      </p:sp>
    </p:spTree>
    <p:extLst>
      <p:ext uri="{BB962C8B-B14F-4D97-AF65-F5344CB8AC3E}">
        <p14:creationId xmlns:p14="http://schemas.microsoft.com/office/powerpoint/2010/main" val="265490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815032" y="1757340"/>
            <a:ext cx="10221267" cy="116543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Seller paid the quarterly homeowner’s association fee of $125 in advance.  The property closes on April 24</a:t>
            </a:r>
            <a:r>
              <a:rPr lang="en-US" b="1" baseline="30000" dirty="0"/>
              <a:t>th</a:t>
            </a:r>
            <a:r>
              <a:rPr lang="en-US" b="1" dirty="0"/>
              <a:t>.  What is the proration for the buyer and the Seller?</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322</a:t>
            </a:r>
          </a:p>
        </p:txBody>
      </p:sp>
      <p:sp>
        <p:nvSpPr>
          <p:cNvPr id="7" name="Content Placeholder 2">
            <a:extLst>
              <a:ext uri="{FF2B5EF4-FFF2-40B4-BE49-F238E27FC236}">
                <a16:creationId xmlns:a16="http://schemas.microsoft.com/office/drawing/2014/main" id="{A5AAED3F-AE01-F4D8-5D9D-4E3940D07BFE}"/>
              </a:ext>
            </a:extLst>
          </p:cNvPr>
          <p:cNvSpPr txBox="1">
            <a:spLocks/>
          </p:cNvSpPr>
          <p:nvPr/>
        </p:nvSpPr>
        <p:spPr>
          <a:xfrm>
            <a:off x="1772169" y="2715704"/>
            <a:ext cx="8413231"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1 – Determine the total amount to be prorated  -  </a:t>
            </a:r>
            <a:r>
              <a:rPr lang="en-US" b="1" dirty="0">
                <a:solidFill>
                  <a:srgbClr val="FFFF00"/>
                </a:solidFill>
              </a:rPr>
              <a:t>$125</a:t>
            </a:r>
          </a:p>
        </p:txBody>
      </p:sp>
      <p:sp>
        <p:nvSpPr>
          <p:cNvPr id="13" name="Title 1">
            <a:extLst>
              <a:ext uri="{FF2B5EF4-FFF2-40B4-BE49-F238E27FC236}">
                <a16:creationId xmlns:a16="http://schemas.microsoft.com/office/drawing/2014/main" id="{7F41784F-880D-A4CA-C567-8F3D0C2E94D1}"/>
              </a:ext>
            </a:extLst>
          </p:cNvPr>
          <p:cNvSpPr>
            <a:spLocks noGrp="1"/>
          </p:cNvSpPr>
          <p:nvPr>
            <p:ph type="title"/>
          </p:nvPr>
        </p:nvSpPr>
        <p:spPr>
          <a:xfrm>
            <a:off x="1056209" y="380278"/>
            <a:ext cx="10079581" cy="1130118"/>
          </a:xfrm>
        </p:spPr>
        <p:txBody>
          <a:bodyPr>
            <a:normAutofit/>
          </a:bodyPr>
          <a:lstStyle/>
          <a:p>
            <a:pPr algn="ctr"/>
            <a:r>
              <a:rPr lang="en-US" b="1" dirty="0"/>
              <a:t>Closing a Real Estate transaction – </a:t>
            </a:r>
            <a:r>
              <a:rPr lang="en-US" sz="2400" b="1" dirty="0"/>
              <a:t>math </a:t>
            </a:r>
            <a:br>
              <a:rPr lang="en-US" sz="2400" b="1" dirty="0"/>
            </a:br>
            <a:r>
              <a:rPr lang="en-US" sz="2400" b="1" dirty="0"/>
              <a:t>(Prorating Expenses) – Problem #2</a:t>
            </a:r>
            <a:endParaRPr lang="en-US" b="1" dirty="0"/>
          </a:p>
        </p:txBody>
      </p:sp>
      <p:sp>
        <p:nvSpPr>
          <p:cNvPr id="14" name="Content Placeholder 2">
            <a:extLst>
              <a:ext uri="{FF2B5EF4-FFF2-40B4-BE49-F238E27FC236}">
                <a16:creationId xmlns:a16="http://schemas.microsoft.com/office/drawing/2014/main" id="{40DEF9D3-E9C9-A4E3-0A7E-35193508F8EB}"/>
              </a:ext>
            </a:extLst>
          </p:cNvPr>
          <p:cNvSpPr txBox="1">
            <a:spLocks/>
          </p:cNvSpPr>
          <p:nvPr/>
        </p:nvSpPr>
        <p:spPr>
          <a:xfrm>
            <a:off x="1772169" y="3261804"/>
            <a:ext cx="8413231"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2 – Determine the total amount of time in the period -  </a:t>
            </a:r>
            <a:br>
              <a:rPr lang="en-US" b="1" dirty="0"/>
            </a:br>
            <a:r>
              <a:rPr lang="en-US" b="1" dirty="0"/>
              <a:t>	           </a:t>
            </a:r>
            <a:r>
              <a:rPr lang="en-US" b="1" dirty="0">
                <a:solidFill>
                  <a:srgbClr val="FFFF00"/>
                </a:solidFill>
              </a:rPr>
              <a:t>90 days (quarterly fee)</a:t>
            </a:r>
          </a:p>
        </p:txBody>
      </p:sp>
      <p:sp>
        <p:nvSpPr>
          <p:cNvPr id="15" name="Content Placeholder 2">
            <a:extLst>
              <a:ext uri="{FF2B5EF4-FFF2-40B4-BE49-F238E27FC236}">
                <a16:creationId xmlns:a16="http://schemas.microsoft.com/office/drawing/2014/main" id="{78572F6F-C55B-0866-B510-B0BE7F345EF5}"/>
              </a:ext>
            </a:extLst>
          </p:cNvPr>
          <p:cNvSpPr txBox="1">
            <a:spLocks/>
          </p:cNvSpPr>
          <p:nvPr/>
        </p:nvSpPr>
        <p:spPr>
          <a:xfrm>
            <a:off x="1772168" y="4006174"/>
            <a:ext cx="9018147" cy="1165433"/>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3 – Determine who receives the Debit and Credit -  </a:t>
            </a:r>
            <a:br>
              <a:rPr lang="en-US" b="1" dirty="0"/>
            </a:br>
            <a:r>
              <a:rPr lang="en-US" b="1" dirty="0"/>
              <a:t>		    </a:t>
            </a:r>
            <a:r>
              <a:rPr lang="en-US" b="1" dirty="0">
                <a:solidFill>
                  <a:srgbClr val="FFFF00"/>
                </a:solidFill>
              </a:rPr>
              <a:t>(The bill was paid in advance; therefore, the Buyer owes the Seller.)</a:t>
            </a:r>
            <a:br>
              <a:rPr lang="en-US" b="1" dirty="0">
                <a:solidFill>
                  <a:srgbClr val="FFFF00"/>
                </a:solidFill>
              </a:rPr>
            </a:br>
            <a:r>
              <a:rPr lang="en-US" b="1" dirty="0">
                <a:solidFill>
                  <a:srgbClr val="FFFF00"/>
                </a:solidFill>
              </a:rPr>
              <a:t>		    Debit Buyer / Credit Seller</a:t>
            </a:r>
            <a:br>
              <a:rPr lang="en-US" b="1" dirty="0">
                <a:solidFill>
                  <a:srgbClr val="FFFF00"/>
                </a:solidFill>
              </a:rPr>
            </a:br>
            <a:endParaRPr lang="en-US" b="1" dirty="0">
              <a:solidFill>
                <a:srgbClr val="FFFF00"/>
              </a:solidFill>
            </a:endParaRPr>
          </a:p>
        </p:txBody>
      </p:sp>
      <p:sp>
        <p:nvSpPr>
          <p:cNvPr id="16" name="Content Placeholder 2">
            <a:extLst>
              <a:ext uri="{FF2B5EF4-FFF2-40B4-BE49-F238E27FC236}">
                <a16:creationId xmlns:a16="http://schemas.microsoft.com/office/drawing/2014/main" id="{52474FF2-8675-5987-FD06-509CC4AD3614}"/>
              </a:ext>
            </a:extLst>
          </p:cNvPr>
          <p:cNvSpPr txBox="1">
            <a:spLocks/>
          </p:cNvSpPr>
          <p:nvPr/>
        </p:nvSpPr>
        <p:spPr>
          <a:xfrm>
            <a:off x="1772169" y="5001704"/>
            <a:ext cx="9505431"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4 – Determine the per diem (Daily) rate  -  </a:t>
            </a:r>
            <a:r>
              <a:rPr lang="en-US" b="1" dirty="0">
                <a:solidFill>
                  <a:srgbClr val="FFFF00"/>
                </a:solidFill>
              </a:rPr>
              <a:t>$125 ÷ 90 = $1.39 per day</a:t>
            </a:r>
          </a:p>
        </p:txBody>
      </p:sp>
    </p:spTree>
    <p:extLst>
      <p:ext uri="{BB962C8B-B14F-4D97-AF65-F5344CB8AC3E}">
        <p14:creationId xmlns:p14="http://schemas.microsoft.com/office/powerpoint/2010/main" val="30835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14"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037346A5-8D14-73B2-B146-9D32868A6C7D}"/>
              </a:ext>
            </a:extLst>
          </p:cNvPr>
          <p:cNvSpPr txBox="1">
            <a:spLocks/>
          </p:cNvSpPr>
          <p:nvPr/>
        </p:nvSpPr>
        <p:spPr>
          <a:xfrm>
            <a:off x="815032" y="1757340"/>
            <a:ext cx="10221267" cy="116543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The Seller paid the quarterly homeowner’s association fee of $125 in advance.  The property closes on April 24</a:t>
            </a:r>
            <a:r>
              <a:rPr lang="en-US" b="1" baseline="30000" dirty="0"/>
              <a:t>th</a:t>
            </a:r>
            <a:r>
              <a:rPr lang="en-US" b="1" dirty="0"/>
              <a:t>.  What is the proration for the buyer and the Seller?</a:t>
            </a:r>
          </a:p>
        </p:txBody>
      </p:sp>
      <p:sp>
        <p:nvSpPr>
          <p:cNvPr id="5" name="TextBox 4">
            <a:extLst>
              <a:ext uri="{FF2B5EF4-FFF2-40B4-BE49-F238E27FC236}">
                <a16:creationId xmlns:a16="http://schemas.microsoft.com/office/drawing/2014/main" id="{E5667D8C-2944-F6C2-2695-E3BE8F40F122}"/>
              </a:ext>
            </a:extLst>
          </p:cNvPr>
          <p:cNvSpPr txBox="1"/>
          <p:nvPr/>
        </p:nvSpPr>
        <p:spPr>
          <a:xfrm>
            <a:off x="10790315" y="6261652"/>
            <a:ext cx="1096885" cy="369332"/>
          </a:xfrm>
          <a:prstGeom prst="rect">
            <a:avLst/>
          </a:prstGeom>
          <a:noFill/>
        </p:spPr>
        <p:txBody>
          <a:bodyPr wrap="square" rtlCol="0">
            <a:spAutoFit/>
          </a:bodyPr>
          <a:lstStyle/>
          <a:p>
            <a:r>
              <a:rPr lang="en-US" dirty="0"/>
              <a:t>Pg.  322</a:t>
            </a:r>
          </a:p>
        </p:txBody>
      </p:sp>
      <p:sp>
        <p:nvSpPr>
          <p:cNvPr id="7" name="Content Placeholder 2">
            <a:extLst>
              <a:ext uri="{FF2B5EF4-FFF2-40B4-BE49-F238E27FC236}">
                <a16:creationId xmlns:a16="http://schemas.microsoft.com/office/drawing/2014/main" id="{A5AAED3F-AE01-F4D8-5D9D-4E3940D07BFE}"/>
              </a:ext>
            </a:extLst>
          </p:cNvPr>
          <p:cNvSpPr txBox="1">
            <a:spLocks/>
          </p:cNvSpPr>
          <p:nvPr/>
        </p:nvSpPr>
        <p:spPr>
          <a:xfrm>
            <a:off x="1772169" y="2715704"/>
            <a:ext cx="9018146" cy="2859596"/>
          </a:xfrm>
          <a:prstGeom prst="rect">
            <a:avLst/>
          </a:prstGeom>
        </p:spPr>
        <p:txBody>
          <a:bodyPr>
            <a:normAutofit lnSpcReduction="10000"/>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5 – </a:t>
            </a:r>
            <a:r>
              <a:rPr lang="en-US" sz="1800" b="1" dirty="0"/>
              <a:t>Determine the number of days the Buyer owes for.  The Buyer owes for the days he or she will own the house covered by the bill, so from the day AFTER closing (April 25</a:t>
            </a:r>
            <a:r>
              <a:rPr lang="en-US" sz="1800" b="1" baseline="30000" dirty="0"/>
              <a:t>th</a:t>
            </a:r>
            <a:r>
              <a:rPr lang="en-US" sz="1800" b="1" dirty="0"/>
              <a:t>) through the end of June.  April 25</a:t>
            </a:r>
            <a:r>
              <a:rPr lang="en-US" sz="1800" b="1" baseline="30000" dirty="0"/>
              <a:t>th</a:t>
            </a:r>
            <a:r>
              <a:rPr lang="en-US" sz="1800" b="1" dirty="0"/>
              <a:t> will be counted as a day of ownership for the Buyer, however the day of closing belongs to the seller.</a:t>
            </a:r>
          </a:p>
          <a:p>
            <a:pPr marL="0" indent="0">
              <a:buNone/>
            </a:pPr>
            <a:r>
              <a:rPr lang="en-US" b="1" dirty="0">
                <a:solidFill>
                  <a:srgbClr val="FFFF00"/>
                </a:solidFill>
              </a:rPr>
              <a:t>			     				</a:t>
            </a:r>
            <a:r>
              <a:rPr lang="en-US" sz="1400" b="1" dirty="0">
                <a:solidFill>
                  <a:srgbClr val="FFFF00"/>
                </a:solidFill>
              </a:rPr>
              <a:t>April			6</a:t>
            </a:r>
          </a:p>
          <a:p>
            <a:pPr marL="0" indent="0">
              <a:buNone/>
            </a:pPr>
            <a:r>
              <a:rPr lang="en-US" sz="1400" b="1" dirty="0">
                <a:solidFill>
                  <a:srgbClr val="FFFF00"/>
                </a:solidFill>
              </a:rPr>
              <a:t>							May			30</a:t>
            </a:r>
          </a:p>
          <a:p>
            <a:pPr marL="0" indent="0">
              <a:buNone/>
            </a:pPr>
            <a:r>
              <a:rPr lang="en-US" sz="1400" b="1" dirty="0">
                <a:solidFill>
                  <a:srgbClr val="FFFF00"/>
                </a:solidFill>
              </a:rPr>
              <a:t>							June			</a:t>
            </a:r>
            <a:r>
              <a:rPr lang="en-US" sz="1400" b="1" u="sng" dirty="0">
                <a:solidFill>
                  <a:srgbClr val="FFFF00"/>
                </a:solidFill>
              </a:rPr>
              <a:t>30</a:t>
            </a:r>
          </a:p>
          <a:p>
            <a:pPr marL="0" indent="0">
              <a:buNone/>
            </a:pPr>
            <a:r>
              <a:rPr lang="en-US" sz="1400" b="1" dirty="0">
                <a:solidFill>
                  <a:srgbClr val="FFFF00"/>
                </a:solidFill>
              </a:rPr>
              <a:t>							TOTAL		66 days</a:t>
            </a:r>
          </a:p>
          <a:p>
            <a:pPr marL="0" indent="0">
              <a:buNone/>
            </a:pPr>
            <a:r>
              <a:rPr lang="en-US" sz="1400" b="1" dirty="0">
                <a:solidFill>
                  <a:srgbClr val="FFFF00"/>
                </a:solidFill>
              </a:rPr>
              <a:t>			</a:t>
            </a:r>
            <a:endParaRPr lang="en-US" b="1" dirty="0">
              <a:solidFill>
                <a:srgbClr val="FFFF00"/>
              </a:solidFill>
            </a:endParaRPr>
          </a:p>
        </p:txBody>
      </p:sp>
      <p:sp>
        <p:nvSpPr>
          <p:cNvPr id="13" name="Title 1">
            <a:extLst>
              <a:ext uri="{FF2B5EF4-FFF2-40B4-BE49-F238E27FC236}">
                <a16:creationId xmlns:a16="http://schemas.microsoft.com/office/drawing/2014/main" id="{7F41784F-880D-A4CA-C567-8F3D0C2E94D1}"/>
              </a:ext>
            </a:extLst>
          </p:cNvPr>
          <p:cNvSpPr>
            <a:spLocks noGrp="1"/>
          </p:cNvSpPr>
          <p:nvPr>
            <p:ph type="title"/>
          </p:nvPr>
        </p:nvSpPr>
        <p:spPr>
          <a:xfrm>
            <a:off x="1056209" y="380278"/>
            <a:ext cx="10079581" cy="1130118"/>
          </a:xfrm>
        </p:spPr>
        <p:txBody>
          <a:bodyPr>
            <a:normAutofit/>
          </a:bodyPr>
          <a:lstStyle/>
          <a:p>
            <a:pPr algn="ctr"/>
            <a:r>
              <a:rPr lang="en-US" b="1" dirty="0"/>
              <a:t>Closing a Real Estate transaction – </a:t>
            </a:r>
            <a:r>
              <a:rPr lang="en-US" sz="2400" b="1" dirty="0"/>
              <a:t>math </a:t>
            </a:r>
            <a:br>
              <a:rPr lang="en-US" sz="2400" b="1" dirty="0"/>
            </a:br>
            <a:r>
              <a:rPr lang="en-US" sz="2400" b="1" dirty="0"/>
              <a:t>(Prorating Expenses) – Problem #2</a:t>
            </a:r>
            <a:endParaRPr lang="en-US" b="1" dirty="0"/>
          </a:p>
        </p:txBody>
      </p:sp>
      <p:sp>
        <p:nvSpPr>
          <p:cNvPr id="16" name="Content Placeholder 2">
            <a:extLst>
              <a:ext uri="{FF2B5EF4-FFF2-40B4-BE49-F238E27FC236}">
                <a16:creationId xmlns:a16="http://schemas.microsoft.com/office/drawing/2014/main" id="{52474FF2-8675-5987-FD06-509CC4AD3614}"/>
              </a:ext>
            </a:extLst>
          </p:cNvPr>
          <p:cNvSpPr txBox="1">
            <a:spLocks/>
          </p:cNvSpPr>
          <p:nvPr/>
        </p:nvSpPr>
        <p:spPr>
          <a:xfrm>
            <a:off x="1772169" y="5513137"/>
            <a:ext cx="9708631" cy="810679"/>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a:buFont typeface="Wingdings" pitchFamily="2" charset="2"/>
              <a:buChar char="Ø"/>
            </a:pPr>
            <a:r>
              <a:rPr lang="en-US" b="1" dirty="0"/>
              <a:t>Step 6 – Determine amount Buyer owes -  </a:t>
            </a:r>
            <a:r>
              <a:rPr lang="en-US" b="1" dirty="0">
                <a:solidFill>
                  <a:srgbClr val="FFFF00"/>
                </a:solidFill>
              </a:rPr>
              <a:t>66 (days) x $1.39 (per diem) – $91.67</a:t>
            </a:r>
            <a:br>
              <a:rPr lang="en-US" b="1" dirty="0">
                <a:solidFill>
                  <a:srgbClr val="FFFF00"/>
                </a:solidFill>
              </a:rPr>
            </a:br>
            <a:r>
              <a:rPr lang="en-US" b="1" dirty="0">
                <a:solidFill>
                  <a:srgbClr val="FFFF00"/>
                </a:solidFill>
              </a:rPr>
              <a:t>		    $91.67 Debit Buyer / $91.67 Credit Seller</a:t>
            </a:r>
          </a:p>
        </p:txBody>
      </p:sp>
    </p:spTree>
    <p:extLst>
      <p:ext uri="{BB962C8B-B14F-4D97-AF65-F5344CB8AC3E}">
        <p14:creationId xmlns:p14="http://schemas.microsoft.com/office/powerpoint/2010/main" val="376645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Dollars and Cents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323</a:t>
            </a:r>
          </a:p>
        </p:txBody>
      </p:sp>
      <p:sp>
        <p:nvSpPr>
          <p:cNvPr id="8" name="TextBox 7">
            <a:extLst>
              <a:ext uri="{FF2B5EF4-FFF2-40B4-BE49-F238E27FC236}">
                <a16:creationId xmlns:a16="http://schemas.microsoft.com/office/drawing/2014/main" id="{5B99B554-7C7F-0E40-6E11-8C632C47CBD7}"/>
              </a:ext>
            </a:extLst>
          </p:cNvPr>
          <p:cNvSpPr txBox="1"/>
          <p:nvPr/>
        </p:nvSpPr>
        <p:spPr>
          <a:xfrm>
            <a:off x="933696" y="2071387"/>
            <a:ext cx="9637680" cy="414857"/>
          </a:xfrm>
          <a:prstGeom prst="rect">
            <a:avLst/>
          </a:prstGeom>
          <a:noFill/>
        </p:spPr>
        <p:txBody>
          <a:bodyPr wrap="square" rtlCol="0">
            <a:spAutoFit/>
          </a:bodyPr>
          <a:lstStyle/>
          <a:p>
            <a:pPr>
              <a:lnSpc>
                <a:spcPct val="150000"/>
              </a:lnSpc>
            </a:pPr>
            <a:r>
              <a:rPr lang="en-US" sz="1600" dirty="0">
                <a:solidFill>
                  <a:srgbClr val="FFFF00"/>
                </a:solidFill>
              </a:rPr>
              <a:t>Income Taxes</a:t>
            </a:r>
          </a:p>
        </p:txBody>
      </p:sp>
      <p:sp>
        <p:nvSpPr>
          <p:cNvPr id="3" name="TextBox 2">
            <a:extLst>
              <a:ext uri="{FF2B5EF4-FFF2-40B4-BE49-F238E27FC236}">
                <a16:creationId xmlns:a16="http://schemas.microsoft.com/office/drawing/2014/main" id="{07FBB93B-BE6A-FFB3-C9CC-D8785184E408}"/>
              </a:ext>
            </a:extLst>
          </p:cNvPr>
          <p:cNvSpPr txBox="1"/>
          <p:nvPr/>
        </p:nvSpPr>
        <p:spPr>
          <a:xfrm>
            <a:off x="1679677" y="2652599"/>
            <a:ext cx="9637680" cy="414857"/>
          </a:xfrm>
          <a:prstGeom prst="rect">
            <a:avLst/>
          </a:prstGeom>
          <a:noFill/>
        </p:spPr>
        <p:txBody>
          <a:bodyPr wrap="square" rtlCol="0">
            <a:spAutoFit/>
          </a:bodyPr>
          <a:lstStyle/>
          <a:p>
            <a:pPr>
              <a:lnSpc>
                <a:spcPct val="150000"/>
              </a:lnSpc>
            </a:pPr>
            <a:r>
              <a:rPr lang="en-US" sz="1600" dirty="0"/>
              <a:t>Real Estate Transactions must be reported to the Internal Revenue Service</a:t>
            </a:r>
          </a:p>
        </p:txBody>
      </p:sp>
      <p:sp>
        <p:nvSpPr>
          <p:cNvPr id="4" name="TextBox 3">
            <a:extLst>
              <a:ext uri="{FF2B5EF4-FFF2-40B4-BE49-F238E27FC236}">
                <a16:creationId xmlns:a16="http://schemas.microsoft.com/office/drawing/2014/main" id="{341C8A9B-0FC1-2E2D-C1B4-931EC00DD061}"/>
              </a:ext>
            </a:extLst>
          </p:cNvPr>
          <p:cNvSpPr txBox="1"/>
          <p:nvPr/>
        </p:nvSpPr>
        <p:spPr>
          <a:xfrm>
            <a:off x="1679677" y="3202458"/>
            <a:ext cx="9637680" cy="414857"/>
          </a:xfrm>
          <a:prstGeom prst="rect">
            <a:avLst/>
          </a:prstGeom>
          <a:noFill/>
        </p:spPr>
        <p:txBody>
          <a:bodyPr wrap="square" rtlCol="0">
            <a:spAutoFit/>
          </a:bodyPr>
          <a:lstStyle/>
          <a:p>
            <a:pPr>
              <a:lnSpc>
                <a:spcPct val="150000"/>
              </a:lnSpc>
            </a:pPr>
            <a:r>
              <a:rPr lang="en-US" sz="1600" dirty="0"/>
              <a:t>Closing Escrow Agent submits and files an IRS Form 1099-S.</a:t>
            </a:r>
          </a:p>
        </p:txBody>
      </p:sp>
      <p:sp>
        <p:nvSpPr>
          <p:cNvPr id="6" name="TextBox 5">
            <a:extLst>
              <a:ext uri="{FF2B5EF4-FFF2-40B4-BE49-F238E27FC236}">
                <a16:creationId xmlns:a16="http://schemas.microsoft.com/office/drawing/2014/main" id="{AED7FB57-2EAD-9CF6-C4C0-080897F6FABF}"/>
              </a:ext>
            </a:extLst>
          </p:cNvPr>
          <p:cNvSpPr txBox="1"/>
          <p:nvPr/>
        </p:nvSpPr>
        <p:spPr>
          <a:xfrm>
            <a:off x="1679677" y="3787875"/>
            <a:ext cx="9637680" cy="1892185"/>
          </a:xfrm>
          <a:prstGeom prst="rect">
            <a:avLst/>
          </a:prstGeom>
          <a:noFill/>
        </p:spPr>
        <p:txBody>
          <a:bodyPr wrap="square" rtlCol="0">
            <a:spAutoFit/>
          </a:bodyPr>
          <a:lstStyle/>
          <a:p>
            <a:pPr>
              <a:lnSpc>
                <a:spcPct val="150000"/>
              </a:lnSpc>
            </a:pPr>
            <a:r>
              <a:rPr lang="en-US" sz="1600" dirty="0"/>
              <a:t>If the transaction involves a non-resident alien, the reporting person may also have tax reporting and withholding responsibilities under the Foreign Investment and Real Property Tax Act (FIRPTA)</a:t>
            </a:r>
          </a:p>
          <a:p>
            <a:pPr>
              <a:lnSpc>
                <a:spcPct val="150000"/>
              </a:lnSpc>
            </a:pPr>
            <a:endParaRPr lang="en-US" sz="1600" dirty="0"/>
          </a:p>
          <a:p>
            <a:pPr>
              <a:lnSpc>
                <a:spcPct val="150000"/>
              </a:lnSpc>
            </a:pPr>
            <a:r>
              <a:rPr lang="en-US" sz="1600" dirty="0"/>
              <a:t>	- Withholding can be up to 15% of the amount realized in the sale.</a:t>
            </a:r>
          </a:p>
          <a:p>
            <a:pPr>
              <a:lnSpc>
                <a:spcPct val="150000"/>
              </a:lnSpc>
            </a:pPr>
            <a:r>
              <a:rPr lang="en-US" sz="1600" dirty="0"/>
              <a:t>	- If the Seller doesn’t have the funds withheld, the IRS can pursue the buyer for collection.</a:t>
            </a:r>
          </a:p>
        </p:txBody>
      </p:sp>
    </p:spTree>
    <p:extLst>
      <p:ext uri="{BB962C8B-B14F-4D97-AF65-F5344CB8AC3E}">
        <p14:creationId xmlns:p14="http://schemas.microsoft.com/office/powerpoint/2010/main" val="411397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Dollars and Cents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323</a:t>
            </a:r>
          </a:p>
        </p:txBody>
      </p:sp>
      <p:sp>
        <p:nvSpPr>
          <p:cNvPr id="8" name="TextBox 7">
            <a:extLst>
              <a:ext uri="{FF2B5EF4-FFF2-40B4-BE49-F238E27FC236}">
                <a16:creationId xmlns:a16="http://schemas.microsoft.com/office/drawing/2014/main" id="{5B99B554-7C7F-0E40-6E11-8C632C47CBD7}"/>
              </a:ext>
            </a:extLst>
          </p:cNvPr>
          <p:cNvSpPr txBox="1"/>
          <p:nvPr/>
        </p:nvSpPr>
        <p:spPr>
          <a:xfrm>
            <a:off x="933696" y="2071387"/>
            <a:ext cx="9637680" cy="414857"/>
          </a:xfrm>
          <a:prstGeom prst="rect">
            <a:avLst/>
          </a:prstGeom>
          <a:noFill/>
        </p:spPr>
        <p:txBody>
          <a:bodyPr wrap="square" rtlCol="0">
            <a:spAutoFit/>
          </a:bodyPr>
          <a:lstStyle/>
          <a:p>
            <a:pPr>
              <a:lnSpc>
                <a:spcPct val="150000"/>
              </a:lnSpc>
            </a:pPr>
            <a:r>
              <a:rPr lang="en-US" sz="1600" dirty="0"/>
              <a:t>Income Taxes</a:t>
            </a:r>
          </a:p>
        </p:txBody>
      </p:sp>
      <p:sp>
        <p:nvSpPr>
          <p:cNvPr id="3" name="TextBox 2">
            <a:extLst>
              <a:ext uri="{FF2B5EF4-FFF2-40B4-BE49-F238E27FC236}">
                <a16:creationId xmlns:a16="http://schemas.microsoft.com/office/drawing/2014/main" id="{07FBB93B-BE6A-FFB3-C9CC-D8785184E408}"/>
              </a:ext>
            </a:extLst>
          </p:cNvPr>
          <p:cNvSpPr txBox="1"/>
          <p:nvPr/>
        </p:nvSpPr>
        <p:spPr>
          <a:xfrm>
            <a:off x="1679677" y="2652599"/>
            <a:ext cx="9637680" cy="414857"/>
          </a:xfrm>
          <a:prstGeom prst="rect">
            <a:avLst/>
          </a:prstGeom>
          <a:noFill/>
        </p:spPr>
        <p:txBody>
          <a:bodyPr wrap="square" rtlCol="0">
            <a:spAutoFit/>
          </a:bodyPr>
          <a:lstStyle/>
          <a:p>
            <a:pPr>
              <a:lnSpc>
                <a:spcPct val="150000"/>
              </a:lnSpc>
            </a:pPr>
            <a:r>
              <a:rPr lang="en-US" sz="1600" dirty="0"/>
              <a:t>Capital Gains Tax may be an issue in the sale of real property.</a:t>
            </a:r>
          </a:p>
        </p:txBody>
      </p:sp>
      <p:sp>
        <p:nvSpPr>
          <p:cNvPr id="4" name="TextBox 3">
            <a:extLst>
              <a:ext uri="{FF2B5EF4-FFF2-40B4-BE49-F238E27FC236}">
                <a16:creationId xmlns:a16="http://schemas.microsoft.com/office/drawing/2014/main" id="{341C8A9B-0FC1-2E2D-C1B4-931EC00DD061}"/>
              </a:ext>
            </a:extLst>
          </p:cNvPr>
          <p:cNvSpPr txBox="1"/>
          <p:nvPr/>
        </p:nvSpPr>
        <p:spPr>
          <a:xfrm>
            <a:off x="1679677" y="3202458"/>
            <a:ext cx="9637680" cy="3369512"/>
          </a:xfrm>
          <a:prstGeom prst="rect">
            <a:avLst/>
          </a:prstGeom>
          <a:noFill/>
        </p:spPr>
        <p:txBody>
          <a:bodyPr wrap="square" rtlCol="0">
            <a:spAutoFit/>
          </a:bodyPr>
          <a:lstStyle/>
          <a:p>
            <a:pPr>
              <a:lnSpc>
                <a:spcPct val="150000"/>
              </a:lnSpc>
            </a:pPr>
            <a:r>
              <a:rPr lang="en-US" sz="1600" dirty="0"/>
              <a:t>The Tax Relief Act of 1997 provides an exclusion for married couples of up to </a:t>
            </a:r>
            <a:r>
              <a:rPr lang="en-US" sz="1600" dirty="0">
                <a:solidFill>
                  <a:srgbClr val="FFFF00"/>
                </a:solidFill>
              </a:rPr>
              <a:t>$500,000 </a:t>
            </a:r>
            <a:r>
              <a:rPr lang="en-US" sz="1600" dirty="0"/>
              <a:t>of capital gains when selling their principal residence.  Individuals are entitled to up to </a:t>
            </a:r>
            <a:r>
              <a:rPr lang="en-US" sz="1600" dirty="0">
                <a:solidFill>
                  <a:srgbClr val="FFFF00"/>
                </a:solidFill>
              </a:rPr>
              <a:t>$250,000 </a:t>
            </a:r>
            <a:r>
              <a:rPr lang="en-US" sz="1600" dirty="0"/>
              <a:t>capital gains exclusion of their </a:t>
            </a:r>
            <a:r>
              <a:rPr lang="en-US" sz="1600" dirty="0">
                <a:solidFill>
                  <a:srgbClr val="FFFF00"/>
                </a:solidFill>
              </a:rPr>
              <a:t>principal residence</a:t>
            </a:r>
            <a:r>
              <a:rPr lang="en-US" sz="1600" dirty="0"/>
              <a:t>.</a:t>
            </a:r>
          </a:p>
          <a:p>
            <a:pPr>
              <a:lnSpc>
                <a:spcPct val="150000"/>
              </a:lnSpc>
            </a:pPr>
            <a:endParaRPr lang="en-US" sz="1600" dirty="0"/>
          </a:p>
          <a:p>
            <a:pPr>
              <a:lnSpc>
                <a:spcPct val="150000"/>
              </a:lnSpc>
            </a:pPr>
            <a:r>
              <a:rPr lang="en-US" sz="1600" dirty="0"/>
              <a:t>		- Allowed for one sale every two years.  No limit on the number of times a homeowner</a:t>
            </a:r>
            <a:br>
              <a:rPr lang="en-US" sz="1600" dirty="0"/>
            </a:br>
            <a:r>
              <a:rPr lang="en-US" sz="1600" dirty="0"/>
              <a:t> 		  can utilize the exclusion.</a:t>
            </a:r>
          </a:p>
          <a:p>
            <a:pPr>
              <a:lnSpc>
                <a:spcPct val="150000"/>
              </a:lnSpc>
            </a:pPr>
            <a:endParaRPr lang="en-US" sz="1600" dirty="0"/>
          </a:p>
          <a:p>
            <a:pPr>
              <a:lnSpc>
                <a:spcPct val="150000"/>
              </a:lnSpc>
            </a:pPr>
            <a:r>
              <a:rPr lang="en-US" sz="1600" dirty="0"/>
              <a:t>		- Must own and utilize the property as a principal residence for at least two out of the</a:t>
            </a:r>
            <a:br>
              <a:rPr lang="en-US" sz="1600" dirty="0"/>
            </a:br>
            <a:r>
              <a:rPr lang="en-US" sz="1600" dirty="0"/>
              <a:t> 	          last five years to qualify for the exclusion.</a:t>
            </a:r>
          </a:p>
        </p:txBody>
      </p:sp>
    </p:spTree>
    <p:extLst>
      <p:ext uri="{BB962C8B-B14F-4D97-AF65-F5344CB8AC3E}">
        <p14:creationId xmlns:p14="http://schemas.microsoft.com/office/powerpoint/2010/main" val="392788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Dollars and Cents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324</a:t>
            </a:r>
          </a:p>
        </p:txBody>
      </p:sp>
      <p:pic>
        <p:nvPicPr>
          <p:cNvPr id="5" name="Picture 4" descr="A black and white paper with text&#10;&#10;Description automatically generated">
            <a:extLst>
              <a:ext uri="{FF2B5EF4-FFF2-40B4-BE49-F238E27FC236}">
                <a16:creationId xmlns:a16="http://schemas.microsoft.com/office/drawing/2014/main" id="{4DA80A23-0153-557C-7D5F-0991BAD25BAA}"/>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775" b="94085" l="3079" r="96481">
                        <a14:foregroundMark x1="2639" y1="9155" x2="8578" y2="5493"/>
                        <a14:foregroundMark x1="8578" y1="5493" x2="87977" y2="14789"/>
                        <a14:foregroundMark x1="87977" y1="14789" x2="93622" y2="19296"/>
                        <a14:foregroundMark x1="93622" y1="19296" x2="96188" y2="50282"/>
                        <a14:foregroundMark x1="96188" y1="50282" x2="95894" y2="74930"/>
                        <a14:foregroundMark x1="95894" y1="74930" x2="93109" y2="86197"/>
                        <a14:foregroundMark x1="93109" y1="86197" x2="83798" y2="90845"/>
                        <a14:foregroundMark x1="83798" y1="90845" x2="7405" y2="80704"/>
                        <a14:foregroundMark x1="7405" y1="80704" x2="3959" y2="40282"/>
                        <a14:foregroundMark x1="3959" y1="40282" x2="4545" y2="27042"/>
                        <a14:foregroundMark x1="4545" y1="27042" x2="4912" y2="26056"/>
                        <a14:foregroundMark x1="29106" y1="5915" x2="29106" y2="5915"/>
                        <a14:foregroundMark x1="29106" y1="5915" x2="29106" y2="5915"/>
                        <a14:foregroundMark x1="94208" y1="10704" x2="94208" y2="10704"/>
                        <a14:foregroundMark x1="94208" y1="10704" x2="94208" y2="10704"/>
                        <a14:foregroundMark x1="96554" y1="27606" x2="96554" y2="27606"/>
                        <a14:foregroundMark x1="96554" y1="27606" x2="96554" y2="27606"/>
                        <a14:foregroundMark x1="93842" y1="94225" x2="93842" y2="94225"/>
                        <a14:foregroundMark x1="93842" y1="93803" x2="93842" y2="93803"/>
                        <a14:foregroundMark x1="5352" y1="88451" x2="5352" y2="88451"/>
                        <a14:foregroundMark x1="5352" y1="87324" x2="5352" y2="87324"/>
                        <a14:foregroundMark x1="3079" y1="71972" x2="3079" y2="71972"/>
                        <a14:foregroundMark x1="3079" y1="71972" x2="3079" y2="71972"/>
                        <a14:foregroundMark x1="3079" y1="71972" x2="3079" y2="71972"/>
                        <a14:backgroundMark x1="2199" y1="2676" x2="2199" y2="2676"/>
                        <a14:backgroundMark x1="2199" y1="2676" x2="2199" y2="2676"/>
                        <a14:backgroundMark x1="1393" y1="97042" x2="1393" y2="97042"/>
                        <a14:backgroundMark x1="1393" y1="97042" x2="1393" y2="97042"/>
                        <a14:backgroundMark x1="147" y1="97746" x2="147" y2="97746"/>
                        <a14:backgroundMark x1="147" y1="97746" x2="147" y2="97746"/>
                        <a14:backgroundMark x1="147" y1="97746" x2="147" y2="97746"/>
                        <a14:backgroundMark x1="147" y1="95775" x2="1173" y2="92958"/>
                        <a14:backgroundMark x1="51613" y1="99718" x2="51613" y2="99718"/>
                        <a14:backgroundMark x1="51613" y1="99718" x2="51613" y2="99718"/>
                        <a14:backgroundMark x1="52346" y1="99718" x2="55792" y2="99859"/>
                        <a14:backgroundMark x1="61144" y1="99859" x2="68402" y2="99577"/>
                        <a14:backgroundMark x1="28959" y1="99718" x2="28959" y2="99718"/>
                        <a14:backgroundMark x1="28959" y1="99718" x2="28959" y2="99718"/>
                        <a14:backgroundMark x1="30059" y1="99718" x2="30059" y2="99718"/>
                        <a14:backgroundMark x1="30059" y1="99718" x2="30059" y2="99718"/>
                        <a14:backgroundMark x1="33871" y1="99859" x2="33871" y2="99859"/>
                        <a14:backgroundMark x1="33871" y1="99859" x2="33871" y2="99859"/>
                        <a14:backgroundMark x1="38563" y1="99718" x2="38563" y2="99718"/>
                        <a14:backgroundMark x1="38563" y1="99718" x2="38563" y2="99718"/>
                        <a14:backgroundMark x1="42229" y1="99718" x2="42229" y2="99718"/>
                        <a14:backgroundMark x1="42229" y1="99718" x2="42229" y2="99718"/>
                        <a14:backgroundMark x1="44575" y1="99859" x2="44575" y2="99859"/>
                        <a14:backgroundMark x1="44575" y1="99859" x2="44575" y2="99859"/>
                        <a14:backgroundMark x1="9897" y1="99718" x2="9897" y2="99718"/>
                        <a14:backgroundMark x1="9897" y1="99718" x2="9897" y2="99718"/>
                        <a14:backgroundMark x1="12170" y1="99859" x2="12170" y2="99859"/>
                        <a14:backgroundMark x1="12170" y1="99859" x2="12170" y2="99859"/>
                        <a14:backgroundMark x1="15249" y1="99718" x2="15249" y2="99718"/>
                        <a14:backgroundMark x1="15249" y1="99718" x2="15249" y2="99718"/>
                        <a14:backgroundMark x1="17669" y1="99859" x2="17669" y2="99859"/>
                        <a14:backgroundMark x1="17669" y1="99859" x2="17669" y2="99859"/>
                        <a14:backgroundMark x1="20015" y1="99859" x2="20015" y2="99859"/>
                        <a14:backgroundMark x1="20015" y1="99859" x2="20015" y2="99859"/>
                        <a14:backgroundMark x1="23974" y1="99718" x2="23974" y2="99718"/>
                        <a14:backgroundMark x1="23974" y1="99718" x2="23974" y2="99718"/>
                        <a14:backgroundMark x1="72067" y1="99296" x2="72067" y2="99296"/>
                        <a14:backgroundMark x1="72067" y1="99296" x2="72067" y2="99296"/>
                        <a14:backgroundMark x1="75440" y1="99718" x2="75440" y2="99718"/>
                        <a14:backgroundMark x1="75440" y1="99718" x2="75440" y2="99718"/>
                        <a14:backgroundMark x1="79912" y1="99718" x2="79912" y2="99718"/>
                        <a14:backgroundMark x1="79912" y1="99718" x2="79912" y2="99718"/>
                        <a14:backgroundMark x1="83211" y1="99577" x2="83211" y2="99577"/>
                        <a14:backgroundMark x1="83211" y1="99577" x2="83211" y2="99577"/>
                        <a14:backgroundMark x1="89076" y1="99577" x2="89076" y2="99577"/>
                        <a14:backgroundMark x1="89076" y1="99577" x2="89076" y2="99577"/>
                      </a14:backgroundRemoval>
                    </a14:imgEffect>
                  </a14:imgLayer>
                </a14:imgProps>
              </a:ext>
              <a:ext uri="{28A0092B-C50C-407E-A947-70E740481C1C}">
                <a14:useLocalDpi xmlns:a14="http://schemas.microsoft.com/office/drawing/2010/main" val="0"/>
              </a:ext>
            </a:extLst>
          </a:blip>
          <a:srcRect l="409" r="1"/>
          <a:stretch/>
        </p:blipFill>
        <p:spPr>
          <a:xfrm>
            <a:off x="1708483" y="1908608"/>
            <a:ext cx="8669483" cy="4537710"/>
          </a:xfrm>
          <a:prstGeom prst="rect">
            <a:avLst/>
          </a:prstGeom>
        </p:spPr>
      </p:pic>
    </p:spTree>
    <p:extLst>
      <p:ext uri="{BB962C8B-B14F-4D97-AF65-F5344CB8AC3E}">
        <p14:creationId xmlns:p14="http://schemas.microsoft.com/office/powerpoint/2010/main" val="145680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Escrow or Closing</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301</a:t>
            </a:r>
          </a:p>
        </p:txBody>
      </p:sp>
      <p:sp>
        <p:nvSpPr>
          <p:cNvPr id="10" name="TextBox 9">
            <a:extLst>
              <a:ext uri="{FF2B5EF4-FFF2-40B4-BE49-F238E27FC236}">
                <a16:creationId xmlns:a16="http://schemas.microsoft.com/office/drawing/2014/main" id="{18487826-5E2B-F75C-D292-C76B914C5ECB}"/>
              </a:ext>
            </a:extLst>
          </p:cNvPr>
          <p:cNvSpPr txBox="1"/>
          <p:nvPr/>
        </p:nvSpPr>
        <p:spPr>
          <a:xfrm>
            <a:off x="1538320" y="1991617"/>
            <a:ext cx="5268316" cy="414857"/>
          </a:xfrm>
          <a:prstGeom prst="rect">
            <a:avLst/>
          </a:prstGeom>
          <a:noFill/>
        </p:spPr>
        <p:txBody>
          <a:bodyPr wrap="square" rtlCol="0">
            <a:spAutoFit/>
          </a:bodyPr>
          <a:lstStyle/>
          <a:p>
            <a:pPr>
              <a:lnSpc>
                <a:spcPct val="150000"/>
              </a:lnSpc>
            </a:pPr>
            <a:r>
              <a:rPr lang="en-US" sz="1600" dirty="0"/>
              <a:t>Closings Statements / RESPA / TRID Disclosures</a:t>
            </a:r>
          </a:p>
        </p:txBody>
      </p:sp>
      <p:sp>
        <p:nvSpPr>
          <p:cNvPr id="8" name="TextBox 7">
            <a:extLst>
              <a:ext uri="{FF2B5EF4-FFF2-40B4-BE49-F238E27FC236}">
                <a16:creationId xmlns:a16="http://schemas.microsoft.com/office/drawing/2014/main" id="{5B99B554-7C7F-0E40-6E11-8C632C47CBD7}"/>
              </a:ext>
            </a:extLst>
          </p:cNvPr>
          <p:cNvSpPr txBox="1"/>
          <p:nvPr/>
        </p:nvSpPr>
        <p:spPr>
          <a:xfrm>
            <a:off x="1987796" y="2669135"/>
            <a:ext cx="9637680" cy="2261517"/>
          </a:xfrm>
          <a:prstGeom prst="rect">
            <a:avLst/>
          </a:prstGeom>
          <a:noFill/>
        </p:spPr>
        <p:txBody>
          <a:bodyPr wrap="square" rtlCol="0">
            <a:spAutoFit/>
          </a:bodyPr>
          <a:lstStyle/>
          <a:p>
            <a:pPr>
              <a:lnSpc>
                <a:spcPct val="150000"/>
              </a:lnSpc>
            </a:pPr>
            <a:r>
              <a:rPr lang="en-US" sz="1600" dirty="0"/>
              <a:t>The Buyer must receive the Closing Disclosure at least three days prior to closing.</a:t>
            </a:r>
          </a:p>
          <a:p>
            <a:pPr>
              <a:lnSpc>
                <a:spcPct val="150000"/>
              </a:lnSpc>
            </a:pPr>
            <a:endParaRPr lang="en-US" sz="1600" dirty="0"/>
          </a:p>
          <a:p>
            <a:pPr>
              <a:lnSpc>
                <a:spcPct val="150000"/>
              </a:lnSpc>
            </a:pPr>
            <a:r>
              <a:rPr lang="en-US" sz="1600" dirty="0"/>
              <a:t>	- A new three-day Closing Disclosure may be required to be provided to the buyer if</a:t>
            </a:r>
            <a:br>
              <a:rPr lang="en-US" sz="1600" dirty="0"/>
            </a:br>
            <a:r>
              <a:rPr lang="en-US" sz="1600" dirty="0"/>
              <a:t>  	  certain items change.</a:t>
            </a:r>
          </a:p>
          <a:p>
            <a:pPr>
              <a:lnSpc>
                <a:spcPct val="150000"/>
              </a:lnSpc>
            </a:pPr>
            <a:endParaRPr lang="en-US" sz="1600" dirty="0"/>
          </a:p>
          <a:p>
            <a:pPr>
              <a:lnSpc>
                <a:spcPct val="150000"/>
              </a:lnSpc>
            </a:pPr>
            <a:r>
              <a:rPr lang="en-US" sz="1600" dirty="0"/>
              <a:t>	- Saturday is considered a business day for the Closing Disclosure.</a:t>
            </a:r>
          </a:p>
        </p:txBody>
      </p:sp>
    </p:spTree>
    <p:extLst>
      <p:ext uri="{BB962C8B-B14F-4D97-AF65-F5344CB8AC3E}">
        <p14:creationId xmlns:p14="http://schemas.microsoft.com/office/powerpoint/2010/main" val="9176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Dollars and Cents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324</a:t>
            </a:r>
          </a:p>
        </p:txBody>
      </p:sp>
      <p:sp>
        <p:nvSpPr>
          <p:cNvPr id="8" name="TextBox 7">
            <a:extLst>
              <a:ext uri="{FF2B5EF4-FFF2-40B4-BE49-F238E27FC236}">
                <a16:creationId xmlns:a16="http://schemas.microsoft.com/office/drawing/2014/main" id="{5B99B554-7C7F-0E40-6E11-8C632C47CBD7}"/>
              </a:ext>
            </a:extLst>
          </p:cNvPr>
          <p:cNvSpPr txBox="1"/>
          <p:nvPr/>
        </p:nvSpPr>
        <p:spPr>
          <a:xfrm>
            <a:off x="1003144" y="2050849"/>
            <a:ext cx="9637680" cy="414857"/>
          </a:xfrm>
          <a:prstGeom prst="rect">
            <a:avLst/>
          </a:prstGeom>
          <a:noFill/>
        </p:spPr>
        <p:txBody>
          <a:bodyPr wrap="square" rtlCol="0">
            <a:spAutoFit/>
          </a:bodyPr>
          <a:lstStyle/>
          <a:p>
            <a:pPr>
              <a:lnSpc>
                <a:spcPct val="150000"/>
              </a:lnSpc>
            </a:pPr>
            <a:r>
              <a:rPr lang="en-US" sz="1600" dirty="0">
                <a:solidFill>
                  <a:srgbClr val="FFFF00"/>
                </a:solidFill>
              </a:rPr>
              <a:t>Section 1031 Property Exchange</a:t>
            </a:r>
          </a:p>
        </p:txBody>
      </p:sp>
      <p:sp>
        <p:nvSpPr>
          <p:cNvPr id="3" name="TextBox 2">
            <a:extLst>
              <a:ext uri="{FF2B5EF4-FFF2-40B4-BE49-F238E27FC236}">
                <a16:creationId xmlns:a16="http://schemas.microsoft.com/office/drawing/2014/main" id="{07FBB93B-BE6A-FFB3-C9CC-D8785184E408}"/>
              </a:ext>
            </a:extLst>
          </p:cNvPr>
          <p:cNvSpPr txBox="1"/>
          <p:nvPr/>
        </p:nvSpPr>
        <p:spPr>
          <a:xfrm>
            <a:off x="1679677" y="2652599"/>
            <a:ext cx="9637680" cy="414857"/>
          </a:xfrm>
          <a:prstGeom prst="rect">
            <a:avLst/>
          </a:prstGeom>
          <a:noFill/>
        </p:spPr>
        <p:txBody>
          <a:bodyPr wrap="square" rtlCol="0">
            <a:spAutoFit/>
          </a:bodyPr>
          <a:lstStyle/>
          <a:p>
            <a:pPr>
              <a:lnSpc>
                <a:spcPct val="150000"/>
              </a:lnSpc>
            </a:pPr>
            <a:r>
              <a:rPr lang="en-US" sz="1600" dirty="0"/>
              <a:t>Investors can defer taxation of capital gains by performing a 1031 Property Exchange.</a:t>
            </a:r>
          </a:p>
        </p:txBody>
      </p:sp>
      <p:sp>
        <p:nvSpPr>
          <p:cNvPr id="4" name="TextBox 3">
            <a:extLst>
              <a:ext uri="{FF2B5EF4-FFF2-40B4-BE49-F238E27FC236}">
                <a16:creationId xmlns:a16="http://schemas.microsoft.com/office/drawing/2014/main" id="{341C8A9B-0FC1-2E2D-C1B4-931EC00DD061}"/>
              </a:ext>
            </a:extLst>
          </p:cNvPr>
          <p:cNvSpPr txBox="1"/>
          <p:nvPr/>
        </p:nvSpPr>
        <p:spPr>
          <a:xfrm>
            <a:off x="1679677" y="3202458"/>
            <a:ext cx="9637680" cy="784189"/>
          </a:xfrm>
          <a:prstGeom prst="rect">
            <a:avLst/>
          </a:prstGeom>
          <a:noFill/>
        </p:spPr>
        <p:txBody>
          <a:bodyPr wrap="square" rtlCol="0">
            <a:spAutoFit/>
          </a:bodyPr>
          <a:lstStyle/>
          <a:p>
            <a:pPr>
              <a:lnSpc>
                <a:spcPct val="150000"/>
              </a:lnSpc>
            </a:pPr>
            <a:r>
              <a:rPr lang="en-US" sz="1600" dirty="0"/>
              <a:t>An investor may exchange their non-owner-occupied property for another like-kind property and defer payment on the recognized tax liability.</a:t>
            </a:r>
          </a:p>
        </p:txBody>
      </p:sp>
      <p:sp>
        <p:nvSpPr>
          <p:cNvPr id="5" name="TextBox 4">
            <a:extLst>
              <a:ext uri="{FF2B5EF4-FFF2-40B4-BE49-F238E27FC236}">
                <a16:creationId xmlns:a16="http://schemas.microsoft.com/office/drawing/2014/main" id="{43B60614-4EE6-D965-876B-EF8EB119D239}"/>
              </a:ext>
            </a:extLst>
          </p:cNvPr>
          <p:cNvSpPr txBox="1"/>
          <p:nvPr/>
        </p:nvSpPr>
        <p:spPr>
          <a:xfrm>
            <a:off x="1679677" y="4121649"/>
            <a:ext cx="9637680" cy="784189"/>
          </a:xfrm>
          <a:prstGeom prst="rect">
            <a:avLst/>
          </a:prstGeom>
          <a:noFill/>
        </p:spPr>
        <p:txBody>
          <a:bodyPr wrap="square" rtlCol="0">
            <a:spAutoFit/>
          </a:bodyPr>
          <a:lstStyle/>
          <a:p>
            <a:pPr>
              <a:lnSpc>
                <a:spcPct val="150000"/>
              </a:lnSpc>
            </a:pPr>
            <a:r>
              <a:rPr lang="en-US" sz="1600" dirty="0"/>
              <a:t>Like-kind refers to any real property to be held for the purposes of investment.  (</a:t>
            </a:r>
            <a:r>
              <a:rPr lang="en-US" sz="1600" dirty="0" err="1"/>
              <a:t>i.e</a:t>
            </a:r>
            <a:r>
              <a:rPr lang="en-US" sz="1600" dirty="0"/>
              <a:t> Artwork would not be considered like-kind property).</a:t>
            </a:r>
          </a:p>
        </p:txBody>
      </p:sp>
      <p:sp>
        <p:nvSpPr>
          <p:cNvPr id="6" name="TextBox 5">
            <a:extLst>
              <a:ext uri="{FF2B5EF4-FFF2-40B4-BE49-F238E27FC236}">
                <a16:creationId xmlns:a16="http://schemas.microsoft.com/office/drawing/2014/main" id="{04153FF1-BBBD-440B-7B31-FD767B75C686}"/>
              </a:ext>
            </a:extLst>
          </p:cNvPr>
          <p:cNvSpPr txBox="1"/>
          <p:nvPr/>
        </p:nvSpPr>
        <p:spPr>
          <a:xfrm>
            <a:off x="1679677" y="4935788"/>
            <a:ext cx="9637680" cy="414857"/>
          </a:xfrm>
          <a:prstGeom prst="rect">
            <a:avLst/>
          </a:prstGeom>
          <a:noFill/>
        </p:spPr>
        <p:txBody>
          <a:bodyPr wrap="square" rtlCol="0">
            <a:spAutoFit/>
          </a:bodyPr>
          <a:lstStyle/>
          <a:p>
            <a:pPr>
              <a:lnSpc>
                <a:spcPct val="150000"/>
              </a:lnSpc>
            </a:pPr>
            <a:r>
              <a:rPr lang="en-US" sz="1600" dirty="0"/>
              <a:t>Tax on the exchange is deferred – NOT eliminated.</a:t>
            </a:r>
          </a:p>
        </p:txBody>
      </p:sp>
      <p:sp>
        <p:nvSpPr>
          <p:cNvPr id="9" name="TextBox 8">
            <a:extLst>
              <a:ext uri="{FF2B5EF4-FFF2-40B4-BE49-F238E27FC236}">
                <a16:creationId xmlns:a16="http://schemas.microsoft.com/office/drawing/2014/main" id="{6BD5BCB8-0DA7-A23D-1D6E-957FB7D20E80}"/>
              </a:ext>
            </a:extLst>
          </p:cNvPr>
          <p:cNvSpPr txBox="1"/>
          <p:nvPr/>
        </p:nvSpPr>
        <p:spPr>
          <a:xfrm>
            <a:off x="1679677" y="5391291"/>
            <a:ext cx="9637680" cy="1153521"/>
          </a:xfrm>
          <a:prstGeom prst="rect">
            <a:avLst/>
          </a:prstGeom>
          <a:noFill/>
        </p:spPr>
        <p:txBody>
          <a:bodyPr wrap="square" rtlCol="0">
            <a:spAutoFit/>
          </a:bodyPr>
          <a:lstStyle/>
          <a:p>
            <a:pPr>
              <a:lnSpc>
                <a:spcPct val="150000"/>
              </a:lnSpc>
            </a:pPr>
            <a:r>
              <a:rPr lang="en-US" sz="1600" dirty="0"/>
              <a:t>Use of a qualified intermediary (accommodator) to retain the money in the tax-deferred exchange is required.  The investor can never touch the money.  If they did, they would be required to pay tax on the gain, then and there.</a:t>
            </a:r>
          </a:p>
        </p:txBody>
      </p:sp>
    </p:spTree>
    <p:extLst>
      <p:ext uri="{BB962C8B-B14F-4D97-AF65-F5344CB8AC3E}">
        <p14:creationId xmlns:p14="http://schemas.microsoft.com/office/powerpoint/2010/main" val="3996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Dollars and Cents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324</a:t>
            </a:r>
          </a:p>
        </p:txBody>
      </p:sp>
      <p:sp>
        <p:nvSpPr>
          <p:cNvPr id="8" name="TextBox 7">
            <a:extLst>
              <a:ext uri="{FF2B5EF4-FFF2-40B4-BE49-F238E27FC236}">
                <a16:creationId xmlns:a16="http://schemas.microsoft.com/office/drawing/2014/main" id="{5B99B554-7C7F-0E40-6E11-8C632C47CBD7}"/>
              </a:ext>
            </a:extLst>
          </p:cNvPr>
          <p:cNvSpPr txBox="1"/>
          <p:nvPr/>
        </p:nvSpPr>
        <p:spPr>
          <a:xfrm>
            <a:off x="1003144" y="2050849"/>
            <a:ext cx="9637680" cy="414857"/>
          </a:xfrm>
          <a:prstGeom prst="rect">
            <a:avLst/>
          </a:prstGeom>
          <a:noFill/>
        </p:spPr>
        <p:txBody>
          <a:bodyPr wrap="square" rtlCol="0">
            <a:spAutoFit/>
          </a:bodyPr>
          <a:lstStyle/>
          <a:p>
            <a:pPr>
              <a:lnSpc>
                <a:spcPct val="150000"/>
              </a:lnSpc>
            </a:pPr>
            <a:r>
              <a:rPr lang="en-US" sz="1600" dirty="0">
                <a:solidFill>
                  <a:srgbClr val="FFFF00"/>
                </a:solidFill>
              </a:rPr>
              <a:t>Other Taxes</a:t>
            </a:r>
          </a:p>
        </p:txBody>
      </p:sp>
      <p:sp>
        <p:nvSpPr>
          <p:cNvPr id="3" name="TextBox 2">
            <a:extLst>
              <a:ext uri="{FF2B5EF4-FFF2-40B4-BE49-F238E27FC236}">
                <a16:creationId xmlns:a16="http://schemas.microsoft.com/office/drawing/2014/main" id="{07FBB93B-BE6A-FFB3-C9CC-D8785184E408}"/>
              </a:ext>
            </a:extLst>
          </p:cNvPr>
          <p:cNvSpPr txBox="1"/>
          <p:nvPr/>
        </p:nvSpPr>
        <p:spPr>
          <a:xfrm>
            <a:off x="1679677" y="2652599"/>
            <a:ext cx="9637680" cy="784189"/>
          </a:xfrm>
          <a:prstGeom prst="rect">
            <a:avLst/>
          </a:prstGeom>
          <a:noFill/>
        </p:spPr>
        <p:txBody>
          <a:bodyPr wrap="square" rtlCol="0">
            <a:spAutoFit/>
          </a:bodyPr>
          <a:lstStyle/>
          <a:p>
            <a:pPr>
              <a:lnSpc>
                <a:spcPct val="150000"/>
              </a:lnSpc>
            </a:pPr>
            <a:r>
              <a:rPr lang="en-US" sz="1600" dirty="0"/>
              <a:t>Transfer fees, conveyance tax or revenue stamps are taxes charged on the sales price of the property.</a:t>
            </a:r>
          </a:p>
        </p:txBody>
      </p:sp>
      <p:sp>
        <p:nvSpPr>
          <p:cNvPr id="4" name="TextBox 3">
            <a:extLst>
              <a:ext uri="{FF2B5EF4-FFF2-40B4-BE49-F238E27FC236}">
                <a16:creationId xmlns:a16="http://schemas.microsoft.com/office/drawing/2014/main" id="{341C8A9B-0FC1-2E2D-C1B4-931EC00DD061}"/>
              </a:ext>
            </a:extLst>
          </p:cNvPr>
          <p:cNvSpPr txBox="1"/>
          <p:nvPr/>
        </p:nvSpPr>
        <p:spPr>
          <a:xfrm>
            <a:off x="1679677" y="3522960"/>
            <a:ext cx="9637680" cy="414857"/>
          </a:xfrm>
          <a:prstGeom prst="rect">
            <a:avLst/>
          </a:prstGeom>
          <a:noFill/>
        </p:spPr>
        <p:txBody>
          <a:bodyPr wrap="square" rtlCol="0">
            <a:spAutoFit/>
          </a:bodyPr>
          <a:lstStyle/>
          <a:p>
            <a:pPr>
              <a:lnSpc>
                <a:spcPct val="150000"/>
              </a:lnSpc>
            </a:pPr>
            <a:r>
              <a:rPr lang="en-US" sz="1600" dirty="0"/>
              <a:t>Usually associated with the recording of the Deed of Conveyance.</a:t>
            </a:r>
          </a:p>
        </p:txBody>
      </p:sp>
      <p:sp>
        <p:nvSpPr>
          <p:cNvPr id="6" name="TextBox 5">
            <a:extLst>
              <a:ext uri="{FF2B5EF4-FFF2-40B4-BE49-F238E27FC236}">
                <a16:creationId xmlns:a16="http://schemas.microsoft.com/office/drawing/2014/main" id="{04153FF1-BBBD-440B-7B31-FD767B75C686}"/>
              </a:ext>
            </a:extLst>
          </p:cNvPr>
          <p:cNvSpPr txBox="1"/>
          <p:nvPr/>
        </p:nvSpPr>
        <p:spPr>
          <a:xfrm>
            <a:off x="1679677" y="4052791"/>
            <a:ext cx="9637680" cy="784189"/>
          </a:xfrm>
          <a:prstGeom prst="rect">
            <a:avLst/>
          </a:prstGeom>
          <a:noFill/>
        </p:spPr>
        <p:txBody>
          <a:bodyPr wrap="square" rtlCol="0">
            <a:spAutoFit/>
          </a:bodyPr>
          <a:lstStyle/>
          <a:p>
            <a:pPr>
              <a:lnSpc>
                <a:spcPct val="150000"/>
              </a:lnSpc>
            </a:pPr>
            <a:r>
              <a:rPr lang="en-US" sz="1600" dirty="0"/>
              <a:t>Usually, the taxes are calculated as an amount per $100 or $1000 of the value of the property or the sales price.</a:t>
            </a:r>
          </a:p>
        </p:txBody>
      </p:sp>
    </p:spTree>
    <p:extLst>
      <p:ext uri="{BB962C8B-B14F-4D97-AF65-F5344CB8AC3E}">
        <p14:creationId xmlns:p14="http://schemas.microsoft.com/office/powerpoint/2010/main" val="387601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9083C-95DF-8E0D-1D1B-3BE88E6A34C9}"/>
              </a:ext>
            </a:extLst>
          </p:cNvPr>
          <p:cNvSpPr>
            <a:spLocks noGrp="1"/>
          </p:cNvSpPr>
          <p:nvPr>
            <p:ph type="title"/>
          </p:nvPr>
        </p:nvSpPr>
        <p:spPr>
          <a:xfrm>
            <a:off x="661182" y="609599"/>
            <a:ext cx="10728477" cy="1119357"/>
          </a:xfrm>
        </p:spPr>
        <p:txBody>
          <a:bodyPr>
            <a:normAutofit/>
          </a:bodyPr>
          <a:lstStyle/>
          <a:p>
            <a:r>
              <a:rPr lang="en-US" b="1" dirty="0"/>
              <a:t>Closing a real estate transaction – </a:t>
            </a:r>
            <a:br>
              <a:rPr lang="en-US" b="1" dirty="0"/>
            </a:br>
            <a:r>
              <a:rPr lang="en-US" b="1" dirty="0"/>
              <a:t>														  </a:t>
            </a:r>
            <a:r>
              <a:rPr lang="en-US" sz="2200" b="1" dirty="0">
                <a:solidFill>
                  <a:schemeClr val="tx1"/>
                </a:solidFill>
              </a:rPr>
              <a:t>Dollars and Cents</a:t>
            </a:r>
            <a:endParaRPr lang="en-US" b="1" dirty="0">
              <a:solidFill>
                <a:schemeClr val="tx1"/>
              </a:solidFill>
            </a:endParaRPr>
          </a:p>
        </p:txBody>
      </p:sp>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324</a:t>
            </a:r>
          </a:p>
        </p:txBody>
      </p:sp>
      <p:pic>
        <p:nvPicPr>
          <p:cNvPr id="5" name="Picture 4" descr="A white card with black text&#10;&#10;Description automatically generated">
            <a:extLst>
              <a:ext uri="{FF2B5EF4-FFF2-40B4-BE49-F238E27FC236}">
                <a16:creationId xmlns:a16="http://schemas.microsoft.com/office/drawing/2014/main" id="{0C76BCB9-CDB1-D543-DECD-02772DD27438}"/>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67" b="89867" l="2870" r="98759">
                        <a14:foregroundMark x1="2715" y1="8533" x2="7758" y2="8800"/>
                        <a14:foregroundMark x1="7758" y1="8800" x2="14352" y2="8533"/>
                        <a14:foregroundMark x1="14352" y1="8533" x2="21179" y2="10667"/>
                        <a14:foregroundMark x1="21179" y1="10667" x2="26299" y2="10133"/>
                        <a14:foregroundMark x1="26299" y1="10133" x2="59503" y2="13600"/>
                        <a14:foregroundMark x1="59503" y1="13600" x2="64546" y2="13333"/>
                        <a14:foregroundMark x1="64546" y1="13333" x2="69822" y2="15733"/>
                        <a14:foregroundMark x1="69822" y1="15733" x2="70520" y2="55200"/>
                        <a14:foregroundMark x1="70520" y1="55200" x2="65244" y2="67733"/>
                        <a14:foregroundMark x1="65244" y1="67733" x2="13964" y2="76000"/>
                        <a14:foregroundMark x1="13964" y1="76000" x2="10240" y2="64533"/>
                        <a14:foregroundMark x1="10240" y1="64533" x2="7758" y2="38400"/>
                        <a14:foregroundMark x1="77657" y1="14667" x2="83786" y2="13333"/>
                        <a14:foregroundMark x1="83786" y1="13333" x2="88673" y2="14933"/>
                        <a14:foregroundMark x1="88673" y1="14933" x2="96587" y2="28533"/>
                        <a14:foregroundMark x1="96587" y1="28533" x2="97362" y2="48267"/>
                        <a14:foregroundMark x1="97362" y1="48267" x2="91621" y2="78133"/>
                        <a14:foregroundMark x1="91621" y1="78133" x2="86734" y2="83467"/>
                        <a14:foregroundMark x1="86734" y1="83467" x2="76571" y2="84800"/>
                        <a14:foregroundMark x1="76571" y1="84800" x2="76571" y2="84267"/>
                        <a14:foregroundMark x1="96897" y1="17067" x2="98836" y2="51467"/>
                        <a14:foregroundMark x1="98836" y1="51467" x2="96974" y2="75200"/>
                        <a14:foregroundMark x1="2870" y1="18667" x2="4344" y2="77867"/>
                      </a14:backgroundRemoval>
                    </a14:imgEffect>
                  </a14:imgLayer>
                </a14:imgProps>
              </a:ext>
              <a:ext uri="{28A0092B-C50C-407E-A947-70E740481C1C}">
                <a14:useLocalDpi xmlns:a14="http://schemas.microsoft.com/office/drawing/2010/main" val="0"/>
              </a:ext>
            </a:extLst>
          </a:blip>
          <a:srcRect l="312" r="1"/>
          <a:stretch/>
        </p:blipFill>
        <p:spPr>
          <a:xfrm>
            <a:off x="1354238" y="2489904"/>
            <a:ext cx="10035421" cy="2927047"/>
          </a:xfrm>
          <a:prstGeom prst="rect">
            <a:avLst/>
          </a:prstGeom>
        </p:spPr>
      </p:pic>
    </p:spTree>
    <p:extLst>
      <p:ext uri="{BB962C8B-B14F-4D97-AF65-F5344CB8AC3E}">
        <p14:creationId xmlns:p14="http://schemas.microsoft.com/office/powerpoint/2010/main" val="274570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Commingling is mixing of trust funds with broker’s operating funds.</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a:solidFill>
                  <a:srgbClr val="FFFFFF"/>
                </a:solidFill>
                <a:latin typeface="Agrandir Bold"/>
              </a:rPr>
              <a:t>2) False</a:t>
            </a:r>
          </a:p>
        </p:txBody>
      </p:sp>
    </p:spTree>
    <p:extLst>
      <p:ext uri="{BB962C8B-B14F-4D97-AF65-F5344CB8AC3E}">
        <p14:creationId xmlns:p14="http://schemas.microsoft.com/office/powerpoint/2010/main" val="1592229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Commingling is mixing of trust funds with broker’s operating funds.</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2) False</a:t>
            </a:r>
          </a:p>
        </p:txBody>
      </p:sp>
    </p:spTree>
    <p:extLst>
      <p:ext uri="{BB962C8B-B14F-4D97-AF65-F5344CB8AC3E}">
        <p14:creationId xmlns:p14="http://schemas.microsoft.com/office/powerpoint/2010/main" val="3380091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907333"/>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title insurance policy that protects the interests of a mortgagee is referred to as a(n)</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88" y="2598118"/>
            <a:ext cx="9980409" cy="494174"/>
          </a:xfrm>
          <a:prstGeom prst="rect">
            <a:avLst/>
          </a:prstGeom>
        </p:spPr>
        <p:txBody>
          <a:bodyPr lIns="0" tIns="0" rIns="0" bIns="0" rtlCol="0" anchor="t">
            <a:spAutoFit/>
          </a:bodyPr>
          <a:lstStyle/>
          <a:p>
            <a:pPr>
              <a:lnSpc>
                <a:spcPts val="4130"/>
              </a:lnSpc>
            </a:pPr>
            <a:r>
              <a:rPr lang="en-US" sz="2949" dirty="0">
                <a:latin typeface="Agrandir Bold"/>
              </a:rPr>
              <a:t>1) Leasehold policy.</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89" y="3266186"/>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Lender’s (Mortgagee’s) policy.</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0" y="3934254"/>
            <a:ext cx="10324381" cy="494174"/>
          </a:xfrm>
          <a:prstGeom prst="rect">
            <a:avLst/>
          </a:prstGeom>
        </p:spPr>
        <p:txBody>
          <a:bodyPr wrap="square" lIns="0" tIns="0" rIns="0" bIns="0" rtlCol="0" anchor="t">
            <a:spAutoFit/>
          </a:bodyPr>
          <a:lstStyle/>
          <a:p>
            <a:pPr>
              <a:lnSpc>
                <a:spcPts val="4130"/>
              </a:lnSpc>
            </a:pPr>
            <a:r>
              <a:rPr lang="en-US" sz="2949" dirty="0">
                <a:latin typeface="Agrandir Bold"/>
              </a:rPr>
              <a:t>3) ALTA policy.</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0" y="4602322"/>
            <a:ext cx="10444302" cy="494174"/>
          </a:xfrm>
          <a:prstGeom prst="rect">
            <a:avLst/>
          </a:prstGeom>
        </p:spPr>
        <p:txBody>
          <a:bodyPr wrap="square" lIns="0" tIns="0" rIns="0" bIns="0" rtlCol="0" anchor="t">
            <a:spAutoFit/>
          </a:bodyPr>
          <a:lstStyle/>
          <a:p>
            <a:pPr>
              <a:lnSpc>
                <a:spcPts val="4130"/>
              </a:lnSpc>
            </a:pPr>
            <a:r>
              <a:rPr lang="en-US" sz="2949" dirty="0">
                <a:latin typeface="Agrandir Bold"/>
              </a:rPr>
              <a:t>4) Certificate of sale policy.</a:t>
            </a:r>
          </a:p>
        </p:txBody>
      </p:sp>
    </p:spTree>
    <p:extLst>
      <p:ext uri="{BB962C8B-B14F-4D97-AF65-F5344CB8AC3E}">
        <p14:creationId xmlns:p14="http://schemas.microsoft.com/office/powerpoint/2010/main" val="54886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907333"/>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A title insurance policy that protects the interests of a mortgagee is referred to as a(n)</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88" y="2598118"/>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1) Leasehold policy.</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89" y="3266186"/>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Lender’s (Mortgagee’s) policy.</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0" y="3934254"/>
            <a:ext cx="10324381" cy="494174"/>
          </a:xfrm>
          <a:prstGeom prst="rect">
            <a:avLst/>
          </a:prstGeom>
        </p:spPr>
        <p:txBody>
          <a:bodyPr wrap="square" lIns="0" tIns="0" rIns="0" bIns="0" rtlCol="0" anchor="t">
            <a:spAutoFit/>
          </a:bodyPr>
          <a:lstStyle/>
          <a:p>
            <a:pPr>
              <a:lnSpc>
                <a:spcPts val="4130"/>
              </a:lnSpc>
            </a:pPr>
            <a:r>
              <a:rPr lang="en-US" sz="2949" dirty="0">
                <a:solidFill>
                  <a:srgbClr val="777777"/>
                </a:solidFill>
                <a:latin typeface="Agrandir Bold"/>
              </a:rPr>
              <a:t>3) ALTA policy.</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0" y="4602322"/>
            <a:ext cx="10444302" cy="494174"/>
          </a:xfrm>
          <a:prstGeom prst="rect">
            <a:avLst/>
          </a:prstGeom>
        </p:spPr>
        <p:txBody>
          <a:bodyPr wrap="square" lIns="0" tIns="0" rIns="0" bIns="0" rtlCol="0" anchor="t">
            <a:spAutoFit/>
          </a:bodyPr>
          <a:lstStyle/>
          <a:p>
            <a:pPr>
              <a:lnSpc>
                <a:spcPts val="4130"/>
              </a:lnSpc>
            </a:pPr>
            <a:r>
              <a:rPr lang="en-US" sz="2949" dirty="0">
                <a:solidFill>
                  <a:srgbClr val="777777"/>
                </a:solidFill>
                <a:latin typeface="Agrandir Bold"/>
              </a:rPr>
              <a:t>4) Certificate of sale policy.</a:t>
            </a:r>
          </a:p>
        </p:txBody>
      </p:sp>
    </p:spTree>
    <p:extLst>
      <p:ext uri="{BB962C8B-B14F-4D97-AF65-F5344CB8AC3E}">
        <p14:creationId xmlns:p14="http://schemas.microsoft.com/office/powerpoint/2010/main" val="3278463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01565" y="1623965"/>
            <a:ext cx="11237259"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break in the chain of title to a property results in</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9" y="2883874"/>
            <a:ext cx="9980409" cy="494174"/>
          </a:xfrm>
          <a:prstGeom prst="rect">
            <a:avLst/>
          </a:prstGeom>
        </p:spPr>
        <p:txBody>
          <a:bodyPr lIns="0" tIns="0" rIns="0" bIns="0" rtlCol="0" anchor="t">
            <a:spAutoFit/>
          </a:bodyPr>
          <a:lstStyle/>
          <a:p>
            <a:pPr>
              <a:lnSpc>
                <a:spcPts val="4130"/>
              </a:lnSpc>
            </a:pPr>
            <a:r>
              <a:rPr lang="en-US" sz="2949" dirty="0">
                <a:latin typeface="Agrandir Bold"/>
              </a:rPr>
              <a:t>1) A lien of indeterminate ownership.</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9" y="3684338"/>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A duplicate title.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498458"/>
            <a:ext cx="9980409" cy="494174"/>
          </a:xfrm>
          <a:prstGeom prst="rect">
            <a:avLst/>
          </a:prstGeom>
        </p:spPr>
        <p:txBody>
          <a:bodyPr lIns="0" tIns="0" rIns="0" bIns="0" rtlCol="0" anchor="t">
            <a:spAutoFit/>
          </a:bodyPr>
          <a:lstStyle/>
          <a:p>
            <a:pPr>
              <a:lnSpc>
                <a:spcPts val="4130"/>
              </a:lnSpc>
            </a:pPr>
            <a:r>
              <a:rPr lang="en-US" sz="2949" dirty="0">
                <a:latin typeface="Agrandir Bold"/>
              </a:rPr>
              <a:t>3) A clouded title.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12578"/>
            <a:ext cx="9980409" cy="494174"/>
          </a:xfrm>
          <a:prstGeom prst="rect">
            <a:avLst/>
          </a:prstGeom>
        </p:spPr>
        <p:txBody>
          <a:bodyPr lIns="0" tIns="0" rIns="0" bIns="0" rtlCol="0" anchor="t">
            <a:spAutoFit/>
          </a:bodyPr>
          <a:lstStyle/>
          <a:p>
            <a:pPr>
              <a:lnSpc>
                <a:spcPts val="4130"/>
              </a:lnSpc>
            </a:pPr>
            <a:r>
              <a:rPr lang="en-US" sz="2949" dirty="0">
                <a:latin typeface="Agrandir Bold"/>
              </a:rPr>
              <a:t>4) A title plant.</a:t>
            </a:r>
          </a:p>
        </p:txBody>
      </p:sp>
    </p:spTree>
    <p:extLst>
      <p:ext uri="{BB962C8B-B14F-4D97-AF65-F5344CB8AC3E}">
        <p14:creationId xmlns:p14="http://schemas.microsoft.com/office/powerpoint/2010/main" val="329196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01565" y="1623965"/>
            <a:ext cx="11237259"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break in the chain of title to a property results in</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9" y="2883874"/>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1) A lien of indeterminate ownership.</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9" y="3684338"/>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2) A duplicate title.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498458"/>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A clouded title.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12578"/>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4) A title plant.</a:t>
            </a:r>
          </a:p>
        </p:txBody>
      </p:sp>
    </p:spTree>
    <p:extLst>
      <p:ext uri="{BB962C8B-B14F-4D97-AF65-F5344CB8AC3E}">
        <p14:creationId xmlns:p14="http://schemas.microsoft.com/office/powerpoint/2010/main" val="799031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68683" y="1029951"/>
            <a:ext cx="10861843"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one-time tax levied on a property for purposes of recording a transaction is called</a:t>
            </a:r>
          </a:p>
        </p:txBody>
      </p:sp>
      <p:sp>
        <p:nvSpPr>
          <p:cNvPr id="4" name="TextBox 10">
            <a:extLst>
              <a:ext uri="{FF2B5EF4-FFF2-40B4-BE49-F238E27FC236}">
                <a16:creationId xmlns:a16="http://schemas.microsoft.com/office/drawing/2014/main" id="{0E5BBF22-B74B-D38E-2310-44404795B8E3}"/>
              </a:ext>
            </a:extLst>
          </p:cNvPr>
          <p:cNvSpPr txBox="1"/>
          <p:nvPr/>
        </p:nvSpPr>
        <p:spPr>
          <a:xfrm>
            <a:off x="1397109" y="2756282"/>
            <a:ext cx="9980409" cy="494174"/>
          </a:xfrm>
          <a:prstGeom prst="rect">
            <a:avLst/>
          </a:prstGeom>
        </p:spPr>
        <p:txBody>
          <a:bodyPr lIns="0" tIns="0" rIns="0" bIns="0" rtlCol="0" anchor="t">
            <a:spAutoFit/>
          </a:bodyPr>
          <a:lstStyle/>
          <a:p>
            <a:pPr>
              <a:lnSpc>
                <a:spcPts val="4130"/>
              </a:lnSpc>
            </a:pPr>
            <a:r>
              <a:rPr lang="en-US" sz="2949" dirty="0">
                <a:latin typeface="Agrandir Bold"/>
              </a:rPr>
              <a:t>1) An intangible sales tax.</a:t>
            </a:r>
          </a:p>
        </p:txBody>
      </p:sp>
      <p:sp>
        <p:nvSpPr>
          <p:cNvPr id="5" name="TextBox 11">
            <a:extLst>
              <a:ext uri="{FF2B5EF4-FFF2-40B4-BE49-F238E27FC236}">
                <a16:creationId xmlns:a16="http://schemas.microsoft.com/office/drawing/2014/main" id="{8BE5DA03-F955-1159-092C-E29B956E4743}"/>
              </a:ext>
            </a:extLst>
          </p:cNvPr>
          <p:cNvSpPr txBox="1"/>
          <p:nvPr/>
        </p:nvSpPr>
        <p:spPr>
          <a:xfrm>
            <a:off x="1397109" y="3572882"/>
            <a:ext cx="9980409" cy="494174"/>
          </a:xfrm>
          <a:prstGeom prst="rect">
            <a:avLst/>
          </a:prstGeom>
        </p:spPr>
        <p:txBody>
          <a:bodyPr lIns="0" tIns="0" rIns="0" bIns="0" rtlCol="0" anchor="t">
            <a:spAutoFit/>
          </a:bodyPr>
          <a:lstStyle/>
          <a:p>
            <a:pPr>
              <a:lnSpc>
                <a:spcPts val="4130"/>
              </a:lnSpc>
            </a:pPr>
            <a:r>
              <a:rPr lang="en-US" sz="2949" dirty="0">
                <a:latin typeface="Agrandir Bold"/>
              </a:rPr>
              <a:t>2) A documentary stamp tax.</a:t>
            </a:r>
          </a:p>
        </p:txBody>
      </p:sp>
      <p:sp>
        <p:nvSpPr>
          <p:cNvPr id="6" name="TextBox 12">
            <a:extLst>
              <a:ext uri="{FF2B5EF4-FFF2-40B4-BE49-F238E27FC236}">
                <a16:creationId xmlns:a16="http://schemas.microsoft.com/office/drawing/2014/main" id="{C3C0925F-9479-47CA-BEAF-066748C0FBD7}"/>
              </a:ext>
            </a:extLst>
          </p:cNvPr>
          <p:cNvSpPr txBox="1"/>
          <p:nvPr/>
        </p:nvSpPr>
        <p:spPr>
          <a:xfrm>
            <a:off x="1397109" y="4389482"/>
            <a:ext cx="9980409" cy="494174"/>
          </a:xfrm>
          <a:prstGeom prst="rect">
            <a:avLst/>
          </a:prstGeom>
        </p:spPr>
        <p:txBody>
          <a:bodyPr lIns="0" tIns="0" rIns="0" bIns="0" rtlCol="0" anchor="t">
            <a:spAutoFit/>
          </a:bodyPr>
          <a:lstStyle/>
          <a:p>
            <a:pPr>
              <a:lnSpc>
                <a:spcPts val="4130"/>
              </a:lnSpc>
            </a:pPr>
            <a:r>
              <a:rPr lang="en-US" sz="2949" dirty="0">
                <a:latin typeface="Agrandir Bold"/>
              </a:rPr>
              <a:t>3) A franchise tax.</a:t>
            </a:r>
          </a:p>
        </p:txBody>
      </p:sp>
      <p:sp>
        <p:nvSpPr>
          <p:cNvPr id="7" name="TextBox 13">
            <a:extLst>
              <a:ext uri="{FF2B5EF4-FFF2-40B4-BE49-F238E27FC236}">
                <a16:creationId xmlns:a16="http://schemas.microsoft.com/office/drawing/2014/main" id="{AA9A0AA5-45D7-77F6-B07A-9A9AD9B571DD}"/>
              </a:ext>
            </a:extLst>
          </p:cNvPr>
          <p:cNvSpPr txBox="1"/>
          <p:nvPr/>
        </p:nvSpPr>
        <p:spPr>
          <a:xfrm>
            <a:off x="1397109" y="5206082"/>
            <a:ext cx="9980409" cy="494174"/>
          </a:xfrm>
          <a:prstGeom prst="rect">
            <a:avLst/>
          </a:prstGeom>
        </p:spPr>
        <p:txBody>
          <a:bodyPr lIns="0" tIns="0" rIns="0" bIns="0" rtlCol="0" anchor="t">
            <a:spAutoFit/>
          </a:bodyPr>
          <a:lstStyle/>
          <a:p>
            <a:pPr>
              <a:lnSpc>
                <a:spcPts val="4130"/>
              </a:lnSpc>
            </a:pPr>
            <a:r>
              <a:rPr lang="en-US" sz="2949" dirty="0">
                <a:latin typeface="Agrandir Bold"/>
              </a:rPr>
              <a:t>4) An ad valorem tax.</a:t>
            </a:r>
          </a:p>
        </p:txBody>
      </p:sp>
    </p:spTree>
    <p:extLst>
      <p:ext uri="{BB962C8B-B14F-4D97-AF65-F5344CB8AC3E}">
        <p14:creationId xmlns:p14="http://schemas.microsoft.com/office/powerpoint/2010/main" val="17504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302</a:t>
            </a:r>
          </a:p>
        </p:txBody>
      </p:sp>
      <p:pic>
        <p:nvPicPr>
          <p:cNvPr id="2" name="Picture 1" descr="A document with text and numbers&#10;&#10;Description automatically generated">
            <a:extLst>
              <a:ext uri="{FF2B5EF4-FFF2-40B4-BE49-F238E27FC236}">
                <a16:creationId xmlns:a16="http://schemas.microsoft.com/office/drawing/2014/main" id="{B7230846-29E8-FF4B-4A7B-945200315D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4400" y="10443"/>
            <a:ext cx="5291269" cy="6847557"/>
          </a:xfrm>
          <a:prstGeom prst="rect">
            <a:avLst/>
          </a:prstGeom>
          <a:ln w="12700">
            <a:solidFill>
              <a:prstClr val="black"/>
            </a:solidFill>
          </a:ln>
        </p:spPr>
      </p:pic>
    </p:spTree>
    <p:extLst>
      <p:ext uri="{BB962C8B-B14F-4D97-AF65-F5344CB8AC3E}">
        <p14:creationId xmlns:p14="http://schemas.microsoft.com/office/powerpoint/2010/main" val="435114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768683" y="1029951"/>
            <a:ext cx="10861843" cy="1239314"/>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A one-time tax levied on a property for purposes of recording a transaction is called</a:t>
            </a:r>
          </a:p>
        </p:txBody>
      </p:sp>
      <p:sp>
        <p:nvSpPr>
          <p:cNvPr id="4" name="TextBox 10">
            <a:extLst>
              <a:ext uri="{FF2B5EF4-FFF2-40B4-BE49-F238E27FC236}">
                <a16:creationId xmlns:a16="http://schemas.microsoft.com/office/drawing/2014/main" id="{0E5BBF22-B74B-D38E-2310-44404795B8E3}"/>
              </a:ext>
            </a:extLst>
          </p:cNvPr>
          <p:cNvSpPr txBox="1"/>
          <p:nvPr/>
        </p:nvSpPr>
        <p:spPr>
          <a:xfrm>
            <a:off x="1397109" y="2756282"/>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1) An intangible sales tax.</a:t>
            </a:r>
          </a:p>
        </p:txBody>
      </p:sp>
      <p:sp>
        <p:nvSpPr>
          <p:cNvPr id="5" name="TextBox 11">
            <a:extLst>
              <a:ext uri="{FF2B5EF4-FFF2-40B4-BE49-F238E27FC236}">
                <a16:creationId xmlns:a16="http://schemas.microsoft.com/office/drawing/2014/main" id="{8BE5DA03-F955-1159-092C-E29B956E4743}"/>
              </a:ext>
            </a:extLst>
          </p:cNvPr>
          <p:cNvSpPr txBox="1"/>
          <p:nvPr/>
        </p:nvSpPr>
        <p:spPr>
          <a:xfrm>
            <a:off x="1397109" y="3572882"/>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A documentary stamp tax.</a:t>
            </a:r>
          </a:p>
        </p:txBody>
      </p:sp>
      <p:sp>
        <p:nvSpPr>
          <p:cNvPr id="6" name="TextBox 12">
            <a:extLst>
              <a:ext uri="{FF2B5EF4-FFF2-40B4-BE49-F238E27FC236}">
                <a16:creationId xmlns:a16="http://schemas.microsoft.com/office/drawing/2014/main" id="{C3C0925F-9479-47CA-BEAF-066748C0FBD7}"/>
              </a:ext>
            </a:extLst>
          </p:cNvPr>
          <p:cNvSpPr txBox="1"/>
          <p:nvPr/>
        </p:nvSpPr>
        <p:spPr>
          <a:xfrm>
            <a:off x="1397109" y="4389482"/>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3) A franchise tax.</a:t>
            </a:r>
          </a:p>
        </p:txBody>
      </p:sp>
      <p:sp>
        <p:nvSpPr>
          <p:cNvPr id="7" name="TextBox 13">
            <a:extLst>
              <a:ext uri="{FF2B5EF4-FFF2-40B4-BE49-F238E27FC236}">
                <a16:creationId xmlns:a16="http://schemas.microsoft.com/office/drawing/2014/main" id="{AA9A0AA5-45D7-77F6-B07A-9A9AD9B571DD}"/>
              </a:ext>
            </a:extLst>
          </p:cNvPr>
          <p:cNvSpPr txBox="1"/>
          <p:nvPr/>
        </p:nvSpPr>
        <p:spPr>
          <a:xfrm>
            <a:off x="1397109" y="5206082"/>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4) An ad valorem tax.</a:t>
            </a:r>
          </a:p>
        </p:txBody>
      </p:sp>
    </p:spTree>
    <p:extLst>
      <p:ext uri="{BB962C8B-B14F-4D97-AF65-F5344CB8AC3E}">
        <p14:creationId xmlns:p14="http://schemas.microsoft.com/office/powerpoint/2010/main" val="216431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722679"/>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To be marketable, title must be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887870"/>
            <a:ext cx="9980409" cy="494174"/>
          </a:xfrm>
          <a:prstGeom prst="rect">
            <a:avLst/>
          </a:prstGeom>
        </p:spPr>
        <p:txBody>
          <a:bodyPr lIns="0" tIns="0" rIns="0" bIns="0" rtlCol="0" anchor="t">
            <a:spAutoFit/>
          </a:bodyPr>
          <a:lstStyle/>
          <a:p>
            <a:pPr>
              <a:lnSpc>
                <a:spcPts val="4130"/>
              </a:lnSpc>
            </a:pPr>
            <a:r>
              <a:rPr lang="en-US" sz="2949" dirty="0">
                <a:latin typeface="Agrandir Bold"/>
              </a:rPr>
              <a:t>1) Free of undisclosed defects and encumbrances.</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2" y="3689757"/>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Registered in Torrens.</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455840"/>
            <a:ext cx="9980409" cy="494174"/>
          </a:xfrm>
          <a:prstGeom prst="rect">
            <a:avLst/>
          </a:prstGeom>
        </p:spPr>
        <p:txBody>
          <a:bodyPr lIns="0" tIns="0" rIns="0" bIns="0" rtlCol="0" anchor="t">
            <a:spAutoFit/>
          </a:bodyPr>
          <a:lstStyle/>
          <a:p>
            <a:pPr>
              <a:lnSpc>
                <a:spcPts val="4130"/>
              </a:lnSpc>
            </a:pPr>
            <a:r>
              <a:rPr lang="en-US" sz="2949" dirty="0">
                <a:latin typeface="Agrandir Bold"/>
              </a:rPr>
              <a:t>3) Abstracted by an attorney.</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latin typeface="Agrandir Bold"/>
              </a:rPr>
              <a:t>4) Guaranteed by a title certificate.</a:t>
            </a:r>
          </a:p>
        </p:txBody>
      </p:sp>
    </p:spTree>
    <p:extLst>
      <p:ext uri="{BB962C8B-B14F-4D97-AF65-F5344CB8AC3E}">
        <p14:creationId xmlns:p14="http://schemas.microsoft.com/office/powerpoint/2010/main" val="41971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722679"/>
            <a:ext cx="10820400" cy="59176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To be marketable, title must be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901" y="2887870"/>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Free of undisclosed defects and encumbrances.</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902" y="3689757"/>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2) Registered in Torrens.</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903" y="4455840"/>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3) Abstracted by an attorney.</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3" y="5198475"/>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4) Guaranteed by a title certificate.</a:t>
            </a:r>
          </a:p>
        </p:txBody>
      </p:sp>
    </p:spTree>
    <p:extLst>
      <p:ext uri="{BB962C8B-B14F-4D97-AF65-F5344CB8AC3E}">
        <p14:creationId xmlns:p14="http://schemas.microsoft.com/office/powerpoint/2010/main" val="2409138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109228"/>
            <a:ext cx="10820400" cy="585288"/>
          </a:xfrm>
          <a:prstGeom prst="rect">
            <a:avLst/>
          </a:prstGeom>
        </p:spPr>
        <p:txBody>
          <a:bodyPr lIns="0" tIns="0" rIns="0" bIns="0" rtlCol="0" anchor="t">
            <a:spAutoFit/>
          </a:bodyPr>
          <a:lstStyle/>
          <a:p>
            <a:pPr>
              <a:lnSpc>
                <a:spcPts val="5114"/>
              </a:lnSpc>
            </a:pPr>
            <a:r>
              <a:rPr lang="en-US" sz="2800" dirty="0">
                <a:solidFill>
                  <a:srgbClr val="FFFFFF"/>
                </a:solidFill>
                <a:latin typeface="Agrandir Bold"/>
              </a:rPr>
              <a:t>Which of the following problems would be revealed by the public records?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1" y="2706441"/>
            <a:ext cx="9980409" cy="494174"/>
          </a:xfrm>
          <a:prstGeom prst="rect">
            <a:avLst/>
          </a:prstGeom>
        </p:spPr>
        <p:txBody>
          <a:bodyPr lIns="0" tIns="0" rIns="0" bIns="0" rtlCol="0" anchor="t">
            <a:spAutoFit/>
          </a:bodyPr>
          <a:lstStyle/>
          <a:p>
            <a:pPr>
              <a:lnSpc>
                <a:spcPts val="4130"/>
              </a:lnSpc>
            </a:pPr>
            <a:r>
              <a:rPr lang="en-US" sz="2800" dirty="0">
                <a:latin typeface="Agrandir Bold"/>
              </a:rPr>
              <a:t>1) Encroachments</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3328690"/>
            <a:ext cx="9980409" cy="494174"/>
          </a:xfrm>
          <a:prstGeom prst="rect">
            <a:avLst/>
          </a:prstGeom>
        </p:spPr>
        <p:txBody>
          <a:bodyPr lIns="0" tIns="0" rIns="0" bIns="0" rtlCol="0" anchor="t">
            <a:spAutoFit/>
          </a:bodyPr>
          <a:lstStyle/>
          <a:p>
            <a:pPr>
              <a:lnSpc>
                <a:spcPts val="4130"/>
              </a:lnSpc>
            </a:pPr>
            <a:r>
              <a:rPr lang="en-US" sz="2949" dirty="0">
                <a:latin typeface="Agrandir Bold"/>
              </a:rPr>
              <a:t>2) A mortgage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0" y="3993538"/>
            <a:ext cx="9980409" cy="494174"/>
          </a:xfrm>
          <a:prstGeom prst="rect">
            <a:avLst/>
          </a:prstGeom>
        </p:spPr>
        <p:txBody>
          <a:bodyPr lIns="0" tIns="0" rIns="0" bIns="0" rtlCol="0" anchor="t">
            <a:spAutoFit/>
          </a:bodyPr>
          <a:lstStyle/>
          <a:p>
            <a:pPr>
              <a:lnSpc>
                <a:spcPts val="4130"/>
              </a:lnSpc>
            </a:pPr>
            <a:r>
              <a:rPr lang="en-US" sz="2800" dirty="0">
                <a:latin typeface="Agrandir Bold"/>
              </a:rPr>
              <a:t>3) Rights of the parties in possession</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0" y="4658386"/>
            <a:ext cx="9980409" cy="489108"/>
          </a:xfrm>
          <a:prstGeom prst="rect">
            <a:avLst/>
          </a:prstGeom>
        </p:spPr>
        <p:txBody>
          <a:bodyPr lIns="0" tIns="0" rIns="0" bIns="0" rtlCol="0" anchor="t">
            <a:spAutoFit/>
          </a:bodyPr>
          <a:lstStyle/>
          <a:p>
            <a:pPr>
              <a:lnSpc>
                <a:spcPts val="4130"/>
              </a:lnSpc>
            </a:pPr>
            <a:r>
              <a:rPr lang="en-US" sz="2800" dirty="0">
                <a:latin typeface="Agrandir Bold"/>
              </a:rPr>
              <a:t>4) A surveying error</a:t>
            </a:r>
          </a:p>
        </p:txBody>
      </p:sp>
    </p:spTree>
    <p:extLst>
      <p:ext uri="{BB962C8B-B14F-4D97-AF65-F5344CB8AC3E}">
        <p14:creationId xmlns:p14="http://schemas.microsoft.com/office/powerpoint/2010/main" val="165084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109228"/>
            <a:ext cx="10820400" cy="585288"/>
          </a:xfrm>
          <a:prstGeom prst="rect">
            <a:avLst/>
          </a:prstGeom>
        </p:spPr>
        <p:txBody>
          <a:bodyPr lIns="0" tIns="0" rIns="0" bIns="0" rtlCol="0" anchor="t">
            <a:spAutoFit/>
          </a:bodyPr>
          <a:lstStyle/>
          <a:p>
            <a:pPr>
              <a:lnSpc>
                <a:spcPts val="5114"/>
              </a:lnSpc>
            </a:pPr>
            <a:r>
              <a:rPr lang="en-US" sz="2800" dirty="0">
                <a:solidFill>
                  <a:srgbClr val="FFFFFF"/>
                </a:solidFill>
                <a:latin typeface="Agrandir Bold"/>
              </a:rPr>
              <a:t>Which of the following problems would be revealed by the public records?</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91" y="2706441"/>
            <a:ext cx="9980409" cy="494174"/>
          </a:xfrm>
          <a:prstGeom prst="rect">
            <a:avLst/>
          </a:prstGeom>
        </p:spPr>
        <p:txBody>
          <a:bodyPr lIns="0" tIns="0" rIns="0" bIns="0" rtlCol="0" anchor="t">
            <a:spAutoFit/>
          </a:bodyPr>
          <a:lstStyle/>
          <a:p>
            <a:pPr>
              <a:lnSpc>
                <a:spcPts val="4130"/>
              </a:lnSpc>
            </a:pPr>
            <a:r>
              <a:rPr lang="en-US" sz="2800" dirty="0">
                <a:solidFill>
                  <a:srgbClr val="777777"/>
                </a:solidFill>
                <a:latin typeface="Agrandir Bold"/>
              </a:rPr>
              <a:t>1) Encroachments</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91" y="3328690"/>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A mortgage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90" y="3993538"/>
            <a:ext cx="9980409" cy="494174"/>
          </a:xfrm>
          <a:prstGeom prst="rect">
            <a:avLst/>
          </a:prstGeom>
        </p:spPr>
        <p:txBody>
          <a:bodyPr lIns="0" tIns="0" rIns="0" bIns="0" rtlCol="0" anchor="t">
            <a:spAutoFit/>
          </a:bodyPr>
          <a:lstStyle/>
          <a:p>
            <a:pPr>
              <a:lnSpc>
                <a:spcPts val="4130"/>
              </a:lnSpc>
            </a:pPr>
            <a:r>
              <a:rPr lang="en-US" sz="2800" dirty="0">
                <a:solidFill>
                  <a:srgbClr val="777777"/>
                </a:solidFill>
                <a:latin typeface="Agrandir Bold"/>
              </a:rPr>
              <a:t>3) Rights of the parties in possession</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90" y="4658386"/>
            <a:ext cx="9980409" cy="489108"/>
          </a:xfrm>
          <a:prstGeom prst="rect">
            <a:avLst/>
          </a:prstGeom>
        </p:spPr>
        <p:txBody>
          <a:bodyPr lIns="0" tIns="0" rIns="0" bIns="0" rtlCol="0" anchor="t">
            <a:spAutoFit/>
          </a:bodyPr>
          <a:lstStyle/>
          <a:p>
            <a:pPr>
              <a:lnSpc>
                <a:spcPts val="4130"/>
              </a:lnSpc>
            </a:pPr>
            <a:r>
              <a:rPr lang="en-US" sz="2800" dirty="0">
                <a:solidFill>
                  <a:srgbClr val="777777"/>
                </a:solidFill>
                <a:latin typeface="Agrandir Bold"/>
              </a:rPr>
              <a:t>4) A surveying error</a:t>
            </a:r>
          </a:p>
        </p:txBody>
      </p:sp>
    </p:spTree>
    <p:extLst>
      <p:ext uri="{BB962C8B-B14F-4D97-AF65-F5344CB8AC3E}">
        <p14:creationId xmlns:p14="http://schemas.microsoft.com/office/powerpoint/2010/main" val="13230027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75706"/>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Wilma is buying a house.  In Wilma’s area, closings are traditionally conducted in escrow.  Which of the following items will Wilma deposit with the escrow agent before the closing date?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7" y="2928294"/>
            <a:ext cx="9980409" cy="494174"/>
          </a:xfrm>
          <a:prstGeom prst="rect">
            <a:avLst/>
          </a:prstGeom>
        </p:spPr>
        <p:txBody>
          <a:bodyPr lIns="0" tIns="0" rIns="0" bIns="0" rtlCol="0" anchor="t">
            <a:spAutoFit/>
          </a:bodyPr>
          <a:lstStyle/>
          <a:p>
            <a:pPr>
              <a:lnSpc>
                <a:spcPts val="4130"/>
              </a:lnSpc>
            </a:pPr>
            <a:r>
              <a:rPr lang="en-US" sz="2949" dirty="0">
                <a:latin typeface="Agrandir Bold"/>
              </a:rPr>
              <a:t>1) Deed to the property.</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8" y="375687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Title evidence.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585454"/>
            <a:ext cx="10339370" cy="494174"/>
          </a:xfrm>
          <a:prstGeom prst="rect">
            <a:avLst/>
          </a:prstGeom>
        </p:spPr>
        <p:txBody>
          <a:bodyPr wrap="square" lIns="0" tIns="0" rIns="0" bIns="0" rtlCol="0" anchor="t">
            <a:spAutoFit/>
          </a:bodyPr>
          <a:lstStyle/>
          <a:p>
            <a:pPr>
              <a:lnSpc>
                <a:spcPts val="4130"/>
              </a:lnSpc>
            </a:pPr>
            <a:r>
              <a:rPr lang="en-US" sz="2949" dirty="0">
                <a:latin typeface="Agrandir Bold"/>
              </a:rPr>
              <a:t>3) Estoppel Certificate.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42520"/>
            <a:ext cx="9980409" cy="494174"/>
          </a:xfrm>
          <a:prstGeom prst="rect">
            <a:avLst/>
          </a:prstGeom>
        </p:spPr>
        <p:txBody>
          <a:bodyPr lIns="0" tIns="0" rIns="0" bIns="0" rtlCol="0" anchor="t">
            <a:spAutoFit/>
          </a:bodyPr>
          <a:lstStyle/>
          <a:p>
            <a:pPr>
              <a:lnSpc>
                <a:spcPts val="4130"/>
              </a:lnSpc>
            </a:pPr>
            <a:r>
              <a:rPr lang="en-US" sz="2949" dirty="0">
                <a:latin typeface="Agrandir Bold"/>
              </a:rPr>
              <a:t>4) Cash needed to complete the purchase.</a:t>
            </a:r>
          </a:p>
        </p:txBody>
      </p:sp>
    </p:spTree>
    <p:extLst>
      <p:ext uri="{BB962C8B-B14F-4D97-AF65-F5344CB8AC3E}">
        <p14:creationId xmlns:p14="http://schemas.microsoft.com/office/powerpoint/2010/main" val="383962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775706"/>
            <a:ext cx="10820400" cy="1899815"/>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Wilma is buying a house.  In Wilma’s area, closings are traditionally conducted in escrow.  Which of the following items will Wilma deposit with the escrow agent before the closing date?</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7" y="2928294"/>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1) Deed to the property.</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8" y="3756874"/>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2) Title evidence.</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9" y="4585454"/>
            <a:ext cx="10339370" cy="494174"/>
          </a:xfrm>
          <a:prstGeom prst="rect">
            <a:avLst/>
          </a:prstGeom>
        </p:spPr>
        <p:txBody>
          <a:bodyPr wrap="square" lIns="0" tIns="0" rIns="0" bIns="0" rtlCol="0" anchor="t">
            <a:spAutoFit/>
          </a:bodyPr>
          <a:lstStyle/>
          <a:p>
            <a:pPr>
              <a:lnSpc>
                <a:spcPts val="4130"/>
              </a:lnSpc>
            </a:pPr>
            <a:r>
              <a:rPr lang="en-US" sz="2949" dirty="0">
                <a:solidFill>
                  <a:srgbClr val="777777"/>
                </a:solidFill>
                <a:latin typeface="Agrandir Bold"/>
              </a:rPr>
              <a:t>3) Estoppel Certificate.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900" y="5342520"/>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4) Cash needed to complete the purchase.</a:t>
            </a:r>
          </a:p>
        </p:txBody>
      </p:sp>
    </p:spTree>
    <p:extLst>
      <p:ext uri="{BB962C8B-B14F-4D97-AF65-F5344CB8AC3E}">
        <p14:creationId xmlns:p14="http://schemas.microsoft.com/office/powerpoint/2010/main" val="1748774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The earnest money will show up on the buyer’s settlement statement.</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a:solidFill>
                  <a:srgbClr val="FFFFFF"/>
                </a:solidFill>
                <a:latin typeface="Agrandir Bold"/>
              </a:rPr>
              <a:t>2) False</a:t>
            </a:r>
          </a:p>
        </p:txBody>
      </p:sp>
    </p:spTree>
    <p:extLst>
      <p:ext uri="{BB962C8B-B14F-4D97-AF65-F5344CB8AC3E}">
        <p14:creationId xmlns:p14="http://schemas.microsoft.com/office/powerpoint/2010/main" val="28840534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4FE834C2-53FE-B926-DB92-A0754493B88E}"/>
              </a:ext>
            </a:extLst>
          </p:cNvPr>
          <p:cNvSpPr txBox="1"/>
          <p:nvPr/>
        </p:nvSpPr>
        <p:spPr>
          <a:xfrm>
            <a:off x="685799" y="1205241"/>
            <a:ext cx="11154905" cy="585288"/>
          </a:xfrm>
          <a:prstGeom prst="rect">
            <a:avLst/>
          </a:prstGeom>
        </p:spPr>
        <p:txBody>
          <a:bodyPr wrap="square" lIns="0" tIns="0" rIns="0" bIns="0" rtlCol="0" anchor="t">
            <a:spAutoFit/>
          </a:bodyPr>
          <a:lstStyle/>
          <a:p>
            <a:pPr>
              <a:lnSpc>
                <a:spcPts val="5114"/>
              </a:lnSpc>
            </a:pPr>
            <a:r>
              <a:rPr lang="en-US" sz="2800" dirty="0">
                <a:solidFill>
                  <a:srgbClr val="FFFFFF"/>
                </a:solidFill>
                <a:latin typeface="Agrandir Bold"/>
              </a:rPr>
              <a:t>The earnest money will show up on the buyer’s settlement statement.</a:t>
            </a:r>
          </a:p>
        </p:txBody>
      </p:sp>
      <p:sp>
        <p:nvSpPr>
          <p:cNvPr id="4" name="TextBox 10">
            <a:extLst>
              <a:ext uri="{FF2B5EF4-FFF2-40B4-BE49-F238E27FC236}">
                <a16:creationId xmlns:a16="http://schemas.microsoft.com/office/drawing/2014/main" id="{258AE377-4849-87B1-B8DA-C036B6D50D89}"/>
              </a:ext>
            </a:extLst>
          </p:cNvPr>
          <p:cNvSpPr txBox="1"/>
          <p:nvPr/>
        </p:nvSpPr>
        <p:spPr>
          <a:xfrm>
            <a:off x="1494794" y="3512334"/>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True</a:t>
            </a:r>
          </a:p>
        </p:txBody>
      </p:sp>
      <p:sp>
        <p:nvSpPr>
          <p:cNvPr id="5" name="TextBox 11">
            <a:extLst>
              <a:ext uri="{FF2B5EF4-FFF2-40B4-BE49-F238E27FC236}">
                <a16:creationId xmlns:a16="http://schemas.microsoft.com/office/drawing/2014/main" id="{015E5983-FD77-CFA9-5631-E0889680E2FB}"/>
              </a:ext>
            </a:extLst>
          </p:cNvPr>
          <p:cNvSpPr txBox="1"/>
          <p:nvPr/>
        </p:nvSpPr>
        <p:spPr>
          <a:xfrm>
            <a:off x="1494794" y="4672528"/>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2) False</a:t>
            </a:r>
          </a:p>
        </p:txBody>
      </p:sp>
    </p:spTree>
    <p:extLst>
      <p:ext uri="{BB962C8B-B14F-4D97-AF65-F5344CB8AC3E}">
        <p14:creationId xmlns:p14="http://schemas.microsoft.com/office/powerpoint/2010/main" val="1613633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062458"/>
            <a:ext cx="11150600" cy="1245790"/>
          </a:xfrm>
          <a:prstGeom prst="rect">
            <a:avLst/>
          </a:prstGeom>
        </p:spPr>
        <p:txBody>
          <a:bodyPr wrap="square" lIns="0" tIns="0" rIns="0" bIns="0" rtlCol="0" anchor="t">
            <a:spAutoFit/>
          </a:bodyPr>
          <a:lstStyle/>
          <a:p>
            <a:pPr>
              <a:lnSpc>
                <a:spcPts val="5114"/>
              </a:lnSpc>
            </a:pPr>
            <a:r>
              <a:rPr lang="en-US" sz="2991" dirty="0">
                <a:solidFill>
                  <a:srgbClr val="FFFFFF"/>
                </a:solidFill>
                <a:latin typeface="Agrandir Bold"/>
              </a:rPr>
              <a:t>How would you enter the payoff of an existing loan amount on a settlement sheet?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88" y="2709502"/>
            <a:ext cx="9980409" cy="494174"/>
          </a:xfrm>
          <a:prstGeom prst="rect">
            <a:avLst/>
          </a:prstGeom>
        </p:spPr>
        <p:txBody>
          <a:bodyPr lIns="0" tIns="0" rIns="0" bIns="0" rtlCol="0" anchor="t">
            <a:spAutoFit/>
          </a:bodyPr>
          <a:lstStyle/>
          <a:p>
            <a:pPr>
              <a:lnSpc>
                <a:spcPts val="4130"/>
              </a:lnSpc>
            </a:pPr>
            <a:r>
              <a:rPr lang="en-US" sz="2949" dirty="0">
                <a:latin typeface="Agrandir Bold"/>
              </a:rPr>
              <a:t>1) Debit the seller</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88" y="3580452"/>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Credit the seller</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88" y="4451402"/>
            <a:ext cx="9980409" cy="494174"/>
          </a:xfrm>
          <a:prstGeom prst="rect">
            <a:avLst/>
          </a:prstGeom>
        </p:spPr>
        <p:txBody>
          <a:bodyPr lIns="0" tIns="0" rIns="0" bIns="0" rtlCol="0" anchor="t">
            <a:spAutoFit/>
          </a:bodyPr>
          <a:lstStyle/>
          <a:p>
            <a:pPr>
              <a:lnSpc>
                <a:spcPts val="4130"/>
              </a:lnSpc>
            </a:pPr>
            <a:r>
              <a:rPr lang="en-US" sz="2949" dirty="0">
                <a:latin typeface="Agrandir Bold"/>
              </a:rPr>
              <a:t>3) Debit the buyer</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88" y="5301368"/>
            <a:ext cx="9980409" cy="494174"/>
          </a:xfrm>
          <a:prstGeom prst="rect">
            <a:avLst/>
          </a:prstGeom>
        </p:spPr>
        <p:txBody>
          <a:bodyPr lIns="0" tIns="0" rIns="0" bIns="0" rtlCol="0" anchor="t">
            <a:spAutoFit/>
          </a:bodyPr>
          <a:lstStyle/>
          <a:p>
            <a:pPr>
              <a:lnSpc>
                <a:spcPts val="4130"/>
              </a:lnSpc>
            </a:pPr>
            <a:r>
              <a:rPr lang="en-US" sz="2949" dirty="0">
                <a:latin typeface="Agrandir Bold"/>
              </a:rPr>
              <a:t>4) Debit the broker</a:t>
            </a:r>
          </a:p>
        </p:txBody>
      </p:sp>
    </p:spTree>
    <p:extLst>
      <p:ext uri="{BB962C8B-B14F-4D97-AF65-F5344CB8AC3E}">
        <p14:creationId xmlns:p14="http://schemas.microsoft.com/office/powerpoint/2010/main" val="189935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303</a:t>
            </a:r>
          </a:p>
        </p:txBody>
      </p:sp>
      <p:pic>
        <p:nvPicPr>
          <p:cNvPr id="3" name="Picture 2" descr="A document with text and numbers&#10;&#10;Description automatically generated">
            <a:extLst>
              <a:ext uri="{FF2B5EF4-FFF2-40B4-BE49-F238E27FC236}">
                <a16:creationId xmlns:a16="http://schemas.microsoft.com/office/drawing/2014/main" id="{64D987D9-844D-5386-774C-BC7478BD2B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7296" y="0"/>
            <a:ext cx="5280304" cy="6833368"/>
          </a:xfrm>
          <a:prstGeom prst="rect">
            <a:avLst/>
          </a:prstGeom>
          <a:ln w="12700">
            <a:solidFill>
              <a:prstClr val="black"/>
            </a:solidFill>
          </a:ln>
        </p:spPr>
      </p:pic>
    </p:spTree>
    <p:extLst>
      <p:ext uri="{BB962C8B-B14F-4D97-AF65-F5344CB8AC3E}">
        <p14:creationId xmlns:p14="http://schemas.microsoft.com/office/powerpoint/2010/main" val="29525282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1062458"/>
            <a:ext cx="11150600" cy="1245790"/>
          </a:xfrm>
          <a:prstGeom prst="rect">
            <a:avLst/>
          </a:prstGeom>
        </p:spPr>
        <p:txBody>
          <a:bodyPr wrap="square" lIns="0" tIns="0" rIns="0" bIns="0" rtlCol="0" anchor="t">
            <a:spAutoFit/>
          </a:bodyPr>
          <a:lstStyle/>
          <a:p>
            <a:pPr>
              <a:lnSpc>
                <a:spcPts val="5114"/>
              </a:lnSpc>
            </a:pPr>
            <a:r>
              <a:rPr lang="en-US" sz="2991" dirty="0">
                <a:solidFill>
                  <a:srgbClr val="FFFFFF"/>
                </a:solidFill>
                <a:latin typeface="Agrandir Bold"/>
              </a:rPr>
              <a:t>How would you enter the payoff of an existing loan amount on a settlement sheet?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88" y="2709502"/>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1) Debit the seller</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88" y="3580452"/>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2) Credit the seller</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88" y="4451402"/>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3) Debit the buyer</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88" y="5301368"/>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4) Debit the broker</a:t>
            </a:r>
          </a:p>
        </p:txBody>
      </p:sp>
    </p:spTree>
    <p:extLst>
      <p:ext uri="{BB962C8B-B14F-4D97-AF65-F5344CB8AC3E}">
        <p14:creationId xmlns:p14="http://schemas.microsoft.com/office/powerpoint/2010/main" val="32058338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953170" y="768093"/>
            <a:ext cx="10959860" cy="1899815"/>
          </a:xfrm>
          <a:prstGeom prst="rect">
            <a:avLst/>
          </a:prstGeom>
        </p:spPr>
        <p:txBody>
          <a:bodyPr wrap="square" lIns="0" tIns="0" rIns="0" bIns="0" rtlCol="0" anchor="t">
            <a:spAutoFit/>
          </a:bodyPr>
          <a:lstStyle/>
          <a:p>
            <a:pPr>
              <a:lnSpc>
                <a:spcPts val="5114"/>
              </a:lnSpc>
            </a:pPr>
            <a:r>
              <a:rPr lang="en-US" sz="2991" dirty="0">
                <a:solidFill>
                  <a:srgbClr val="FFFFFF"/>
                </a:solidFill>
                <a:latin typeface="Agrandir Bold"/>
              </a:rPr>
              <a:t>Real Estate taxes of $1,800, based on a calendar year and which are paid in arrears, had not been paid when a property sold on August 15.  How would this be entered on the settlement statement?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6" y="2934826"/>
            <a:ext cx="9980409" cy="494174"/>
          </a:xfrm>
          <a:prstGeom prst="rect">
            <a:avLst/>
          </a:prstGeom>
        </p:spPr>
        <p:txBody>
          <a:bodyPr lIns="0" tIns="0" rIns="0" bIns="0" rtlCol="0" anchor="t">
            <a:spAutoFit/>
          </a:bodyPr>
          <a:lstStyle/>
          <a:p>
            <a:pPr>
              <a:lnSpc>
                <a:spcPts val="4130"/>
              </a:lnSpc>
            </a:pPr>
            <a:r>
              <a:rPr lang="en-US" sz="2949" dirty="0">
                <a:latin typeface="Agrandir Bold"/>
              </a:rPr>
              <a:t>1) $1,125 debit the seller</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3660835"/>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$1,125 debit the buyer</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6" y="4400417"/>
            <a:ext cx="9980409" cy="494174"/>
          </a:xfrm>
          <a:prstGeom prst="rect">
            <a:avLst/>
          </a:prstGeom>
        </p:spPr>
        <p:txBody>
          <a:bodyPr lIns="0" tIns="0" rIns="0" bIns="0" rtlCol="0" anchor="t">
            <a:spAutoFit/>
          </a:bodyPr>
          <a:lstStyle/>
          <a:p>
            <a:pPr>
              <a:lnSpc>
                <a:spcPts val="4130"/>
              </a:lnSpc>
            </a:pPr>
            <a:r>
              <a:rPr lang="en-US" sz="2949" dirty="0">
                <a:latin typeface="Agrandir Bold"/>
              </a:rPr>
              <a:t>3) $1,175 debit the seller</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6" y="5139999"/>
            <a:ext cx="9980409" cy="494174"/>
          </a:xfrm>
          <a:prstGeom prst="rect">
            <a:avLst/>
          </a:prstGeom>
        </p:spPr>
        <p:txBody>
          <a:bodyPr lIns="0" tIns="0" rIns="0" bIns="0" rtlCol="0" anchor="t">
            <a:spAutoFit/>
          </a:bodyPr>
          <a:lstStyle/>
          <a:p>
            <a:pPr>
              <a:lnSpc>
                <a:spcPts val="4130"/>
              </a:lnSpc>
            </a:pPr>
            <a:r>
              <a:rPr lang="en-US" sz="2949" dirty="0">
                <a:latin typeface="Agrandir Bold"/>
              </a:rPr>
              <a:t>4) $675 debit the buyer</a:t>
            </a:r>
          </a:p>
        </p:txBody>
      </p:sp>
    </p:spTree>
    <p:extLst>
      <p:ext uri="{BB962C8B-B14F-4D97-AF65-F5344CB8AC3E}">
        <p14:creationId xmlns:p14="http://schemas.microsoft.com/office/powerpoint/2010/main" val="16575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953170" y="768093"/>
            <a:ext cx="10959860" cy="1899815"/>
          </a:xfrm>
          <a:prstGeom prst="rect">
            <a:avLst/>
          </a:prstGeom>
        </p:spPr>
        <p:txBody>
          <a:bodyPr wrap="square" lIns="0" tIns="0" rIns="0" bIns="0" rtlCol="0" anchor="t">
            <a:spAutoFit/>
          </a:bodyPr>
          <a:lstStyle/>
          <a:p>
            <a:pPr>
              <a:lnSpc>
                <a:spcPts val="5114"/>
              </a:lnSpc>
            </a:pPr>
            <a:r>
              <a:rPr lang="en-US" sz="2991" dirty="0">
                <a:solidFill>
                  <a:srgbClr val="FFFFFF"/>
                </a:solidFill>
                <a:latin typeface="Agrandir Bold"/>
              </a:rPr>
              <a:t>Real Estate taxes of $1,800, based on a calendar year and which are paid in arrears, had not been paid when a property sold on August 15.  How would this be entered on the settlement statement?</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6" y="2934826"/>
            <a:ext cx="10470134" cy="494174"/>
          </a:xfrm>
          <a:prstGeom prst="rect">
            <a:avLst/>
          </a:prstGeom>
        </p:spPr>
        <p:txBody>
          <a:bodyPr wrap="square" lIns="0" tIns="0" rIns="0" bIns="0" rtlCol="0" anchor="t">
            <a:spAutoFit/>
          </a:bodyPr>
          <a:lstStyle/>
          <a:p>
            <a:pPr>
              <a:lnSpc>
                <a:spcPts val="4130"/>
              </a:lnSpc>
            </a:pPr>
            <a:r>
              <a:rPr lang="en-US" sz="2949" dirty="0">
                <a:solidFill>
                  <a:srgbClr val="FFFF00"/>
                </a:solidFill>
                <a:latin typeface="Agrandir Bold"/>
              </a:rPr>
              <a:t>1) $1,125 debit the seller.   (1,800 ÷ 360 =  $5 x 225 days  = $1,125)</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6" y="3660835"/>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2) $1,125 debit the buyer</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6" y="4400417"/>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3) $1,175 debit the seller</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6" y="5139999"/>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4) $675 debit the buyer</a:t>
            </a:r>
          </a:p>
        </p:txBody>
      </p:sp>
    </p:spTree>
    <p:extLst>
      <p:ext uri="{BB962C8B-B14F-4D97-AF65-F5344CB8AC3E}">
        <p14:creationId xmlns:p14="http://schemas.microsoft.com/office/powerpoint/2010/main" val="28987687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02902" y="1135596"/>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The person conducting the closing must report details on closing to the IRS on</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5" y="2604848"/>
            <a:ext cx="9980409" cy="494174"/>
          </a:xfrm>
          <a:prstGeom prst="rect">
            <a:avLst/>
          </a:prstGeom>
        </p:spPr>
        <p:txBody>
          <a:bodyPr lIns="0" tIns="0" rIns="0" bIns="0" rtlCol="0" anchor="t">
            <a:spAutoFit/>
          </a:bodyPr>
          <a:lstStyle/>
          <a:p>
            <a:pPr>
              <a:lnSpc>
                <a:spcPts val="4130"/>
              </a:lnSpc>
            </a:pPr>
            <a:r>
              <a:rPr lang="en-US" sz="2949" dirty="0">
                <a:latin typeface="Agrandir Bold"/>
              </a:rPr>
              <a:t>1) IRS Form 1099.</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4" y="3358475"/>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IRS Form 1099 S.</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3" y="4106235"/>
            <a:ext cx="9980409" cy="494174"/>
          </a:xfrm>
          <a:prstGeom prst="rect">
            <a:avLst/>
          </a:prstGeom>
        </p:spPr>
        <p:txBody>
          <a:bodyPr lIns="0" tIns="0" rIns="0" bIns="0" rtlCol="0" anchor="t">
            <a:spAutoFit/>
          </a:bodyPr>
          <a:lstStyle/>
          <a:p>
            <a:pPr>
              <a:lnSpc>
                <a:spcPts val="4130"/>
              </a:lnSpc>
            </a:pPr>
            <a:r>
              <a:rPr lang="en-US" sz="2949" dirty="0">
                <a:latin typeface="Agrandir Bold"/>
              </a:rPr>
              <a:t>3) IRS Form 1099 MISC.</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3" y="4853995"/>
            <a:ext cx="10308841" cy="494174"/>
          </a:xfrm>
          <a:prstGeom prst="rect">
            <a:avLst/>
          </a:prstGeom>
        </p:spPr>
        <p:txBody>
          <a:bodyPr wrap="square" lIns="0" tIns="0" rIns="0" bIns="0" rtlCol="0" anchor="t">
            <a:spAutoFit/>
          </a:bodyPr>
          <a:lstStyle/>
          <a:p>
            <a:pPr>
              <a:lnSpc>
                <a:spcPts val="4130"/>
              </a:lnSpc>
            </a:pPr>
            <a:r>
              <a:rPr lang="en-US" sz="2949" dirty="0">
                <a:latin typeface="Agrandir Bold"/>
              </a:rPr>
              <a:t>4) IRS Form 1099 R.</a:t>
            </a:r>
          </a:p>
        </p:txBody>
      </p:sp>
    </p:spTree>
    <p:extLst>
      <p:ext uri="{BB962C8B-B14F-4D97-AF65-F5344CB8AC3E}">
        <p14:creationId xmlns:p14="http://schemas.microsoft.com/office/powerpoint/2010/main" val="244325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02902" y="1135596"/>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The person conducting the closing must report details on closing to the IRS on</a:t>
            </a:r>
          </a:p>
        </p:txBody>
      </p:sp>
      <p:sp>
        <p:nvSpPr>
          <p:cNvPr id="4" name="TextBox 10">
            <a:extLst>
              <a:ext uri="{FF2B5EF4-FFF2-40B4-BE49-F238E27FC236}">
                <a16:creationId xmlns:a16="http://schemas.microsoft.com/office/drawing/2014/main" id="{0E5BBF22-B74B-D38E-2310-44404795B8E3}"/>
              </a:ext>
            </a:extLst>
          </p:cNvPr>
          <p:cNvSpPr txBox="1"/>
          <p:nvPr/>
        </p:nvSpPr>
        <p:spPr>
          <a:xfrm>
            <a:off x="1442895" y="2604848"/>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1) IRS Form 1099.</a:t>
            </a:r>
          </a:p>
        </p:txBody>
      </p:sp>
      <p:sp>
        <p:nvSpPr>
          <p:cNvPr id="5" name="TextBox 11">
            <a:extLst>
              <a:ext uri="{FF2B5EF4-FFF2-40B4-BE49-F238E27FC236}">
                <a16:creationId xmlns:a16="http://schemas.microsoft.com/office/drawing/2014/main" id="{8BE5DA03-F955-1159-092C-E29B956E4743}"/>
              </a:ext>
            </a:extLst>
          </p:cNvPr>
          <p:cNvSpPr txBox="1"/>
          <p:nvPr/>
        </p:nvSpPr>
        <p:spPr>
          <a:xfrm>
            <a:off x="1442894" y="3358475"/>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2) IRS Form 1099 S.</a:t>
            </a:r>
          </a:p>
        </p:txBody>
      </p:sp>
      <p:sp>
        <p:nvSpPr>
          <p:cNvPr id="6" name="TextBox 12">
            <a:extLst>
              <a:ext uri="{FF2B5EF4-FFF2-40B4-BE49-F238E27FC236}">
                <a16:creationId xmlns:a16="http://schemas.microsoft.com/office/drawing/2014/main" id="{C3C0925F-9479-47CA-BEAF-066748C0FBD7}"/>
              </a:ext>
            </a:extLst>
          </p:cNvPr>
          <p:cNvSpPr txBox="1"/>
          <p:nvPr/>
        </p:nvSpPr>
        <p:spPr>
          <a:xfrm>
            <a:off x="1442893" y="4106235"/>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3) IRS Form 1099 MISC.</a:t>
            </a:r>
          </a:p>
        </p:txBody>
      </p:sp>
      <p:sp>
        <p:nvSpPr>
          <p:cNvPr id="7" name="TextBox 13">
            <a:extLst>
              <a:ext uri="{FF2B5EF4-FFF2-40B4-BE49-F238E27FC236}">
                <a16:creationId xmlns:a16="http://schemas.microsoft.com/office/drawing/2014/main" id="{AA9A0AA5-45D7-77F6-B07A-9A9AD9B571DD}"/>
              </a:ext>
            </a:extLst>
          </p:cNvPr>
          <p:cNvSpPr txBox="1"/>
          <p:nvPr/>
        </p:nvSpPr>
        <p:spPr>
          <a:xfrm>
            <a:off x="1442893" y="4853995"/>
            <a:ext cx="10308841" cy="494174"/>
          </a:xfrm>
          <a:prstGeom prst="rect">
            <a:avLst/>
          </a:prstGeom>
        </p:spPr>
        <p:txBody>
          <a:bodyPr wrap="square" lIns="0" tIns="0" rIns="0" bIns="0" rtlCol="0" anchor="t">
            <a:spAutoFit/>
          </a:bodyPr>
          <a:lstStyle/>
          <a:p>
            <a:pPr>
              <a:lnSpc>
                <a:spcPts val="4130"/>
              </a:lnSpc>
            </a:pPr>
            <a:r>
              <a:rPr lang="en-US" sz="2949" dirty="0">
                <a:solidFill>
                  <a:srgbClr val="777777"/>
                </a:solidFill>
                <a:latin typeface="Agrandir Bold"/>
              </a:rPr>
              <a:t>4) IRS Form 1099 R.</a:t>
            </a:r>
          </a:p>
        </p:txBody>
      </p:sp>
    </p:spTree>
    <p:extLst>
      <p:ext uri="{BB962C8B-B14F-4D97-AF65-F5344CB8AC3E}">
        <p14:creationId xmlns:p14="http://schemas.microsoft.com/office/powerpoint/2010/main" val="32439078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881829"/>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TRID requires that borrowers be provided with a Closing Disclosure no later than how many business days prior to closing?</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85" y="3105497"/>
            <a:ext cx="9980409" cy="494174"/>
          </a:xfrm>
          <a:prstGeom prst="rect">
            <a:avLst/>
          </a:prstGeom>
        </p:spPr>
        <p:txBody>
          <a:bodyPr lIns="0" tIns="0" rIns="0" bIns="0" rtlCol="0" anchor="t">
            <a:spAutoFit/>
          </a:bodyPr>
          <a:lstStyle/>
          <a:p>
            <a:pPr>
              <a:lnSpc>
                <a:spcPts val="4130"/>
              </a:lnSpc>
            </a:pPr>
            <a:r>
              <a:rPr lang="en-US" sz="2949" dirty="0">
                <a:latin typeface="Agrandir Bold"/>
              </a:rPr>
              <a:t>1) One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86" y="3685863"/>
            <a:ext cx="9980409" cy="494174"/>
          </a:xfrm>
          <a:prstGeom prst="rect">
            <a:avLst/>
          </a:prstGeom>
        </p:spPr>
        <p:txBody>
          <a:bodyPr lIns="0" tIns="0" rIns="0" bIns="0" rtlCol="0" anchor="t">
            <a:spAutoFit/>
          </a:bodyPr>
          <a:lstStyle/>
          <a:p>
            <a:pPr>
              <a:lnSpc>
                <a:spcPts val="4130"/>
              </a:lnSpc>
            </a:pPr>
            <a:r>
              <a:rPr lang="en-US" sz="2949" dirty="0">
                <a:solidFill>
                  <a:srgbClr val="FFFFFF"/>
                </a:solidFill>
                <a:latin typeface="Agrandir Bold"/>
              </a:rPr>
              <a:t>2) Two</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87" y="4265483"/>
            <a:ext cx="9980409" cy="494174"/>
          </a:xfrm>
          <a:prstGeom prst="rect">
            <a:avLst/>
          </a:prstGeom>
        </p:spPr>
        <p:txBody>
          <a:bodyPr lIns="0" tIns="0" rIns="0" bIns="0" rtlCol="0" anchor="t">
            <a:spAutoFit/>
          </a:bodyPr>
          <a:lstStyle/>
          <a:p>
            <a:pPr>
              <a:lnSpc>
                <a:spcPts val="4130"/>
              </a:lnSpc>
            </a:pPr>
            <a:r>
              <a:rPr lang="en-US" sz="2949" dirty="0">
                <a:latin typeface="Agrandir Bold"/>
              </a:rPr>
              <a:t>3) Three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87" y="4845103"/>
            <a:ext cx="9980409" cy="494174"/>
          </a:xfrm>
          <a:prstGeom prst="rect">
            <a:avLst/>
          </a:prstGeom>
        </p:spPr>
        <p:txBody>
          <a:bodyPr lIns="0" tIns="0" rIns="0" bIns="0" rtlCol="0" anchor="t">
            <a:spAutoFit/>
          </a:bodyPr>
          <a:lstStyle/>
          <a:p>
            <a:pPr>
              <a:lnSpc>
                <a:spcPts val="4130"/>
              </a:lnSpc>
            </a:pPr>
            <a:r>
              <a:rPr lang="en-US" sz="2949" dirty="0">
                <a:latin typeface="Agrandir Bold"/>
              </a:rPr>
              <a:t>4) Four</a:t>
            </a:r>
          </a:p>
        </p:txBody>
      </p:sp>
    </p:spTree>
    <p:extLst>
      <p:ext uri="{BB962C8B-B14F-4D97-AF65-F5344CB8AC3E}">
        <p14:creationId xmlns:p14="http://schemas.microsoft.com/office/powerpoint/2010/main" val="16376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E9CD66D0-C042-7909-4CF0-68F522896BF8}"/>
              </a:ext>
            </a:extLst>
          </p:cNvPr>
          <p:cNvSpPr txBox="1"/>
          <p:nvPr/>
        </p:nvSpPr>
        <p:spPr>
          <a:xfrm>
            <a:off x="685800" y="881829"/>
            <a:ext cx="10820400" cy="1245790"/>
          </a:xfrm>
          <a:prstGeom prst="rect">
            <a:avLst/>
          </a:prstGeom>
        </p:spPr>
        <p:txBody>
          <a:bodyPr lIns="0" tIns="0" rIns="0" bIns="0" rtlCol="0" anchor="t">
            <a:spAutoFit/>
          </a:bodyPr>
          <a:lstStyle/>
          <a:p>
            <a:pPr>
              <a:lnSpc>
                <a:spcPts val="5114"/>
              </a:lnSpc>
            </a:pPr>
            <a:r>
              <a:rPr lang="en-US" sz="2991" dirty="0">
                <a:solidFill>
                  <a:srgbClr val="FFFFFF"/>
                </a:solidFill>
                <a:latin typeface="Agrandir Bold"/>
              </a:rPr>
              <a:t>TRID requires that borrowers be provided with a Closing Disclosure no later than how many business days prior to closing?</a:t>
            </a:r>
          </a:p>
        </p:txBody>
      </p:sp>
      <p:sp>
        <p:nvSpPr>
          <p:cNvPr id="4" name="TextBox 10">
            <a:extLst>
              <a:ext uri="{FF2B5EF4-FFF2-40B4-BE49-F238E27FC236}">
                <a16:creationId xmlns:a16="http://schemas.microsoft.com/office/drawing/2014/main" id="{0E5BBF22-B74B-D38E-2310-44404795B8E3}"/>
              </a:ext>
            </a:extLst>
          </p:cNvPr>
          <p:cNvSpPr txBox="1"/>
          <p:nvPr/>
        </p:nvSpPr>
        <p:spPr>
          <a:xfrm>
            <a:off x="1525785" y="3105497"/>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1) One</a:t>
            </a:r>
          </a:p>
        </p:txBody>
      </p:sp>
      <p:sp>
        <p:nvSpPr>
          <p:cNvPr id="5" name="TextBox 11">
            <a:extLst>
              <a:ext uri="{FF2B5EF4-FFF2-40B4-BE49-F238E27FC236}">
                <a16:creationId xmlns:a16="http://schemas.microsoft.com/office/drawing/2014/main" id="{8BE5DA03-F955-1159-092C-E29B956E4743}"/>
              </a:ext>
            </a:extLst>
          </p:cNvPr>
          <p:cNvSpPr txBox="1"/>
          <p:nvPr/>
        </p:nvSpPr>
        <p:spPr>
          <a:xfrm>
            <a:off x="1525786" y="3685863"/>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2) Two</a:t>
            </a:r>
          </a:p>
        </p:txBody>
      </p:sp>
      <p:sp>
        <p:nvSpPr>
          <p:cNvPr id="6" name="TextBox 12">
            <a:extLst>
              <a:ext uri="{FF2B5EF4-FFF2-40B4-BE49-F238E27FC236}">
                <a16:creationId xmlns:a16="http://schemas.microsoft.com/office/drawing/2014/main" id="{C3C0925F-9479-47CA-BEAF-066748C0FBD7}"/>
              </a:ext>
            </a:extLst>
          </p:cNvPr>
          <p:cNvSpPr txBox="1"/>
          <p:nvPr/>
        </p:nvSpPr>
        <p:spPr>
          <a:xfrm>
            <a:off x="1525787" y="4265483"/>
            <a:ext cx="9980409" cy="494174"/>
          </a:xfrm>
          <a:prstGeom prst="rect">
            <a:avLst/>
          </a:prstGeom>
        </p:spPr>
        <p:txBody>
          <a:bodyPr lIns="0" tIns="0" rIns="0" bIns="0" rtlCol="0" anchor="t">
            <a:spAutoFit/>
          </a:bodyPr>
          <a:lstStyle/>
          <a:p>
            <a:pPr>
              <a:lnSpc>
                <a:spcPts val="4130"/>
              </a:lnSpc>
            </a:pPr>
            <a:r>
              <a:rPr lang="en-US" sz="2949" dirty="0">
                <a:solidFill>
                  <a:srgbClr val="FFFF00"/>
                </a:solidFill>
                <a:latin typeface="Agrandir Bold"/>
              </a:rPr>
              <a:t>3) Three</a:t>
            </a:r>
          </a:p>
        </p:txBody>
      </p:sp>
      <p:sp>
        <p:nvSpPr>
          <p:cNvPr id="7" name="TextBox 13">
            <a:extLst>
              <a:ext uri="{FF2B5EF4-FFF2-40B4-BE49-F238E27FC236}">
                <a16:creationId xmlns:a16="http://schemas.microsoft.com/office/drawing/2014/main" id="{AA9A0AA5-45D7-77F6-B07A-9A9AD9B571DD}"/>
              </a:ext>
            </a:extLst>
          </p:cNvPr>
          <p:cNvSpPr txBox="1"/>
          <p:nvPr/>
        </p:nvSpPr>
        <p:spPr>
          <a:xfrm>
            <a:off x="1525787" y="4845103"/>
            <a:ext cx="9980409" cy="494174"/>
          </a:xfrm>
          <a:prstGeom prst="rect">
            <a:avLst/>
          </a:prstGeom>
        </p:spPr>
        <p:txBody>
          <a:bodyPr lIns="0" tIns="0" rIns="0" bIns="0" rtlCol="0" anchor="t">
            <a:spAutoFit/>
          </a:bodyPr>
          <a:lstStyle/>
          <a:p>
            <a:pPr>
              <a:lnSpc>
                <a:spcPts val="4130"/>
              </a:lnSpc>
            </a:pPr>
            <a:r>
              <a:rPr lang="en-US" sz="2949" dirty="0">
                <a:solidFill>
                  <a:srgbClr val="777777"/>
                </a:solidFill>
                <a:latin typeface="Agrandir Bold"/>
              </a:rPr>
              <a:t>4) Four</a:t>
            </a:r>
          </a:p>
        </p:txBody>
      </p:sp>
    </p:spTree>
    <p:extLst>
      <p:ext uri="{BB962C8B-B14F-4D97-AF65-F5344CB8AC3E}">
        <p14:creationId xmlns:p14="http://schemas.microsoft.com/office/powerpoint/2010/main" val="486636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304</a:t>
            </a:r>
          </a:p>
        </p:txBody>
      </p:sp>
      <p:pic>
        <p:nvPicPr>
          <p:cNvPr id="2" name="Picture 1" descr="A close-up of a document&#10;&#10;Description automatically generated">
            <a:extLst>
              <a:ext uri="{FF2B5EF4-FFF2-40B4-BE49-F238E27FC236}">
                <a16:creationId xmlns:a16="http://schemas.microsoft.com/office/drawing/2014/main" id="{2DA04797-3ACA-868F-638E-02B4B667E1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500" y="0"/>
            <a:ext cx="5299338" cy="6858000"/>
          </a:xfrm>
          <a:prstGeom prst="rect">
            <a:avLst/>
          </a:prstGeom>
          <a:ln w="12700">
            <a:solidFill>
              <a:prstClr val="black"/>
            </a:solidFill>
          </a:ln>
        </p:spPr>
      </p:pic>
    </p:spTree>
    <p:extLst>
      <p:ext uri="{BB962C8B-B14F-4D97-AF65-F5344CB8AC3E}">
        <p14:creationId xmlns:p14="http://schemas.microsoft.com/office/powerpoint/2010/main" val="73887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8F2D5F-1282-94F6-EDBD-FD241556876F}"/>
              </a:ext>
            </a:extLst>
          </p:cNvPr>
          <p:cNvSpPr txBox="1"/>
          <p:nvPr/>
        </p:nvSpPr>
        <p:spPr>
          <a:xfrm>
            <a:off x="10747513" y="6261652"/>
            <a:ext cx="1139688" cy="369332"/>
          </a:xfrm>
          <a:prstGeom prst="rect">
            <a:avLst/>
          </a:prstGeom>
          <a:noFill/>
        </p:spPr>
        <p:txBody>
          <a:bodyPr wrap="square" rtlCol="0">
            <a:spAutoFit/>
          </a:bodyPr>
          <a:lstStyle/>
          <a:p>
            <a:r>
              <a:rPr lang="en-US" dirty="0"/>
              <a:t>Pg.  305</a:t>
            </a:r>
          </a:p>
        </p:txBody>
      </p:sp>
      <p:pic>
        <p:nvPicPr>
          <p:cNvPr id="3" name="Picture 2" descr="A document with text and numbers&#10;&#10;Description automatically generated">
            <a:extLst>
              <a:ext uri="{FF2B5EF4-FFF2-40B4-BE49-F238E27FC236}">
                <a16:creationId xmlns:a16="http://schemas.microsoft.com/office/drawing/2014/main" id="{4E98DE8A-4088-6ED6-AC6C-881DC1FCCF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511" y="0"/>
            <a:ext cx="5299338" cy="6858000"/>
          </a:xfrm>
          <a:prstGeom prst="rect">
            <a:avLst/>
          </a:prstGeom>
          <a:ln w="12700">
            <a:solidFill>
              <a:prstClr val="black"/>
            </a:solidFill>
          </a:ln>
        </p:spPr>
      </p:pic>
    </p:spTree>
    <p:extLst>
      <p:ext uri="{BB962C8B-B14F-4D97-AF65-F5344CB8AC3E}">
        <p14:creationId xmlns:p14="http://schemas.microsoft.com/office/powerpoint/2010/main" val="37051941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13821</TotalTime>
  <Words>4928</Words>
  <Application>Microsoft Office PowerPoint</Application>
  <PresentationFormat>Widescreen</PresentationFormat>
  <Paragraphs>392</Paragraphs>
  <Slides>76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Agrandir Bold</vt:lpstr>
      <vt:lpstr>Arial</vt:lpstr>
      <vt:lpstr>Calibri</vt:lpstr>
      <vt:lpstr>Century Gothic</vt:lpstr>
      <vt:lpstr>Wingdings</vt:lpstr>
      <vt:lpstr>Mesh</vt:lpstr>
      <vt:lpstr>National Law and practice</vt:lpstr>
      <vt:lpstr>Closing a real estate transaction –                  Escrow or Closing</vt:lpstr>
      <vt:lpstr>PowerPoint Presentation</vt:lpstr>
      <vt:lpstr>Closing a real estate transaction –                  Escrow or Closing</vt:lpstr>
      <vt:lpstr>Closing a real estate transaction –                  Escrow or Closing</vt:lpstr>
      <vt:lpstr>PowerPoint Presentation</vt:lpstr>
      <vt:lpstr>PowerPoint Presentation</vt:lpstr>
      <vt:lpstr>PowerPoint Presentation</vt:lpstr>
      <vt:lpstr>PowerPoint Presentation</vt:lpstr>
      <vt:lpstr>PowerPoint Presentation</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PowerPoint Presentation</vt:lpstr>
      <vt:lpstr>PowerPoint Presentation</vt:lpstr>
      <vt:lpstr>PowerPoint Presentation</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Escrow or Closing</vt:lpstr>
      <vt:lpstr>Closing a real estate transaction –                  Trust/Escrow Accounts</vt:lpstr>
      <vt:lpstr>Closing a real estate transaction –                  Dollars and Cents</vt:lpstr>
      <vt:lpstr>PowerPoint Presentation</vt:lpstr>
      <vt:lpstr>PowerPoint Presentation</vt:lpstr>
      <vt:lpstr>Closing a Real Estate transaction – math  (Prorating Expenses)</vt:lpstr>
      <vt:lpstr>PowerPoint Presentation</vt:lpstr>
      <vt:lpstr>Closing a Real Estate transaction – math  (Prorating Expenses)</vt:lpstr>
      <vt:lpstr>Closing a Real Estate transaction – math  (Prorating Expenses)</vt:lpstr>
      <vt:lpstr>Closing a Real Estate transaction – math  (Prorating Expenses)</vt:lpstr>
      <vt:lpstr>Closing a Real Estate transaction – math  (Prorating Expenses) – Problem #1</vt:lpstr>
      <vt:lpstr>Closing a Real Estate transaction – math  (Prorating Expenses) – Problem #1</vt:lpstr>
      <vt:lpstr>Closing a Real Estate transaction – math  (Prorating Expenses) – Problem #2</vt:lpstr>
      <vt:lpstr>Closing a Real Estate transaction – math  (Prorating Expenses) – Problem #2</vt:lpstr>
      <vt:lpstr>Closing a real estate transaction –                  Dollars and Cents</vt:lpstr>
      <vt:lpstr>Closing a real estate transaction –                  Dollars and Cents</vt:lpstr>
      <vt:lpstr>Closing a real estate transaction –                  Dollars and Cents</vt:lpstr>
      <vt:lpstr>Closing a real estate transaction –                  Dollars and Cents</vt:lpstr>
      <vt:lpstr>Closing a real estate transaction –                  Dollars and Cents</vt:lpstr>
      <vt:lpstr>Closing a real estate transaction –                  Dollars and Cents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Law and practice</dc:title>
  <dc:creator>Ernestine Diem</dc:creator>
  <cp:lastModifiedBy>Darcy Ciambello</cp:lastModifiedBy>
  <cp:revision>60</cp:revision>
  <dcterms:created xsi:type="dcterms:W3CDTF">2023-11-15T16:12:44Z</dcterms:created>
  <dcterms:modified xsi:type="dcterms:W3CDTF">2024-05-08T23:06:32Z</dcterms:modified>
</cp:coreProperties>
</file>