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392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87" r:id="rId54"/>
    <p:sldId id="465" r:id="rId55"/>
    <p:sldId id="488" r:id="rId56"/>
    <p:sldId id="467" r:id="rId57"/>
    <p:sldId id="489" r:id="rId58"/>
    <p:sldId id="469" r:id="rId59"/>
    <p:sldId id="490" r:id="rId60"/>
    <p:sldId id="471" r:id="rId61"/>
    <p:sldId id="491" r:id="rId62"/>
    <p:sldId id="473" r:id="rId63"/>
    <p:sldId id="492" r:id="rId64"/>
    <p:sldId id="475" r:id="rId65"/>
    <p:sldId id="493" r:id="rId66"/>
    <p:sldId id="477" r:id="rId67"/>
    <p:sldId id="494" r:id="rId68"/>
    <p:sldId id="479" r:id="rId69"/>
    <p:sldId id="495" r:id="rId70"/>
    <p:sldId id="481" r:id="rId71"/>
    <p:sldId id="496" r:id="rId72"/>
    <p:sldId id="483" r:id="rId73"/>
    <p:sldId id="497" r:id="rId74"/>
    <p:sldId id="485" r:id="rId75"/>
    <p:sldId id="498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220F-EF80-9E57-CF74-A59E9184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/>
              <a:t>National Law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EE88C-4D86-5E0D-BB50-3C7F6C53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5081764" cy="1793053"/>
          </a:xfrm>
        </p:spPr>
        <p:txBody>
          <a:bodyPr>
            <a:normAutofit/>
          </a:bodyPr>
          <a:lstStyle/>
          <a:p>
            <a:r>
              <a:rPr lang="en-US" dirty="0"/>
              <a:t>Chapter 7 – Valuation and </a:t>
            </a:r>
            <a:br>
              <a:rPr lang="en-US" dirty="0"/>
            </a:br>
            <a:r>
              <a:rPr lang="en-US" dirty="0"/>
              <a:t>Market Analysis</a:t>
            </a:r>
          </a:p>
        </p:txBody>
      </p:sp>
      <p:pic>
        <p:nvPicPr>
          <p:cNvPr id="5" name="Picture 4" descr="A logo of a house and a book&#10;&#10;Description automatically generated">
            <a:extLst>
              <a:ext uri="{FF2B5EF4-FFF2-40B4-BE49-F238E27FC236}">
                <a16:creationId xmlns:a16="http://schemas.microsoft.com/office/drawing/2014/main" id="{06D929E7-9D77-BB3C-BF67-C85205E4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" r="909" b="1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15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Economic Principles: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Change – </a:t>
            </a:r>
            <a:r>
              <a:rPr lang="en-US" sz="2000" dirty="0"/>
              <a:t>fluctuations in market conditions and neighborhoods may positively or negatively affect property values.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6A723-CFEE-DA52-C5F6-2F0A488AFCB6}"/>
              </a:ext>
            </a:extLst>
          </p:cNvPr>
          <p:cNvSpPr txBox="1"/>
          <p:nvPr/>
        </p:nvSpPr>
        <p:spPr>
          <a:xfrm>
            <a:off x="2753095" y="38320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Highest and Best Use – </a:t>
            </a:r>
            <a:r>
              <a:rPr lang="en-US" sz="2000" dirty="0"/>
              <a:t>the single use for a property that produces the greatest income and return.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342C4-C868-8EF5-C090-789EDCE85434}"/>
              </a:ext>
            </a:extLst>
          </p:cNvPr>
          <p:cNvSpPr txBox="1"/>
          <p:nvPr/>
        </p:nvSpPr>
        <p:spPr>
          <a:xfrm>
            <a:off x="2753095" y="4845879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Conformity – </a:t>
            </a:r>
            <a:r>
              <a:rPr lang="en-US" sz="2000" dirty="0"/>
              <a:t>when a property conforms to others around it, it’s more valuable.</a:t>
            </a:r>
          </a:p>
        </p:txBody>
      </p:sp>
    </p:spTree>
    <p:extLst>
      <p:ext uri="{BB962C8B-B14F-4D97-AF65-F5344CB8AC3E}">
        <p14:creationId xmlns:p14="http://schemas.microsoft.com/office/powerpoint/2010/main" val="26328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Economic Principles: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Progression – </a:t>
            </a:r>
            <a:r>
              <a:rPr lang="en-US" sz="2000" dirty="0"/>
              <a:t>the worth of a lesser property tends to increase if it is located among better properties.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6A723-CFEE-DA52-C5F6-2F0A488AFCB6}"/>
              </a:ext>
            </a:extLst>
          </p:cNvPr>
          <p:cNvSpPr txBox="1"/>
          <p:nvPr/>
        </p:nvSpPr>
        <p:spPr>
          <a:xfrm>
            <a:off x="2753095" y="38320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Regression – </a:t>
            </a:r>
            <a:r>
              <a:rPr lang="en-US" sz="2000" dirty="0"/>
              <a:t>the worth of a better property is affected adversely by the presence of a lesser-quality property.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342C4-C868-8EF5-C090-789EDCE85434}"/>
              </a:ext>
            </a:extLst>
          </p:cNvPr>
          <p:cNvSpPr txBox="1"/>
          <p:nvPr/>
        </p:nvSpPr>
        <p:spPr>
          <a:xfrm>
            <a:off x="2753095" y="4845879"/>
            <a:ext cx="8725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Assemblage – </a:t>
            </a:r>
            <a:r>
              <a:rPr lang="en-US" sz="2000" dirty="0"/>
              <a:t>the combining of adjacent properties can sometimes create a combined value that is greater than the values of the properties individually.  </a:t>
            </a:r>
            <a:r>
              <a:rPr lang="en-US" sz="2000" dirty="0">
                <a:solidFill>
                  <a:srgbClr val="FFFF00"/>
                </a:solidFill>
              </a:rPr>
              <a:t>Plottage</a:t>
            </a:r>
            <a:r>
              <a:rPr lang="en-US" sz="2000" dirty="0"/>
              <a:t> is the difference in value.</a:t>
            </a:r>
          </a:p>
        </p:txBody>
      </p:sp>
    </p:spTree>
    <p:extLst>
      <p:ext uri="{BB962C8B-B14F-4D97-AF65-F5344CB8AC3E}">
        <p14:creationId xmlns:p14="http://schemas.microsoft.com/office/powerpoint/2010/main" val="10356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rgbClr val="FFFF00"/>
                </a:solidFill>
              </a:rPr>
              <a:t>Appraisals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appraisal is an educated opinion of value used to determine market value.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741220" y="2987019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Market Value</a:t>
            </a:r>
            <a:r>
              <a:rPr lang="en-US" sz="2000" dirty="0"/>
              <a:t> – the most probable price a property will bring in a competitive market.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41220" y="3863665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Market Price</a:t>
            </a:r>
            <a:r>
              <a:rPr lang="en-US" sz="2000" dirty="0"/>
              <a:t> – the price a property actually sells for.</a:t>
            </a:r>
          </a:p>
        </p:txBody>
      </p:sp>
    </p:spTree>
    <p:extLst>
      <p:ext uri="{BB962C8B-B14F-4D97-AF65-F5344CB8AC3E}">
        <p14:creationId xmlns:p14="http://schemas.microsoft.com/office/powerpoint/2010/main" val="8941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different types of appraised values: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479465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Assessed Value</a:t>
            </a:r>
            <a:r>
              <a:rPr lang="en-US" sz="2000" dirty="0"/>
              <a:t> – a percentage of market value to establish property tax.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331459" y="2941789"/>
            <a:ext cx="904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Insurable Value </a:t>
            </a:r>
            <a:r>
              <a:rPr lang="en-US" sz="2000" dirty="0"/>
              <a:t>– replacement cost of a building minus the land value.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CE65D-4DEE-D1E4-926F-5315D042AD00}"/>
              </a:ext>
            </a:extLst>
          </p:cNvPr>
          <p:cNvSpPr txBox="1"/>
          <p:nvPr/>
        </p:nvSpPr>
        <p:spPr>
          <a:xfrm>
            <a:off x="2331459" y="3429000"/>
            <a:ext cx="904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Book Value </a:t>
            </a:r>
            <a:r>
              <a:rPr lang="en-US" sz="2000" dirty="0"/>
              <a:t>– value of an asset, less depreciation, as it appears on the accounts of a business/owner.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925C7-585E-5B74-B294-1B7CA7190478}"/>
              </a:ext>
            </a:extLst>
          </p:cNvPr>
          <p:cNvSpPr txBox="1"/>
          <p:nvPr/>
        </p:nvSpPr>
        <p:spPr>
          <a:xfrm>
            <a:off x="2331459" y="4201611"/>
            <a:ext cx="904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Salvage Value </a:t>
            </a:r>
            <a:r>
              <a:rPr lang="en-US" sz="2000" dirty="0"/>
              <a:t>– value of an asset at the end of its economic life.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BEF5A-0F49-992A-E0F4-05ABA3BDFCD0}"/>
              </a:ext>
            </a:extLst>
          </p:cNvPr>
          <p:cNvSpPr txBox="1"/>
          <p:nvPr/>
        </p:nvSpPr>
        <p:spPr>
          <a:xfrm>
            <a:off x="2331459" y="4671237"/>
            <a:ext cx="904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Reproduction Value </a:t>
            </a:r>
            <a:r>
              <a:rPr lang="en-US" sz="2000" dirty="0"/>
              <a:t>– value based on the cost of constructing a precise duplicate of a property assuming current construction costs.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BF547-542A-D5F5-252B-7CB5C593E439}"/>
              </a:ext>
            </a:extLst>
          </p:cNvPr>
          <p:cNvSpPr txBox="1"/>
          <p:nvPr/>
        </p:nvSpPr>
        <p:spPr>
          <a:xfrm>
            <a:off x="2331459" y="5428668"/>
            <a:ext cx="904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Replacement Value </a:t>
            </a:r>
            <a:r>
              <a:rPr lang="en-US" sz="2000" dirty="0"/>
              <a:t>– value based on the cost of constructing a functional equivalent of a property assuming current construction costs.</a:t>
            </a:r>
          </a:p>
        </p:txBody>
      </p:sp>
    </p:spTree>
    <p:extLst>
      <p:ext uri="{BB962C8B-B14F-4D97-AF65-F5344CB8AC3E}">
        <p14:creationId xmlns:p14="http://schemas.microsoft.com/office/powerpoint/2010/main" val="37433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3" grpId="0"/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different types of appraised values: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479465"/>
            <a:ext cx="925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Condemned Value</a:t>
            </a:r>
            <a:r>
              <a:rPr lang="en-US" sz="2000" dirty="0"/>
              <a:t> – value set by a governmental authority for a property being taken by eminent domain.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331458" y="3458935"/>
            <a:ext cx="904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Depreciated Value </a:t>
            </a:r>
            <a:r>
              <a:rPr lang="en-US" sz="2000" dirty="0"/>
              <a:t>– value established by subtracting accumulated depreciation from the purchase price of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CE65D-4DEE-D1E4-926F-5315D042AD00}"/>
              </a:ext>
            </a:extLst>
          </p:cNvPr>
          <p:cNvSpPr txBox="1"/>
          <p:nvPr/>
        </p:nvSpPr>
        <p:spPr>
          <a:xfrm>
            <a:off x="2331459" y="4371219"/>
            <a:ext cx="9045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Rental Value </a:t>
            </a:r>
            <a:r>
              <a:rPr lang="en-US" sz="2000" dirty="0"/>
              <a:t>– an estimate of a rental rate a property could command for a specific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36441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4D10A5-4E1F-89E4-7354-DF33FACA1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9041" y="885479"/>
            <a:ext cx="7660673" cy="5745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71CCAC-3034-AB22-B552-B4A7336E3BA2}"/>
              </a:ext>
            </a:extLst>
          </p:cNvPr>
          <p:cNvSpPr txBox="1"/>
          <p:nvPr/>
        </p:nvSpPr>
        <p:spPr>
          <a:xfrm>
            <a:off x="2064327" y="375444"/>
            <a:ext cx="772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Steps in the Appraisal Process</a:t>
            </a:r>
          </a:p>
        </p:txBody>
      </p:sp>
    </p:spTree>
    <p:extLst>
      <p:ext uri="{BB962C8B-B14F-4D97-AF65-F5344CB8AC3E}">
        <p14:creationId xmlns:p14="http://schemas.microsoft.com/office/powerpoint/2010/main" val="351369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2584255"/>
            <a:ext cx="8896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Financial Institutions Reform, Recovery, and Enforcement Act (FIRREA)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/>
              <a:t>Requires appraisals be completed by a state-licensed appraiser for all federally related transactions having a transaction value of $250,000 or more.</a:t>
            </a:r>
          </a:p>
        </p:txBody>
      </p:sp>
    </p:spTree>
    <p:extLst>
      <p:ext uri="{BB962C8B-B14F-4D97-AF65-F5344CB8AC3E}">
        <p14:creationId xmlns:p14="http://schemas.microsoft.com/office/powerpoint/2010/main" val="25509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Sales Comparison (Market Data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479465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most reliable of the three approaches to value.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3063444"/>
            <a:ext cx="925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Compares the subject property with recent sales of comparable properties.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B38E1-FC1C-D91D-95C0-632DFC55A665}"/>
              </a:ext>
            </a:extLst>
          </p:cNvPr>
          <p:cNvSpPr txBox="1"/>
          <p:nvPr/>
        </p:nvSpPr>
        <p:spPr>
          <a:xfrm>
            <a:off x="2331460" y="3967790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Uses the theory/principle of Substitution.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66CA2-4F5D-36C1-FAFA-E9A03109E9EA}"/>
              </a:ext>
            </a:extLst>
          </p:cNvPr>
          <p:cNvSpPr txBox="1"/>
          <p:nvPr/>
        </p:nvSpPr>
        <p:spPr>
          <a:xfrm>
            <a:off x="2331460" y="4518151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Comparable properties utilized should be “</a:t>
            </a:r>
            <a:r>
              <a:rPr lang="en-US" sz="2000" dirty="0">
                <a:solidFill>
                  <a:srgbClr val="FFFF00"/>
                </a:solidFill>
              </a:rPr>
              <a:t>arm’s length</a:t>
            </a:r>
            <a:r>
              <a:rPr lang="en-US" sz="2000" dirty="0"/>
              <a:t>” transactions.</a:t>
            </a:r>
          </a:p>
        </p:txBody>
      </p:sp>
    </p:spTree>
    <p:extLst>
      <p:ext uri="{BB962C8B-B14F-4D97-AF65-F5344CB8AC3E}">
        <p14:creationId xmlns:p14="http://schemas.microsoft.com/office/powerpoint/2010/main" val="398547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Sales Comparison (Market Data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479465"/>
            <a:ext cx="9252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Comparable properties may be adjusted to be more like the subject property in four areas: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Date of sale – more recent is preferred.</a:t>
            </a:r>
          </a:p>
          <a:p>
            <a:r>
              <a:rPr lang="en-US" sz="2000" dirty="0"/>
              <a:t>		Location - its location in relation to the subject property.</a:t>
            </a:r>
          </a:p>
          <a:p>
            <a:r>
              <a:rPr lang="en-US" sz="2000" dirty="0"/>
              <a:t>		Physical characteristics – age, size, square footage, etc.</a:t>
            </a:r>
          </a:p>
          <a:p>
            <a:r>
              <a:rPr lang="en-US" sz="2000" dirty="0"/>
              <a:t>		Terms of sale – unusual terms or financing.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3643B-9C83-F283-DF4D-4F2231059773}"/>
              </a:ext>
            </a:extLst>
          </p:cNvPr>
          <p:cNvSpPr txBox="1"/>
          <p:nvPr/>
        </p:nvSpPr>
        <p:spPr>
          <a:xfrm>
            <a:off x="2331460" y="4910103"/>
            <a:ext cx="9252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Because the sold price of the comparable property is known, </a:t>
            </a:r>
            <a:r>
              <a:rPr lang="en-US" sz="2000" dirty="0">
                <a:solidFill>
                  <a:srgbClr val="FFFF00"/>
                </a:solidFill>
              </a:rPr>
              <a:t>adjustments are only made to the value of the </a:t>
            </a:r>
            <a:r>
              <a:rPr lang="en-US" sz="2000" dirty="0" err="1">
                <a:solidFill>
                  <a:srgbClr val="FFFF00"/>
                </a:solidFill>
              </a:rPr>
              <a:t>comparables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to make them more like the subject property.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324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Sales Comparison (Market Data Approach)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AA1397B3-62A9-9083-CBC8-75057B4AC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89" y="2540221"/>
            <a:ext cx="9266590" cy="270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705C65-B417-8BE7-ABF1-16D597F559DB}"/>
              </a:ext>
            </a:extLst>
          </p:cNvPr>
          <p:cNvSpPr txBox="1"/>
          <p:nvPr/>
        </p:nvSpPr>
        <p:spPr>
          <a:xfrm>
            <a:off x="2085899" y="5542836"/>
            <a:ext cx="9252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Usually, three to four comparable properties are utilized.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212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rgbClr val="FFFF00"/>
                </a:solidFill>
              </a:rPr>
              <a:t>Real Estate market Economics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goal of an economic system is to produce and distribute a supply of goods and services to satisfy the demand of its constituents.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741220" y="2987019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Supply</a:t>
            </a:r>
            <a:r>
              <a:rPr lang="en-US" sz="2000" dirty="0"/>
              <a:t> – the quantity of a product or service available at any given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41220" y="3863665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Demand</a:t>
            </a:r>
            <a:r>
              <a:rPr lang="en-US" sz="2000" dirty="0"/>
              <a:t> – the quantity of a product or service that is desired at any given time.</a:t>
            </a:r>
          </a:p>
        </p:txBody>
      </p:sp>
    </p:spTree>
    <p:extLst>
      <p:ext uri="{BB962C8B-B14F-4D97-AF65-F5344CB8AC3E}">
        <p14:creationId xmlns:p14="http://schemas.microsoft.com/office/powerpoint/2010/main" val="22549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170</a:t>
            </a:r>
          </a:p>
        </p:txBody>
      </p:sp>
      <p:pic>
        <p:nvPicPr>
          <p:cNvPr id="6" name="Picture 5" descr="A table with black text&#10;&#10;Description automatically generated">
            <a:extLst>
              <a:ext uri="{FF2B5EF4-FFF2-40B4-BE49-F238E27FC236}">
                <a16:creationId xmlns:a16="http://schemas.microsoft.com/office/drawing/2014/main" id="{AF0EAA99-E259-0344-32FD-0789CAE8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48" y="1650861"/>
            <a:ext cx="10380103" cy="3698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323C1-1166-5930-3219-8D341B0D777C}"/>
              </a:ext>
            </a:extLst>
          </p:cNvPr>
          <p:cNvSpPr txBox="1"/>
          <p:nvPr/>
        </p:nvSpPr>
        <p:spPr>
          <a:xfrm>
            <a:off x="905947" y="5615321"/>
            <a:ext cx="10380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dirty="0" err="1"/>
              <a:t>comparables</a:t>
            </a:r>
            <a:r>
              <a:rPr lang="en-US" sz="2000" dirty="0"/>
              <a:t> assume that the value of a bathroom is $10,000, a garage bay is $7,500, a fireplace is $3,500 and finished square footage is $35/sf.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9D904-0F5E-2749-90B1-70F73EE44F6F}"/>
              </a:ext>
            </a:extLst>
          </p:cNvPr>
          <p:cNvSpPr txBox="1"/>
          <p:nvPr/>
        </p:nvSpPr>
        <p:spPr>
          <a:xfrm>
            <a:off x="4037610" y="2386941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500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-$17,500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04B97-30EB-F768-062F-8D7AEB8FB345}"/>
              </a:ext>
            </a:extLst>
          </p:cNvPr>
          <p:cNvSpPr txBox="1"/>
          <p:nvPr/>
        </p:nvSpPr>
        <p:spPr>
          <a:xfrm>
            <a:off x="6826332" y="2386941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100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-$3,500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89890-5423-6DD1-1A58-D3FED086817A}"/>
              </a:ext>
            </a:extLst>
          </p:cNvPr>
          <p:cNvSpPr txBox="1"/>
          <p:nvPr/>
        </p:nvSpPr>
        <p:spPr>
          <a:xfrm>
            <a:off x="9615054" y="2350093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150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+$5,250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EEB92-E18B-DD86-0D49-C755997F7215}"/>
              </a:ext>
            </a:extLst>
          </p:cNvPr>
          <p:cNvSpPr txBox="1"/>
          <p:nvPr/>
        </p:nvSpPr>
        <p:spPr>
          <a:xfrm>
            <a:off x="4037610" y="3058692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05D23-9E37-3CCA-3541-DFE774CF272F}"/>
              </a:ext>
            </a:extLst>
          </p:cNvPr>
          <p:cNvSpPr txBox="1"/>
          <p:nvPr/>
        </p:nvSpPr>
        <p:spPr>
          <a:xfrm>
            <a:off x="4037610" y="3648479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-$7,500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40C96-2628-BFA5-D025-74F3A89FACB3}"/>
              </a:ext>
            </a:extLst>
          </p:cNvPr>
          <p:cNvSpPr txBox="1"/>
          <p:nvPr/>
        </p:nvSpPr>
        <p:spPr>
          <a:xfrm>
            <a:off x="4037610" y="423826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745C0-5901-B4F0-E8C1-4DF0D885F065}"/>
              </a:ext>
            </a:extLst>
          </p:cNvPr>
          <p:cNvSpPr txBox="1"/>
          <p:nvPr/>
        </p:nvSpPr>
        <p:spPr>
          <a:xfrm>
            <a:off x="4037609" y="47935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$295,000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94474-4BE9-58E5-72F1-384FD656BACF}"/>
              </a:ext>
            </a:extLst>
          </p:cNvPr>
          <p:cNvSpPr txBox="1"/>
          <p:nvPr/>
        </p:nvSpPr>
        <p:spPr>
          <a:xfrm>
            <a:off x="6826332" y="3058692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D6F98-7606-B895-DA7A-39CC363260D8}"/>
              </a:ext>
            </a:extLst>
          </p:cNvPr>
          <p:cNvSpPr txBox="1"/>
          <p:nvPr/>
        </p:nvSpPr>
        <p:spPr>
          <a:xfrm>
            <a:off x="6826332" y="3648479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143CC-BEE6-C240-660C-E0E6BD967E45}"/>
              </a:ext>
            </a:extLst>
          </p:cNvPr>
          <p:cNvSpPr txBox="1"/>
          <p:nvPr/>
        </p:nvSpPr>
        <p:spPr>
          <a:xfrm>
            <a:off x="6826332" y="423826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4C2E2-C0B5-F8C0-765F-D9C6175717CD}"/>
              </a:ext>
            </a:extLst>
          </p:cNvPr>
          <p:cNvSpPr txBox="1"/>
          <p:nvPr/>
        </p:nvSpPr>
        <p:spPr>
          <a:xfrm>
            <a:off x="6826331" y="47935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$296,500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A4D55-3C98-0F15-A63A-9772E0E95467}"/>
              </a:ext>
            </a:extLst>
          </p:cNvPr>
          <p:cNvSpPr txBox="1"/>
          <p:nvPr/>
        </p:nvSpPr>
        <p:spPr>
          <a:xfrm>
            <a:off x="9648702" y="30898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89A05B-2FE6-B034-1547-9AD8DBCEB019}"/>
              </a:ext>
            </a:extLst>
          </p:cNvPr>
          <p:cNvSpPr txBox="1"/>
          <p:nvPr/>
        </p:nvSpPr>
        <p:spPr>
          <a:xfrm>
            <a:off x="9648702" y="3679641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+$7,500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68DEA-579D-1F90-C002-94CDDC98C565}"/>
              </a:ext>
            </a:extLst>
          </p:cNvPr>
          <p:cNvSpPr txBox="1"/>
          <p:nvPr/>
        </p:nvSpPr>
        <p:spPr>
          <a:xfrm>
            <a:off x="9648702" y="4269428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-$3,500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40A397-2649-6D30-552C-A18371CF4601}"/>
              </a:ext>
            </a:extLst>
          </p:cNvPr>
          <p:cNvSpPr txBox="1"/>
          <p:nvPr/>
        </p:nvSpPr>
        <p:spPr>
          <a:xfrm>
            <a:off x="9648701" y="482471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$294,250</a:t>
            </a:r>
          </a:p>
        </p:txBody>
      </p:sp>
    </p:spTree>
    <p:extLst>
      <p:ext uri="{BB962C8B-B14F-4D97-AF65-F5344CB8AC3E}">
        <p14:creationId xmlns:p14="http://schemas.microsoft.com/office/powerpoint/2010/main" val="12586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170</a:t>
            </a:r>
          </a:p>
        </p:txBody>
      </p:sp>
      <p:pic>
        <p:nvPicPr>
          <p:cNvPr id="6" name="Picture 5" descr="A table with black text&#10;&#10;Description automatically generated">
            <a:extLst>
              <a:ext uri="{FF2B5EF4-FFF2-40B4-BE49-F238E27FC236}">
                <a16:creationId xmlns:a16="http://schemas.microsoft.com/office/drawing/2014/main" id="{AF0EAA99-E259-0344-32FD-0789CAE8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48" y="1650861"/>
            <a:ext cx="10380103" cy="3698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323C1-1166-5930-3219-8D341B0D777C}"/>
              </a:ext>
            </a:extLst>
          </p:cNvPr>
          <p:cNvSpPr txBox="1"/>
          <p:nvPr/>
        </p:nvSpPr>
        <p:spPr>
          <a:xfrm>
            <a:off x="905947" y="5615321"/>
            <a:ext cx="1050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 best comparable has the fewest numbers and lowest dollar amounts, in adjustments.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9D904-0F5E-2749-90B1-70F73EE44F6F}"/>
              </a:ext>
            </a:extLst>
          </p:cNvPr>
          <p:cNvSpPr txBox="1"/>
          <p:nvPr/>
        </p:nvSpPr>
        <p:spPr>
          <a:xfrm>
            <a:off x="4037610" y="2386941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500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-$17,500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04B97-30EB-F768-062F-8D7AEB8FB345}"/>
              </a:ext>
            </a:extLst>
          </p:cNvPr>
          <p:cNvSpPr txBox="1"/>
          <p:nvPr/>
        </p:nvSpPr>
        <p:spPr>
          <a:xfrm>
            <a:off x="6826332" y="2386941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100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-$3,500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EEB92-E18B-DD86-0D49-C755997F7215}"/>
              </a:ext>
            </a:extLst>
          </p:cNvPr>
          <p:cNvSpPr txBox="1"/>
          <p:nvPr/>
        </p:nvSpPr>
        <p:spPr>
          <a:xfrm>
            <a:off x="4037610" y="3058692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05D23-9E37-3CCA-3541-DFE774CF272F}"/>
              </a:ext>
            </a:extLst>
          </p:cNvPr>
          <p:cNvSpPr txBox="1"/>
          <p:nvPr/>
        </p:nvSpPr>
        <p:spPr>
          <a:xfrm>
            <a:off x="4037610" y="3648479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-$7,500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40C96-2628-BFA5-D025-74F3A89FACB3}"/>
              </a:ext>
            </a:extLst>
          </p:cNvPr>
          <p:cNvSpPr txBox="1"/>
          <p:nvPr/>
        </p:nvSpPr>
        <p:spPr>
          <a:xfrm>
            <a:off x="4037610" y="423826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745C0-5901-B4F0-E8C1-4DF0D885F065}"/>
              </a:ext>
            </a:extLst>
          </p:cNvPr>
          <p:cNvSpPr txBox="1"/>
          <p:nvPr/>
        </p:nvSpPr>
        <p:spPr>
          <a:xfrm>
            <a:off x="4037609" y="47935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$295,000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94474-4BE9-58E5-72F1-384FD656BACF}"/>
              </a:ext>
            </a:extLst>
          </p:cNvPr>
          <p:cNvSpPr txBox="1"/>
          <p:nvPr/>
        </p:nvSpPr>
        <p:spPr>
          <a:xfrm>
            <a:off x="6826332" y="3058692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D6F98-7606-B895-DA7A-39CC363260D8}"/>
              </a:ext>
            </a:extLst>
          </p:cNvPr>
          <p:cNvSpPr txBox="1"/>
          <p:nvPr/>
        </p:nvSpPr>
        <p:spPr>
          <a:xfrm>
            <a:off x="6826332" y="3648479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143CC-BEE6-C240-660C-E0E6BD967E45}"/>
              </a:ext>
            </a:extLst>
          </p:cNvPr>
          <p:cNvSpPr txBox="1"/>
          <p:nvPr/>
        </p:nvSpPr>
        <p:spPr>
          <a:xfrm>
            <a:off x="6826332" y="423826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4C2E2-C0B5-F8C0-765F-D9C6175717CD}"/>
              </a:ext>
            </a:extLst>
          </p:cNvPr>
          <p:cNvSpPr txBox="1"/>
          <p:nvPr/>
        </p:nvSpPr>
        <p:spPr>
          <a:xfrm>
            <a:off x="6826331" y="47935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$296,500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4CC56-FFD5-81E1-5015-7F106618A1C9}"/>
              </a:ext>
            </a:extLst>
          </p:cNvPr>
          <p:cNvSpPr txBox="1"/>
          <p:nvPr/>
        </p:nvSpPr>
        <p:spPr>
          <a:xfrm>
            <a:off x="9615054" y="2350093"/>
            <a:ext cx="14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$35 X 150 sf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+$5,250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D86DE-AF1D-709E-D6FB-F70D746170AB}"/>
              </a:ext>
            </a:extLst>
          </p:cNvPr>
          <p:cNvSpPr txBox="1"/>
          <p:nvPr/>
        </p:nvSpPr>
        <p:spPr>
          <a:xfrm>
            <a:off x="9648702" y="3089854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10D5C-7CF4-0552-9EE0-A2EFCB4AFCEC}"/>
              </a:ext>
            </a:extLst>
          </p:cNvPr>
          <p:cNvSpPr txBox="1"/>
          <p:nvPr/>
        </p:nvSpPr>
        <p:spPr>
          <a:xfrm>
            <a:off x="9648702" y="3679641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+$7,500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ED0E3-1BCA-1C87-F4A2-9B305C2DE2BE}"/>
              </a:ext>
            </a:extLst>
          </p:cNvPr>
          <p:cNvSpPr txBox="1"/>
          <p:nvPr/>
        </p:nvSpPr>
        <p:spPr>
          <a:xfrm>
            <a:off x="9648702" y="4269428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-$3,500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FF769-5337-F79D-745A-B2103B534227}"/>
              </a:ext>
            </a:extLst>
          </p:cNvPr>
          <p:cNvSpPr txBox="1"/>
          <p:nvPr/>
        </p:nvSpPr>
        <p:spPr>
          <a:xfrm>
            <a:off x="9648701" y="4824716"/>
            <a:ext cx="14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$294,250</a:t>
            </a:r>
          </a:p>
        </p:txBody>
      </p:sp>
    </p:spTree>
    <p:extLst>
      <p:ext uri="{BB962C8B-B14F-4D97-AF65-F5344CB8AC3E}">
        <p14:creationId xmlns:p14="http://schemas.microsoft.com/office/powerpoint/2010/main" val="369852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Cost Approach (Summation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276614"/>
            <a:ext cx="925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reliable for new or special purpose buildings where it might be difficult to find recent sold comparable properties.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3191015"/>
            <a:ext cx="892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Steps in the Cost Approach</a:t>
            </a:r>
          </a:p>
        </p:txBody>
      </p:sp>
      <p:pic>
        <p:nvPicPr>
          <p:cNvPr id="8" name="Picture 7" descr="A black text in a black frame&#10;&#10;Description automatically generated">
            <a:extLst>
              <a:ext uri="{FF2B5EF4-FFF2-40B4-BE49-F238E27FC236}">
                <a16:creationId xmlns:a16="http://schemas.microsoft.com/office/drawing/2014/main" id="{84DB9E8E-58DC-F1EB-424B-B947D1D0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60" y="4021366"/>
            <a:ext cx="8459828" cy="23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Approach (Summation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276614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Land never depreciates, only improvements are depreciated.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3191015"/>
            <a:ext cx="8929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utilizes one of two ways to determine improvement values.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FF00"/>
                </a:solidFill>
              </a:rPr>
              <a:t>Reproduction Cost </a:t>
            </a:r>
            <a:r>
              <a:rPr lang="en-US" sz="2000" dirty="0"/>
              <a:t>– the cost to build an exact duplicate of the</a:t>
            </a:r>
            <a:br>
              <a:rPr lang="en-US" sz="2000" dirty="0"/>
            </a:br>
            <a:r>
              <a:rPr lang="en-US" sz="2000" dirty="0"/>
              <a:t>                                           property.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FF00"/>
                </a:solidFill>
              </a:rPr>
              <a:t>Replacement Cost </a:t>
            </a:r>
            <a:r>
              <a:rPr lang="en-US" sz="2000" dirty="0"/>
              <a:t>– the cost to build a functional replacement of</a:t>
            </a:r>
            <a:br>
              <a:rPr lang="en-US" sz="2000" dirty="0"/>
            </a:br>
            <a:r>
              <a:rPr lang="en-US" sz="2000" dirty="0"/>
              <a:t>                                           the property.  Most commonly utilized in</a:t>
            </a:r>
            <a:br>
              <a:rPr lang="en-US" sz="2000" dirty="0"/>
            </a:br>
            <a:r>
              <a:rPr lang="en-US" sz="2000" dirty="0"/>
              <a:t>                                           residential appraisals.</a:t>
            </a:r>
          </a:p>
        </p:txBody>
      </p:sp>
    </p:spTree>
    <p:extLst>
      <p:ext uri="{BB962C8B-B14F-4D97-AF65-F5344CB8AC3E}">
        <p14:creationId xmlns:p14="http://schemas.microsoft.com/office/powerpoint/2010/main" val="25124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Approach (Summation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276614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determines depreciation of the improvements.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2930235"/>
            <a:ext cx="892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different types of depreciation are taken into consideration: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529D7-066E-9E8D-49B7-87FAEC7685D0}"/>
              </a:ext>
            </a:extLst>
          </p:cNvPr>
          <p:cNvSpPr txBox="1"/>
          <p:nvPr/>
        </p:nvSpPr>
        <p:spPr>
          <a:xfrm>
            <a:off x="2331460" y="3742267"/>
            <a:ext cx="8929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Physical Deterioration </a:t>
            </a:r>
            <a:r>
              <a:rPr lang="en-US" sz="2000" dirty="0"/>
              <a:t>– loss of property value because of decay or excessive wear and tear.</a:t>
            </a:r>
          </a:p>
          <a:p>
            <a:endParaRPr lang="en-US" sz="2000" dirty="0"/>
          </a:p>
          <a:p>
            <a:r>
              <a:rPr lang="en-US" sz="2000" dirty="0"/>
              <a:t>		Can be curable or incurable.</a:t>
            </a:r>
          </a:p>
        </p:txBody>
      </p:sp>
    </p:spTree>
    <p:extLst>
      <p:ext uri="{BB962C8B-B14F-4D97-AF65-F5344CB8AC3E}">
        <p14:creationId xmlns:p14="http://schemas.microsoft.com/office/powerpoint/2010/main" val="3127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Approach (Summation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276614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determines depreciation of the improvements.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2930235"/>
            <a:ext cx="892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different types of depreciation are taken into consideration: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529D7-066E-9E8D-49B7-87FAEC7685D0}"/>
              </a:ext>
            </a:extLst>
          </p:cNvPr>
          <p:cNvSpPr txBox="1"/>
          <p:nvPr/>
        </p:nvSpPr>
        <p:spPr>
          <a:xfrm>
            <a:off x="2331460" y="3742267"/>
            <a:ext cx="8929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Functional Obsolescence </a:t>
            </a:r>
            <a:r>
              <a:rPr lang="en-US" sz="2000" dirty="0"/>
              <a:t>– properties may be outdated based on consumer’s current needs.</a:t>
            </a:r>
          </a:p>
          <a:p>
            <a:endParaRPr lang="en-US" sz="2000" dirty="0"/>
          </a:p>
          <a:p>
            <a:r>
              <a:rPr lang="en-US" sz="2000" dirty="0"/>
              <a:t>		Can be curable or incurable.</a:t>
            </a:r>
          </a:p>
        </p:txBody>
      </p:sp>
    </p:spTree>
    <p:extLst>
      <p:ext uri="{BB962C8B-B14F-4D97-AF65-F5344CB8AC3E}">
        <p14:creationId xmlns:p14="http://schemas.microsoft.com/office/powerpoint/2010/main" val="5312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Approach (Summation Approach)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276614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determines depreciation of the improvements.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2930235"/>
            <a:ext cx="892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different types of depreciation are taken into consideration: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529D7-066E-9E8D-49B7-87FAEC7685D0}"/>
              </a:ext>
            </a:extLst>
          </p:cNvPr>
          <p:cNvSpPr txBox="1"/>
          <p:nvPr/>
        </p:nvSpPr>
        <p:spPr>
          <a:xfrm>
            <a:off x="2331460" y="3742267"/>
            <a:ext cx="8929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Economic (External/Locational) Obsolescence </a:t>
            </a:r>
            <a:r>
              <a:rPr lang="en-US" sz="2000" dirty="0"/>
              <a:t>– loss of value because of external factors generally beyond the owner’s control.</a:t>
            </a:r>
          </a:p>
          <a:p>
            <a:endParaRPr lang="en-US" sz="2000" dirty="0"/>
          </a:p>
          <a:p>
            <a:r>
              <a:rPr lang="en-US" sz="2000" dirty="0"/>
              <a:t>		Considered incurable.</a:t>
            </a:r>
          </a:p>
        </p:txBody>
      </p:sp>
    </p:spTree>
    <p:extLst>
      <p:ext uri="{BB962C8B-B14F-4D97-AF65-F5344CB8AC3E}">
        <p14:creationId xmlns:p14="http://schemas.microsoft.com/office/powerpoint/2010/main" val="30059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Cost Approach (Summation Approach)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529D7-066E-9E8D-49B7-87FAEC7685D0}"/>
              </a:ext>
            </a:extLst>
          </p:cNvPr>
          <p:cNvSpPr txBox="1"/>
          <p:nvPr/>
        </p:nvSpPr>
        <p:spPr>
          <a:xfrm>
            <a:off x="2409550" y="2446696"/>
            <a:ext cx="892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Depreciation is assumed to occur at an even rate over a structure’s economic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63179-029B-99B5-0ED3-2F11F40E014E}"/>
              </a:ext>
            </a:extLst>
          </p:cNvPr>
          <p:cNvSpPr txBox="1"/>
          <p:nvPr/>
        </p:nvSpPr>
        <p:spPr>
          <a:xfrm>
            <a:off x="2409550" y="3429000"/>
            <a:ext cx="8929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Straight Line Depreciation</a:t>
            </a:r>
            <a:r>
              <a:rPr lang="en-US" sz="2000" dirty="0"/>
              <a:t>– property’s cost is divided by the number of years of its expected economic life to determine the amount of annual depreciation.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NOTE:  (Not in the text) </a:t>
            </a:r>
            <a:r>
              <a:rPr lang="en-US" sz="2000" dirty="0"/>
              <a:t>Most residential property is typically depreciated at a rate of 3.636% each year for 27.5 years.</a:t>
            </a:r>
          </a:p>
        </p:txBody>
      </p:sp>
    </p:spTree>
    <p:extLst>
      <p:ext uri="{BB962C8B-B14F-4D97-AF65-F5344CB8AC3E}">
        <p14:creationId xmlns:p14="http://schemas.microsoft.com/office/powerpoint/2010/main" val="12701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09" y="380278"/>
            <a:ext cx="10079581" cy="113011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Appreciation and Depreciation)</a:t>
            </a:r>
            <a:endParaRPr lang="en-US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6267969" y="1649853"/>
            <a:ext cx="5452936" cy="5091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A= After Value Change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2157226"/>
            <a:ext cx="5452936" cy="6580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Per = Percentage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Formula:</a:t>
            </a:r>
            <a:br>
              <a:rPr lang="en-US" dirty="0"/>
            </a:br>
            <a:r>
              <a:rPr lang="en-US" b="1" dirty="0" err="1">
                <a:solidFill>
                  <a:srgbClr val="FFFF00"/>
                </a:solidFill>
              </a:rPr>
              <a:t>APerB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67D8C-2944-F6C2-2695-E3BE8F40F122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7D4981-57B9-37D3-3D9F-4CB9D5CF01AD}"/>
              </a:ext>
            </a:extLst>
          </p:cNvPr>
          <p:cNvSpPr txBox="1">
            <a:spLocks/>
          </p:cNvSpPr>
          <p:nvPr/>
        </p:nvSpPr>
        <p:spPr>
          <a:xfrm>
            <a:off x="6267969" y="2666415"/>
            <a:ext cx="5452936" cy="6580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B = Before Value Change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AAED3F-AE01-F4D8-5D9D-4E3940D07BFE}"/>
              </a:ext>
            </a:extLst>
          </p:cNvPr>
          <p:cNvSpPr txBox="1">
            <a:spLocks/>
          </p:cNvSpPr>
          <p:nvPr/>
        </p:nvSpPr>
        <p:spPr>
          <a:xfrm>
            <a:off x="6267969" y="3232036"/>
            <a:ext cx="5452936" cy="78711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Percentage Change will be an amount in relation to 100%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1DC76-B5A7-E403-0447-6A1E3CDC77A9}"/>
              </a:ext>
            </a:extLst>
          </p:cNvPr>
          <p:cNvSpPr/>
          <p:nvPr/>
        </p:nvSpPr>
        <p:spPr>
          <a:xfrm>
            <a:off x="1563347" y="4432761"/>
            <a:ext cx="9230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A4AD47-E8C7-6BB3-C1D6-B3B93D6A9670}"/>
              </a:ext>
            </a:extLst>
          </p:cNvPr>
          <p:cNvSpPr txBox="1">
            <a:spLocks/>
          </p:cNvSpPr>
          <p:nvPr/>
        </p:nvSpPr>
        <p:spPr>
          <a:xfrm>
            <a:off x="6267969" y="4050554"/>
            <a:ext cx="5452936" cy="129681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If a question states, there is a 15% profit (or 15% appreciation) enter 100% + 15% or 1.00 + .15  (1.15)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B57AB0-8F69-40E0-1EA0-4D75B8EFDE59}"/>
              </a:ext>
            </a:extLst>
          </p:cNvPr>
          <p:cNvSpPr txBox="1">
            <a:spLocks/>
          </p:cNvSpPr>
          <p:nvPr/>
        </p:nvSpPr>
        <p:spPr>
          <a:xfrm>
            <a:off x="6267969" y="5179284"/>
            <a:ext cx="5452936" cy="10823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If a question states, there is a 15% loss (or 15% depreciation) enter 100% - 15% or 1.00 - .15  (.85)</a:t>
            </a:r>
          </a:p>
        </p:txBody>
      </p:sp>
    </p:spTree>
    <p:extLst>
      <p:ext uri="{BB962C8B-B14F-4D97-AF65-F5344CB8AC3E}">
        <p14:creationId xmlns:p14="http://schemas.microsoft.com/office/powerpoint/2010/main" val="34240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3" grpId="0"/>
      <p:bldP spid="6" grpId="0"/>
      <p:bldP spid="7" grpId="0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6267969" y="1588000"/>
            <a:ext cx="5452936" cy="113011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 property has been depreciating at 3% per year.  If it is valued at $70,000 today, what was it worth 10 years ago?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2718118"/>
            <a:ext cx="5452936" cy="13043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1 – Calculate the Rate of Depreciation.</a:t>
            </a:r>
          </a:p>
          <a:p>
            <a:pPr marL="0" indent="0">
              <a:buNone/>
            </a:pPr>
            <a:r>
              <a:rPr lang="en-US" b="1" dirty="0"/>
              <a:t>3% per year x 10 years = 30% depreciation</a:t>
            </a:r>
          </a:p>
          <a:p>
            <a:pPr marL="0" indent="0">
              <a:buNone/>
            </a:pPr>
            <a:r>
              <a:rPr lang="en-US" b="1" dirty="0"/>
              <a:t>100% - 30%  or 1.00 - .30 = .70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</a:t>
            </a:r>
            <a:br>
              <a:rPr lang="en-US" dirty="0"/>
            </a:br>
            <a:r>
              <a:rPr lang="en-US" b="1" dirty="0" err="1">
                <a:solidFill>
                  <a:srgbClr val="FFFF00"/>
                </a:solidFill>
              </a:rPr>
              <a:t>APerB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197DC-CC37-A0A6-D73D-201C12846F4F}"/>
              </a:ext>
            </a:extLst>
          </p:cNvPr>
          <p:cNvSpPr txBox="1">
            <a:spLocks/>
          </p:cNvSpPr>
          <p:nvPr/>
        </p:nvSpPr>
        <p:spPr>
          <a:xfrm>
            <a:off x="6267969" y="4079137"/>
            <a:ext cx="5452936" cy="8208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2 – Insert the parts known into the circle formula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1968-A6DE-7554-C7FF-4F6AD4B39849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122F4A-9DA9-C600-B212-5D6FCA376379}"/>
              </a:ext>
            </a:extLst>
          </p:cNvPr>
          <p:cNvSpPr txBox="1">
            <a:spLocks/>
          </p:cNvSpPr>
          <p:nvPr/>
        </p:nvSpPr>
        <p:spPr>
          <a:xfrm>
            <a:off x="1056209" y="380278"/>
            <a:ext cx="10079581" cy="113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Appreciation and Depreciation) – Problem #1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C14F-E23F-A1AD-8AD9-D067A17B1450}"/>
              </a:ext>
            </a:extLst>
          </p:cNvPr>
          <p:cNvSpPr txBox="1"/>
          <p:nvPr/>
        </p:nvSpPr>
        <p:spPr>
          <a:xfrm>
            <a:off x="1192536" y="493598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.70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1D4784-D6AC-C1B3-4F10-FC0D660C1F37}"/>
              </a:ext>
            </a:extLst>
          </p:cNvPr>
          <p:cNvSpPr txBox="1">
            <a:spLocks/>
          </p:cNvSpPr>
          <p:nvPr/>
        </p:nvSpPr>
        <p:spPr>
          <a:xfrm>
            <a:off x="6267969" y="4933334"/>
            <a:ext cx="5452936" cy="8208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 (After Value Change) = 70,000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Per (percentage Change) = .70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7DE7-BA9E-1237-136B-F4909E0957A9}"/>
              </a:ext>
            </a:extLst>
          </p:cNvPr>
          <p:cNvSpPr txBox="1"/>
          <p:nvPr/>
        </p:nvSpPr>
        <p:spPr>
          <a:xfrm>
            <a:off x="1937995" y="370623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70,000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709623-26F9-CFAE-33FE-C45E5BEEB55C}"/>
              </a:ext>
            </a:extLst>
          </p:cNvPr>
          <p:cNvSpPr txBox="1">
            <a:spLocks/>
          </p:cNvSpPr>
          <p:nvPr/>
        </p:nvSpPr>
        <p:spPr>
          <a:xfrm>
            <a:off x="6267969" y="5787531"/>
            <a:ext cx="5788564" cy="4741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70,000 ÷ .70 = $100,000 (Before The Change)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9EF4D-A62A-435E-334A-D8E7963A7131}"/>
              </a:ext>
            </a:extLst>
          </p:cNvPr>
          <p:cNvSpPr txBox="1"/>
          <p:nvPr/>
        </p:nvSpPr>
        <p:spPr>
          <a:xfrm>
            <a:off x="2608838" y="493333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866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 between price and value.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741220" y="2708424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Price</a:t>
            </a:r>
            <a:r>
              <a:rPr lang="en-US" sz="2000" dirty="0"/>
              <a:t> – the amount of money, or another asset, that a buyer will pay, and that a seller will sell 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41220" y="3863665"/>
            <a:ext cx="8725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Value</a:t>
            </a:r>
            <a:r>
              <a:rPr lang="en-US" sz="2000" dirty="0"/>
              <a:t> – determined by:</a:t>
            </a:r>
          </a:p>
          <a:p>
            <a:r>
              <a:rPr lang="en-US" sz="2000" dirty="0"/>
              <a:t>	How much something is desired.</a:t>
            </a:r>
          </a:p>
          <a:p>
            <a:r>
              <a:rPr lang="en-US" sz="2000" dirty="0"/>
              <a:t>	How useful it is.</a:t>
            </a:r>
          </a:p>
          <a:p>
            <a:r>
              <a:rPr lang="en-US" sz="2000" dirty="0"/>
              <a:t>	How scarce it is.</a:t>
            </a:r>
          </a:p>
          <a:p>
            <a:r>
              <a:rPr lang="en-US" sz="2000" dirty="0"/>
              <a:t>	If someone can afford it.</a:t>
            </a:r>
          </a:p>
        </p:txBody>
      </p:sp>
    </p:spTree>
    <p:extLst>
      <p:ext uri="{BB962C8B-B14F-4D97-AF65-F5344CB8AC3E}">
        <p14:creationId xmlns:p14="http://schemas.microsoft.com/office/powerpoint/2010/main" val="24744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6267969" y="1588000"/>
            <a:ext cx="5452936" cy="113011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 property A property that was purchased for $75,000 was later sold for $105,000.  What was the profit realized?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2718118"/>
            <a:ext cx="5452936" cy="13043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1 – Insert the information known into the circle formula.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</a:t>
            </a:r>
            <a:br>
              <a:rPr lang="en-US" dirty="0"/>
            </a:br>
            <a:r>
              <a:rPr lang="en-US" b="1" dirty="0" err="1">
                <a:solidFill>
                  <a:srgbClr val="FFFF00"/>
                </a:solidFill>
              </a:rPr>
              <a:t>APerB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1968-A6DE-7554-C7FF-4F6AD4B39849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122F4A-9DA9-C600-B212-5D6FCA376379}"/>
              </a:ext>
            </a:extLst>
          </p:cNvPr>
          <p:cNvSpPr txBox="1">
            <a:spLocks/>
          </p:cNvSpPr>
          <p:nvPr/>
        </p:nvSpPr>
        <p:spPr>
          <a:xfrm>
            <a:off x="1056209" y="380278"/>
            <a:ext cx="10079581" cy="113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Appreciation and Depreciation) – Problem #2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C14F-E23F-A1AD-8AD9-D067A17B1450}"/>
              </a:ext>
            </a:extLst>
          </p:cNvPr>
          <p:cNvSpPr txBox="1"/>
          <p:nvPr/>
        </p:nvSpPr>
        <p:spPr>
          <a:xfrm>
            <a:off x="1192536" y="493598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???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1D4784-D6AC-C1B3-4F10-FC0D660C1F37}"/>
              </a:ext>
            </a:extLst>
          </p:cNvPr>
          <p:cNvSpPr txBox="1">
            <a:spLocks/>
          </p:cNvSpPr>
          <p:nvPr/>
        </p:nvSpPr>
        <p:spPr>
          <a:xfrm>
            <a:off x="6267969" y="3767701"/>
            <a:ext cx="5452936" cy="8208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 (After Value Change) = 105,000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B (Before Value Change) = 75,000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7DE7-BA9E-1237-136B-F4909E0957A9}"/>
              </a:ext>
            </a:extLst>
          </p:cNvPr>
          <p:cNvSpPr txBox="1"/>
          <p:nvPr/>
        </p:nvSpPr>
        <p:spPr>
          <a:xfrm>
            <a:off x="1937995" y="370623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105,000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709623-26F9-CFAE-33FE-C45E5BEEB55C}"/>
              </a:ext>
            </a:extLst>
          </p:cNvPr>
          <p:cNvSpPr txBox="1">
            <a:spLocks/>
          </p:cNvSpPr>
          <p:nvPr/>
        </p:nvSpPr>
        <p:spPr>
          <a:xfrm>
            <a:off x="6267969" y="4880939"/>
            <a:ext cx="5788564" cy="4741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105,000 ÷ 75,000 = 1.4 or 140%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9EF4D-A62A-435E-334A-D8E7963A7131}"/>
              </a:ext>
            </a:extLst>
          </p:cNvPr>
          <p:cNvSpPr txBox="1"/>
          <p:nvPr/>
        </p:nvSpPr>
        <p:spPr>
          <a:xfrm>
            <a:off x="2608838" y="493333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75,000</a:t>
            </a:r>
          </a:p>
        </p:txBody>
      </p:sp>
    </p:spTree>
    <p:extLst>
      <p:ext uri="{BB962C8B-B14F-4D97-AF65-F5344CB8AC3E}">
        <p14:creationId xmlns:p14="http://schemas.microsoft.com/office/powerpoint/2010/main" val="29696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175</a:t>
            </a:r>
          </a:p>
        </p:txBody>
      </p:sp>
      <p:pic>
        <p:nvPicPr>
          <p:cNvPr id="9" name="Picture 8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997FFD66-5272-04D5-C13F-89947AC15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0"/>
            <a:ext cx="4775200" cy="6870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638606-8B46-9513-5E46-AD6514E0DA3D}"/>
              </a:ext>
            </a:extLst>
          </p:cNvPr>
          <p:cNvSpPr txBox="1"/>
          <p:nvPr/>
        </p:nvSpPr>
        <p:spPr>
          <a:xfrm>
            <a:off x="568097" y="2945596"/>
            <a:ext cx="303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Cost Approach Illustration</a:t>
            </a:r>
          </a:p>
        </p:txBody>
      </p:sp>
    </p:spTree>
    <p:extLst>
      <p:ext uri="{BB962C8B-B14F-4D97-AF65-F5344CB8AC3E}">
        <p14:creationId xmlns:p14="http://schemas.microsoft.com/office/powerpoint/2010/main" val="314015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Income Analysis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331460" y="2866938"/>
            <a:ext cx="92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reliable approach for income producing property.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C0D03-0BD6-5A04-C555-0F21A13AB277}"/>
              </a:ext>
            </a:extLst>
          </p:cNvPr>
          <p:cNvSpPr txBox="1"/>
          <p:nvPr/>
        </p:nvSpPr>
        <p:spPr>
          <a:xfrm>
            <a:off x="2331460" y="3556147"/>
            <a:ext cx="892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Based off a property’s Net Operating Income</a:t>
            </a:r>
          </a:p>
        </p:txBody>
      </p:sp>
      <p:pic>
        <p:nvPicPr>
          <p:cNvPr id="3" name="Picture 2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DC499B60-171F-013A-37FC-FD450301B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87" y="4631729"/>
            <a:ext cx="9138099" cy="12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Income Analysis Approach</a:t>
            </a:r>
          </a:p>
        </p:txBody>
      </p:sp>
      <p:pic>
        <p:nvPicPr>
          <p:cNvPr id="3" name="Picture 2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DC499B60-171F-013A-37FC-FD450301B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0" y="2146422"/>
            <a:ext cx="9138099" cy="1206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0AFC6F-94B6-1D9D-260E-5F85415495A3}"/>
              </a:ext>
            </a:extLst>
          </p:cNvPr>
          <p:cNvSpPr txBox="1"/>
          <p:nvPr/>
        </p:nvSpPr>
        <p:spPr>
          <a:xfrm>
            <a:off x="2085899" y="3523534"/>
            <a:ext cx="925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Revenues – facility rental, vending proceeds, parking fees, service charges, etc.  Subject to vacancy and collection losses.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3B32C-EB25-CA7F-3A73-12813FFBA332}"/>
              </a:ext>
            </a:extLst>
          </p:cNvPr>
          <p:cNvSpPr txBox="1"/>
          <p:nvPr/>
        </p:nvSpPr>
        <p:spPr>
          <a:xfrm>
            <a:off x="2085899" y="4384215"/>
            <a:ext cx="9252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Expenses </a:t>
            </a:r>
          </a:p>
          <a:p>
            <a:endParaRPr lang="en-US" sz="2000" dirty="0"/>
          </a:p>
          <a:p>
            <a:r>
              <a:rPr lang="en-US" sz="2000" dirty="0"/>
              <a:t>	Variable – repairs, management fees, utilities, etc.</a:t>
            </a:r>
          </a:p>
          <a:p>
            <a:r>
              <a:rPr lang="en-US" sz="2000" dirty="0"/>
              <a:t>	Fixed – taxes, insurance.</a:t>
            </a:r>
          </a:p>
          <a:p>
            <a:endParaRPr lang="en-US" sz="2000" dirty="0"/>
          </a:p>
          <a:p>
            <a:r>
              <a:rPr lang="en-US" sz="2000" dirty="0"/>
              <a:t>	Income taxes and interest (mortgage) expense are not considered in</a:t>
            </a:r>
            <a:br>
              <a:rPr lang="en-US" sz="2000" dirty="0"/>
            </a:br>
            <a:r>
              <a:rPr lang="en-US" sz="2000" dirty="0"/>
              <a:t>      operating expenses.</a:t>
            </a:r>
          </a:p>
        </p:txBody>
      </p:sp>
    </p:spTree>
    <p:extLst>
      <p:ext uri="{BB962C8B-B14F-4D97-AF65-F5344CB8AC3E}">
        <p14:creationId xmlns:p14="http://schemas.microsoft.com/office/powerpoint/2010/main" val="38439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Income Analysis Approach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88748356-CCB6-269A-0A20-D819E87F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98" y="2896386"/>
            <a:ext cx="9504117" cy="3051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6204F-047C-5B8E-1E59-AB1C3F07B391}"/>
              </a:ext>
            </a:extLst>
          </p:cNvPr>
          <p:cNvSpPr txBox="1"/>
          <p:nvPr/>
        </p:nvSpPr>
        <p:spPr>
          <a:xfrm>
            <a:off x="2064327" y="2182671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Steps in the Income Approach</a:t>
            </a:r>
          </a:p>
        </p:txBody>
      </p:sp>
    </p:spTree>
    <p:extLst>
      <p:ext uri="{BB962C8B-B14F-4D97-AF65-F5344CB8AC3E}">
        <p14:creationId xmlns:p14="http://schemas.microsoft.com/office/powerpoint/2010/main" val="3476587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177</a:t>
            </a:r>
          </a:p>
        </p:txBody>
      </p:sp>
      <p:pic>
        <p:nvPicPr>
          <p:cNvPr id="3" name="Picture 2" descr="A diagram of a financial flowchart&#10;&#10;Description automatically generated">
            <a:extLst>
              <a:ext uri="{FF2B5EF4-FFF2-40B4-BE49-F238E27FC236}">
                <a16:creationId xmlns:a16="http://schemas.microsoft.com/office/drawing/2014/main" id="{3ECDCB16-B4F3-3AEB-3B14-B75682718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6" y="1650860"/>
            <a:ext cx="7140618" cy="49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4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Income Analysis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6204F-047C-5B8E-1E59-AB1C3F07B391}"/>
              </a:ext>
            </a:extLst>
          </p:cNvPr>
          <p:cNvSpPr txBox="1"/>
          <p:nvPr/>
        </p:nvSpPr>
        <p:spPr>
          <a:xfrm>
            <a:off x="2064327" y="2182671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a Capitalization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2FB7E-4A90-7167-AE09-AD154613178A}"/>
              </a:ext>
            </a:extLst>
          </p:cNvPr>
          <p:cNvSpPr txBox="1"/>
          <p:nvPr/>
        </p:nvSpPr>
        <p:spPr>
          <a:xfrm>
            <a:off x="2612769" y="2755378"/>
            <a:ext cx="834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Capitalization Rate </a:t>
            </a:r>
            <a:r>
              <a:rPr lang="en-US" sz="2000" dirty="0"/>
              <a:t>– the estimated rate of return (ROI) a investor will demand on their investment capital for a property.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E7163BBD-8564-FA3A-8CAC-FC92D8BA2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3687298"/>
            <a:ext cx="8891540" cy="23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6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09" y="380278"/>
            <a:ext cx="10079581" cy="113011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Income Approach to Value)</a:t>
            </a:r>
            <a:endParaRPr lang="en-US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6267969" y="1855393"/>
            <a:ext cx="5452936" cy="50918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I = Net Operating Income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2493699"/>
            <a:ext cx="5452936" cy="6580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R = Rate (Capitalization Rate)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Formula: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IRV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67D8C-2944-F6C2-2695-E3BE8F40F122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7D4981-57B9-37D3-3D9F-4CB9D5CF01AD}"/>
              </a:ext>
            </a:extLst>
          </p:cNvPr>
          <p:cNvSpPr txBox="1">
            <a:spLocks/>
          </p:cNvSpPr>
          <p:nvPr/>
        </p:nvSpPr>
        <p:spPr>
          <a:xfrm>
            <a:off x="6267969" y="3099970"/>
            <a:ext cx="5452936" cy="6580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V = Value</a:t>
            </a:r>
          </a:p>
        </p:txBody>
      </p:sp>
    </p:spTree>
    <p:extLst>
      <p:ext uri="{BB962C8B-B14F-4D97-AF65-F5344CB8AC3E}">
        <p14:creationId xmlns:p14="http://schemas.microsoft.com/office/powerpoint/2010/main" val="1403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4513092" y="1587999"/>
            <a:ext cx="7207813" cy="184100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An appraiser is trying to determine the best cap rate to use to determine value on a subject property.  The subject is a small apartment complex that produces an annual net income of $80,000.  A similar property sold for $550,000.  What was the property's capitalization rate.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3577171"/>
            <a:ext cx="5452936" cy="7658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1 – Place the information known in the circle formula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IRV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197DC-CC37-A0A6-D73D-201C12846F4F}"/>
              </a:ext>
            </a:extLst>
          </p:cNvPr>
          <p:cNvSpPr txBox="1">
            <a:spLocks/>
          </p:cNvSpPr>
          <p:nvPr/>
        </p:nvSpPr>
        <p:spPr>
          <a:xfrm>
            <a:off x="6267968" y="5302666"/>
            <a:ext cx="5619223" cy="8208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2 – 80,000 ÷ 550,000 = .14545 or 14.5%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1968-A6DE-7554-C7FF-4F6AD4B39849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122F4A-9DA9-C600-B212-5D6FCA376379}"/>
              </a:ext>
            </a:extLst>
          </p:cNvPr>
          <p:cNvSpPr txBox="1">
            <a:spLocks/>
          </p:cNvSpPr>
          <p:nvPr/>
        </p:nvSpPr>
        <p:spPr>
          <a:xfrm>
            <a:off x="1056209" y="380278"/>
            <a:ext cx="10079581" cy="113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Income Approach to Value) – Problem #1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C14F-E23F-A1AD-8AD9-D067A17B1450}"/>
              </a:ext>
            </a:extLst>
          </p:cNvPr>
          <p:cNvSpPr txBox="1"/>
          <p:nvPr/>
        </p:nvSpPr>
        <p:spPr>
          <a:xfrm>
            <a:off x="1192536" y="493598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7DE7-BA9E-1237-136B-F4909E0957A9}"/>
              </a:ext>
            </a:extLst>
          </p:cNvPr>
          <p:cNvSpPr txBox="1"/>
          <p:nvPr/>
        </p:nvSpPr>
        <p:spPr>
          <a:xfrm>
            <a:off x="1937995" y="370623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9EF4D-A62A-435E-334A-D8E7963A7131}"/>
              </a:ext>
            </a:extLst>
          </p:cNvPr>
          <p:cNvSpPr txBox="1"/>
          <p:nvPr/>
        </p:nvSpPr>
        <p:spPr>
          <a:xfrm>
            <a:off x="2608838" y="493333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550,000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FDDDF8-6117-609B-4544-2B110F8CD851}"/>
              </a:ext>
            </a:extLst>
          </p:cNvPr>
          <p:cNvSpPr txBox="1">
            <a:spLocks/>
          </p:cNvSpPr>
          <p:nvPr/>
        </p:nvSpPr>
        <p:spPr>
          <a:xfrm>
            <a:off x="6267969" y="4380589"/>
            <a:ext cx="5452936" cy="7658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(I)</a:t>
            </a:r>
            <a:r>
              <a:rPr lang="en-US" b="1" dirty="0" err="1"/>
              <a:t>ncome</a:t>
            </a:r>
            <a:r>
              <a:rPr lang="en-US" b="1" dirty="0"/>
              <a:t> = $80,000</a:t>
            </a:r>
            <a:br>
              <a:rPr lang="en-US" b="1" dirty="0"/>
            </a:br>
            <a:r>
              <a:rPr lang="en-US" b="1" dirty="0"/>
              <a:t>(V)</a:t>
            </a:r>
            <a:r>
              <a:rPr lang="en-US" b="1" dirty="0" err="1"/>
              <a:t>alue</a:t>
            </a:r>
            <a:r>
              <a:rPr lang="en-US" b="1" dirty="0"/>
              <a:t> = $550,000</a:t>
            </a:r>
          </a:p>
        </p:txBody>
      </p:sp>
    </p:spTree>
    <p:extLst>
      <p:ext uri="{BB962C8B-B14F-4D97-AF65-F5344CB8AC3E}">
        <p14:creationId xmlns:p14="http://schemas.microsoft.com/office/powerpoint/2010/main" val="2361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7346A5-8D14-73B2-B146-9D32868A6C7D}"/>
              </a:ext>
            </a:extLst>
          </p:cNvPr>
          <p:cNvSpPr txBox="1">
            <a:spLocks/>
          </p:cNvSpPr>
          <p:nvPr/>
        </p:nvSpPr>
        <p:spPr>
          <a:xfrm>
            <a:off x="4513092" y="1587999"/>
            <a:ext cx="7207813" cy="184100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An investor wants to purchase a property that generates $15,000 in annual net income, but only if she can realize an 8% return on that purchase.  How much can she spend and get her desired cap rate?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8DF2EA-B741-E6F3-C6BE-8F2FC7E6F653}"/>
              </a:ext>
            </a:extLst>
          </p:cNvPr>
          <p:cNvSpPr/>
          <p:nvPr/>
        </p:nvSpPr>
        <p:spPr>
          <a:xfrm>
            <a:off x="1103312" y="2815286"/>
            <a:ext cx="3346881" cy="3018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80071B-7923-B245-A724-AEE1B8968C32}"/>
              </a:ext>
            </a:extLst>
          </p:cNvPr>
          <p:cNvCxnSpPr/>
          <p:nvPr/>
        </p:nvCxnSpPr>
        <p:spPr>
          <a:xfrm>
            <a:off x="1119109" y="4325555"/>
            <a:ext cx="334688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1050D9-F77E-5FF3-57B1-1944E3CB7080}"/>
              </a:ext>
            </a:extLst>
          </p:cNvPr>
          <p:cNvCxnSpPr>
            <a:endCxn id="21" idx="4"/>
          </p:cNvCxnSpPr>
          <p:nvPr/>
        </p:nvCxnSpPr>
        <p:spPr>
          <a:xfrm>
            <a:off x="2776752" y="4324490"/>
            <a:ext cx="1" cy="1509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E9D20E-B061-10EE-A0EB-751C86214788}"/>
              </a:ext>
            </a:extLst>
          </p:cNvPr>
          <p:cNvSpPr txBox="1"/>
          <p:nvPr/>
        </p:nvSpPr>
        <p:spPr>
          <a:xfrm>
            <a:off x="1953792" y="3306036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436B9-D49E-2620-4956-ECA8F95B5AED}"/>
              </a:ext>
            </a:extLst>
          </p:cNvPr>
          <p:cNvSpPr txBox="1"/>
          <p:nvPr/>
        </p:nvSpPr>
        <p:spPr>
          <a:xfrm>
            <a:off x="1169353" y="45456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16C8A-C0FA-D59D-8012-DD175A91D785}"/>
              </a:ext>
            </a:extLst>
          </p:cNvPr>
          <p:cNvSpPr txBox="1"/>
          <p:nvPr/>
        </p:nvSpPr>
        <p:spPr>
          <a:xfrm>
            <a:off x="2624635" y="4543347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49C05-36A7-3CC9-1E67-09BB35ABF00A}"/>
              </a:ext>
            </a:extLst>
          </p:cNvPr>
          <p:cNvSpPr txBox="1">
            <a:spLocks/>
          </p:cNvSpPr>
          <p:nvPr/>
        </p:nvSpPr>
        <p:spPr>
          <a:xfrm>
            <a:off x="6267969" y="3577171"/>
            <a:ext cx="5452936" cy="7658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1 – Place the information known in the circle formula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BE3DC-A783-5CBF-4FA5-0A119773E06D}"/>
              </a:ext>
            </a:extLst>
          </p:cNvPr>
          <p:cNvSpPr txBox="1"/>
          <p:nvPr/>
        </p:nvSpPr>
        <p:spPr>
          <a:xfrm>
            <a:off x="1119108" y="1512711"/>
            <a:ext cx="411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IRV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6197DC-CC37-A0A6-D73D-201C12846F4F}"/>
              </a:ext>
            </a:extLst>
          </p:cNvPr>
          <p:cNvSpPr txBox="1">
            <a:spLocks/>
          </p:cNvSpPr>
          <p:nvPr/>
        </p:nvSpPr>
        <p:spPr>
          <a:xfrm>
            <a:off x="6267968" y="5302666"/>
            <a:ext cx="5619223" cy="8208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Step 2 – 15,000 ÷ .08 = $187,500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1968-A6DE-7554-C7FF-4F6AD4B39849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179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122F4A-9DA9-C600-B212-5D6FCA376379}"/>
              </a:ext>
            </a:extLst>
          </p:cNvPr>
          <p:cNvSpPr txBox="1">
            <a:spLocks/>
          </p:cNvSpPr>
          <p:nvPr/>
        </p:nvSpPr>
        <p:spPr>
          <a:xfrm>
            <a:off x="1056209" y="380278"/>
            <a:ext cx="10079581" cy="113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Valuation and Market Analysis – </a:t>
            </a:r>
            <a:r>
              <a:rPr lang="en-US" sz="2400" b="1" dirty="0"/>
              <a:t>math (Calculating Income Approach to Value) – Problem #2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C14F-E23F-A1AD-8AD9-D067A17B1450}"/>
              </a:ext>
            </a:extLst>
          </p:cNvPr>
          <p:cNvSpPr txBox="1"/>
          <p:nvPr/>
        </p:nvSpPr>
        <p:spPr>
          <a:xfrm>
            <a:off x="1192536" y="493598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7DE7-BA9E-1237-136B-F4909E0957A9}"/>
              </a:ext>
            </a:extLst>
          </p:cNvPr>
          <p:cNvSpPr txBox="1"/>
          <p:nvPr/>
        </p:nvSpPr>
        <p:spPr>
          <a:xfrm>
            <a:off x="1937995" y="370623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9EF4D-A62A-435E-334A-D8E7963A7131}"/>
              </a:ext>
            </a:extLst>
          </p:cNvPr>
          <p:cNvSpPr txBox="1"/>
          <p:nvPr/>
        </p:nvSpPr>
        <p:spPr>
          <a:xfrm>
            <a:off x="2608838" y="493333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???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FDDDF8-6117-609B-4544-2B110F8CD851}"/>
              </a:ext>
            </a:extLst>
          </p:cNvPr>
          <p:cNvSpPr txBox="1">
            <a:spLocks/>
          </p:cNvSpPr>
          <p:nvPr/>
        </p:nvSpPr>
        <p:spPr>
          <a:xfrm>
            <a:off x="6267969" y="4380589"/>
            <a:ext cx="5452936" cy="7658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/>
              <a:t>(I)</a:t>
            </a:r>
            <a:r>
              <a:rPr lang="en-US" b="1" dirty="0" err="1"/>
              <a:t>ncome</a:t>
            </a:r>
            <a:r>
              <a:rPr lang="en-US" b="1" dirty="0"/>
              <a:t> = $15,000</a:t>
            </a:r>
            <a:br>
              <a:rPr lang="en-US" b="1" dirty="0"/>
            </a:br>
            <a:r>
              <a:rPr lang="en-US" b="1" dirty="0"/>
              <a:t>(R)ate = .08</a:t>
            </a:r>
          </a:p>
        </p:txBody>
      </p:sp>
    </p:spTree>
    <p:extLst>
      <p:ext uri="{BB962C8B-B14F-4D97-AF65-F5344CB8AC3E}">
        <p14:creationId xmlns:p14="http://schemas.microsoft.com/office/powerpoint/2010/main" val="19890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 between price and value.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Components of value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	</a:t>
            </a:r>
            <a:r>
              <a:rPr lang="en-US" sz="2000" b="1" dirty="0"/>
              <a:t>D</a:t>
            </a:r>
            <a:r>
              <a:rPr lang="en-US" sz="2000" dirty="0"/>
              <a:t>esire / </a:t>
            </a:r>
            <a:r>
              <a:rPr lang="en-US" sz="2000" b="1" dirty="0"/>
              <a:t>D</a:t>
            </a:r>
            <a:r>
              <a:rPr lang="en-US" sz="2000" dirty="0"/>
              <a:t>emand</a:t>
            </a:r>
          </a:p>
          <a:p>
            <a:r>
              <a:rPr lang="en-US" sz="2000" dirty="0"/>
              <a:t>	</a:t>
            </a:r>
            <a:r>
              <a:rPr lang="en-US" sz="2000" b="1" dirty="0"/>
              <a:t>U</a:t>
            </a:r>
            <a:r>
              <a:rPr lang="en-US" sz="2000" dirty="0"/>
              <a:t>tility</a:t>
            </a:r>
          </a:p>
          <a:p>
            <a:r>
              <a:rPr lang="en-US" sz="2000" dirty="0"/>
              <a:t>	</a:t>
            </a:r>
            <a:r>
              <a:rPr lang="en-US" sz="2000" b="1" dirty="0"/>
              <a:t>S</a:t>
            </a:r>
            <a:r>
              <a:rPr lang="en-US" sz="2000" dirty="0"/>
              <a:t>carcity</a:t>
            </a:r>
          </a:p>
          <a:p>
            <a:r>
              <a:rPr lang="en-US" sz="2000" dirty="0"/>
              <a:t>	</a:t>
            </a:r>
            <a:r>
              <a:rPr lang="en-US" sz="2000" b="1" dirty="0"/>
              <a:t>T</a:t>
            </a:r>
            <a:r>
              <a:rPr lang="en-US" sz="2000" dirty="0"/>
              <a:t>ransferability /</a:t>
            </a:r>
            <a:r>
              <a:rPr lang="en-US" sz="2000" b="1" dirty="0"/>
              <a:t> P</a:t>
            </a:r>
            <a:r>
              <a:rPr lang="en-US" sz="2000" dirty="0"/>
              <a:t>urchasing power</a:t>
            </a:r>
          </a:p>
        </p:txBody>
      </p:sp>
    </p:spTree>
    <p:extLst>
      <p:ext uri="{BB962C8B-B14F-4D97-AF65-F5344CB8AC3E}">
        <p14:creationId xmlns:p14="http://schemas.microsoft.com/office/powerpoint/2010/main" val="3830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38606-8B46-9513-5E46-AD6514E0DA3D}"/>
              </a:ext>
            </a:extLst>
          </p:cNvPr>
          <p:cNvSpPr txBox="1"/>
          <p:nvPr/>
        </p:nvSpPr>
        <p:spPr>
          <a:xfrm>
            <a:off x="568097" y="2488397"/>
            <a:ext cx="3038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Income Capitalization Method</a:t>
            </a:r>
            <a:br>
              <a:rPr lang="en-US" sz="2800" b="1" dirty="0"/>
            </a:br>
            <a:r>
              <a:rPr lang="en-US" sz="2800" b="1" dirty="0"/>
              <a:t>Illustration</a:t>
            </a:r>
          </a:p>
        </p:txBody>
      </p:sp>
      <p:pic>
        <p:nvPicPr>
          <p:cNvPr id="2" name="Picture 1" descr="A close-up of a paper&#10;&#10;Description automatically generated">
            <a:extLst>
              <a:ext uri="{FF2B5EF4-FFF2-40B4-BE49-F238E27FC236}">
                <a16:creationId xmlns:a16="http://schemas.microsoft.com/office/drawing/2014/main" id="{9DD1D20A-9FE9-2F9F-149A-2D73085DE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05" y="-55933"/>
            <a:ext cx="5047982" cy="69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03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Income Analysis Approach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E7163BBD-8564-FA3A-8CAC-FC92D8BA2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3" y="2370199"/>
            <a:ext cx="9912754" cy="2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9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Alternatives to the Income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5473E-19C5-64ED-5D82-4E23C290A114}"/>
              </a:ext>
            </a:extLst>
          </p:cNvPr>
          <p:cNvSpPr txBox="1"/>
          <p:nvPr/>
        </p:nvSpPr>
        <p:spPr>
          <a:xfrm>
            <a:off x="2453793" y="234479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Gross Rent Multiplier (GRM) </a:t>
            </a:r>
            <a:r>
              <a:rPr lang="en-US" sz="2000" dirty="0"/>
              <a:t>– used when appraising residential property – single family residential up to a four-unit complex.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235BB-C89A-768F-54F9-1A4F9F2E04B3}"/>
              </a:ext>
            </a:extLst>
          </p:cNvPr>
          <p:cNvSpPr txBox="1"/>
          <p:nvPr/>
        </p:nvSpPr>
        <p:spPr>
          <a:xfrm>
            <a:off x="2453793" y="4231431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Based on </a:t>
            </a:r>
            <a:r>
              <a:rPr lang="en-US" sz="2000" b="1" u="sng" dirty="0">
                <a:solidFill>
                  <a:srgbClr val="FFFF00"/>
                </a:solidFill>
              </a:rPr>
              <a:t>monthly</a:t>
            </a:r>
            <a:r>
              <a:rPr lang="en-US" sz="2000" dirty="0"/>
              <a:t> rental income.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099F9-F8B0-E091-F663-EC4DF8571777}"/>
              </a:ext>
            </a:extLst>
          </p:cNvPr>
          <p:cNvSpPr txBox="1"/>
          <p:nvPr/>
        </p:nvSpPr>
        <p:spPr>
          <a:xfrm>
            <a:off x="2453793" y="476365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GRM = Sales Price ÷ MONTHLY 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C80DC-4AD5-EEDC-E2DC-F78D45E8067C}"/>
              </a:ext>
            </a:extLst>
          </p:cNvPr>
          <p:cNvSpPr txBox="1"/>
          <p:nvPr/>
        </p:nvSpPr>
        <p:spPr>
          <a:xfrm>
            <a:off x="2453793" y="527253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identifies a factor of many similar rented properties to calculate a rough approximation of value.</a:t>
            </a:r>
          </a:p>
        </p:txBody>
      </p:sp>
      <p:pic>
        <p:nvPicPr>
          <p:cNvPr id="5" name="Picture 4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3314C827-5480-118A-A20F-D2A1787A5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3" y="3109462"/>
            <a:ext cx="8046941" cy="10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0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Alternatives to the Income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5473E-19C5-64ED-5D82-4E23C290A114}"/>
              </a:ext>
            </a:extLst>
          </p:cNvPr>
          <p:cNvSpPr txBox="1"/>
          <p:nvPr/>
        </p:nvSpPr>
        <p:spPr>
          <a:xfrm>
            <a:off x="2453793" y="234479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Gross Rent Multiplier (GRM) </a:t>
            </a:r>
            <a:r>
              <a:rPr lang="en-US" sz="2000" dirty="0"/>
              <a:t>– used when appraising residential property – single family residential up to a four-unit complex.</a:t>
            </a:r>
          </a:p>
        </p:txBody>
      </p:sp>
      <p:pic>
        <p:nvPicPr>
          <p:cNvPr id="10" name="Picture 9" descr="A table with numbers and a price&#10;&#10;Description automatically generated">
            <a:extLst>
              <a:ext uri="{FF2B5EF4-FFF2-40B4-BE49-F238E27FC236}">
                <a16:creationId xmlns:a16="http://schemas.microsoft.com/office/drawing/2014/main" id="{133D0172-FF4C-236A-3896-638B0D07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10" y="3308819"/>
            <a:ext cx="9129179" cy="26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0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Alternatives to the Income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5473E-19C5-64ED-5D82-4E23C290A114}"/>
              </a:ext>
            </a:extLst>
          </p:cNvPr>
          <p:cNvSpPr txBox="1"/>
          <p:nvPr/>
        </p:nvSpPr>
        <p:spPr>
          <a:xfrm>
            <a:off x="2453793" y="234479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Gross Income Multiplier (GIM) </a:t>
            </a:r>
            <a:r>
              <a:rPr lang="en-US" sz="2000" dirty="0"/>
              <a:t>– used when appraising commercial and industrial properties.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235BB-C89A-768F-54F9-1A4F9F2E04B3}"/>
              </a:ext>
            </a:extLst>
          </p:cNvPr>
          <p:cNvSpPr txBox="1"/>
          <p:nvPr/>
        </p:nvSpPr>
        <p:spPr>
          <a:xfrm>
            <a:off x="2403850" y="4517931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Based on </a:t>
            </a:r>
            <a:r>
              <a:rPr lang="en-US" sz="2000" b="1" u="sng" dirty="0">
                <a:solidFill>
                  <a:srgbClr val="FFFF00"/>
                </a:solidFill>
              </a:rPr>
              <a:t>annual</a:t>
            </a:r>
            <a:r>
              <a:rPr lang="en-US" sz="2000" dirty="0"/>
              <a:t> income.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099F9-F8B0-E091-F663-EC4DF8571777}"/>
              </a:ext>
            </a:extLst>
          </p:cNvPr>
          <p:cNvSpPr txBox="1"/>
          <p:nvPr/>
        </p:nvSpPr>
        <p:spPr>
          <a:xfrm>
            <a:off x="2403850" y="506101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GIM = Sales Price ÷ ANNUAL 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C80DC-4AD5-EEDC-E2DC-F78D45E8067C}"/>
              </a:ext>
            </a:extLst>
          </p:cNvPr>
          <p:cNvSpPr txBox="1"/>
          <p:nvPr/>
        </p:nvSpPr>
        <p:spPr>
          <a:xfrm>
            <a:off x="2403850" y="555376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Appraiser identifies a factor of many similar rented properties to calculate a rough approximation of value.</a:t>
            </a:r>
          </a:p>
        </p:txBody>
      </p:sp>
      <p:pic>
        <p:nvPicPr>
          <p:cNvPr id="10" name="Picture 9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58203B4A-B9B2-FE4E-8B8C-8FB5CCF0D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4" y="3193274"/>
            <a:ext cx="8508132" cy="11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5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Alternatives to the Income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5473E-19C5-64ED-5D82-4E23C290A114}"/>
              </a:ext>
            </a:extLst>
          </p:cNvPr>
          <p:cNvSpPr txBox="1"/>
          <p:nvPr/>
        </p:nvSpPr>
        <p:spPr>
          <a:xfrm>
            <a:off x="2453793" y="234479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Gross Income Multiplier </a:t>
            </a:r>
            <a:r>
              <a:rPr lang="en-US" sz="2000" b="1">
                <a:solidFill>
                  <a:srgbClr val="FFFF00"/>
                </a:solidFill>
              </a:rPr>
              <a:t>(GIM</a:t>
            </a:r>
            <a:r>
              <a:rPr lang="en-US" sz="2000" b="1" dirty="0">
                <a:solidFill>
                  <a:srgbClr val="FFFF00"/>
                </a:solidFill>
              </a:rPr>
              <a:t>) </a:t>
            </a:r>
            <a:r>
              <a:rPr lang="en-US" sz="2000" dirty="0"/>
              <a:t>– used when appraising residential property – single family residential up to a four-unit complex.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38A13-3395-5D3C-42EA-943DFEB0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76399" y="3383799"/>
            <a:ext cx="8975925" cy="26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0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622993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Next?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529D7-066E-9E8D-49B7-87FAEC7685D0}"/>
              </a:ext>
            </a:extLst>
          </p:cNvPr>
          <p:cNvSpPr txBox="1"/>
          <p:nvPr/>
        </p:nvSpPr>
        <p:spPr>
          <a:xfrm>
            <a:off x="2409550" y="2348872"/>
            <a:ext cx="892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reviewing all three approaches to value, they will then weigh the appropriateness of each to the property.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63179-029B-99B5-0ED3-2F11F40E014E}"/>
              </a:ext>
            </a:extLst>
          </p:cNvPr>
          <p:cNvSpPr txBox="1"/>
          <p:nvPr/>
        </p:nvSpPr>
        <p:spPr>
          <a:xfrm>
            <a:off x="2409550" y="3337775"/>
            <a:ext cx="8929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Usually, they will pick one approach as the best.</a:t>
            </a:r>
          </a:p>
          <a:p>
            <a:endParaRPr lang="en-US" sz="2000" dirty="0"/>
          </a:p>
          <a:p>
            <a:r>
              <a:rPr lang="en-US" sz="2000" dirty="0"/>
              <a:t>	For residential properties it is usually the Sales Comparison</a:t>
            </a:r>
            <a:br>
              <a:rPr lang="en-US" sz="2000" dirty="0"/>
            </a:br>
            <a:r>
              <a:rPr lang="en-US" sz="2000" dirty="0"/>
              <a:t>      Approach with a limited Cost Approach analysis.</a:t>
            </a:r>
          </a:p>
          <a:p>
            <a:endParaRPr lang="en-US" sz="2000" dirty="0"/>
          </a:p>
          <a:p>
            <a:r>
              <a:rPr lang="en-US" sz="2000" dirty="0"/>
              <a:t>	For residential, multi-family, or commercial property the income</a:t>
            </a:r>
            <a:br>
              <a:rPr lang="en-US" sz="2000" dirty="0"/>
            </a:br>
            <a:r>
              <a:rPr lang="en-US" sz="2000" dirty="0"/>
              <a:t>      approach might be more appropriate.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DF8AE-DED7-0703-40C1-1874FDA437FE}"/>
              </a:ext>
            </a:extLst>
          </p:cNvPr>
          <p:cNvSpPr txBox="1"/>
          <p:nvPr/>
        </p:nvSpPr>
        <p:spPr>
          <a:xfrm>
            <a:off x="2409550" y="5723043"/>
            <a:ext cx="935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is memorialized in a report.  Usually, the standardized URAR form.</a:t>
            </a:r>
          </a:p>
        </p:txBody>
      </p:sp>
    </p:spTree>
    <p:extLst>
      <p:ext uri="{BB962C8B-B14F-4D97-AF65-F5344CB8AC3E}">
        <p14:creationId xmlns:p14="http://schemas.microsoft.com/office/powerpoint/2010/main" val="13292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38606-8B46-9513-5E46-AD6514E0DA3D}"/>
              </a:ext>
            </a:extLst>
          </p:cNvPr>
          <p:cNvSpPr txBox="1"/>
          <p:nvPr/>
        </p:nvSpPr>
        <p:spPr>
          <a:xfrm>
            <a:off x="568097" y="2488397"/>
            <a:ext cx="30387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Standardized</a:t>
            </a:r>
            <a:br>
              <a:rPr lang="en-US" sz="2800" b="1" dirty="0"/>
            </a:br>
            <a:r>
              <a:rPr lang="en-US" sz="2800" b="1" dirty="0"/>
              <a:t>URAR</a:t>
            </a:r>
            <a:br>
              <a:rPr lang="en-US" sz="2800" b="1" dirty="0"/>
            </a:br>
            <a:r>
              <a:rPr lang="en-US" sz="2000" b="1" dirty="0"/>
              <a:t>(Uniform Residential Appraisal Report)</a:t>
            </a:r>
            <a:br>
              <a:rPr lang="en-US" sz="2800" b="1" dirty="0"/>
            </a:br>
            <a:r>
              <a:rPr lang="en-US" sz="2800" b="1" dirty="0"/>
              <a:t>Form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EECE7C3-9F7F-DC1D-B401-A830FAF8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74" y="15345"/>
            <a:ext cx="4080092" cy="6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7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38606-8B46-9513-5E46-AD6514E0DA3D}"/>
              </a:ext>
            </a:extLst>
          </p:cNvPr>
          <p:cNvSpPr txBox="1"/>
          <p:nvPr/>
        </p:nvSpPr>
        <p:spPr>
          <a:xfrm>
            <a:off x="568097" y="2488397"/>
            <a:ext cx="30387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Standardized</a:t>
            </a:r>
            <a:br>
              <a:rPr lang="en-US" sz="2800" b="1" dirty="0"/>
            </a:br>
            <a:r>
              <a:rPr lang="en-US" sz="2800" b="1" dirty="0"/>
              <a:t>URAR</a:t>
            </a:r>
            <a:br>
              <a:rPr lang="en-US" sz="2800" b="1" dirty="0"/>
            </a:br>
            <a:r>
              <a:rPr lang="en-US" sz="2000" b="1" dirty="0"/>
              <a:t>(Uniform Residential Appraisal Report)</a:t>
            </a:r>
            <a:br>
              <a:rPr lang="en-US" sz="2800" b="1" dirty="0"/>
            </a:br>
            <a:r>
              <a:rPr lang="en-US" sz="2800" b="1" dirty="0"/>
              <a:t>Form</a:t>
            </a:r>
          </a:p>
        </p:txBody>
      </p:sp>
      <p:pic>
        <p:nvPicPr>
          <p:cNvPr id="2" name="Picture 1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5EC34113-04E5-93D6-BAE8-747E4532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55" y="-1"/>
            <a:ext cx="411897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3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38606-8B46-9513-5E46-AD6514E0DA3D}"/>
              </a:ext>
            </a:extLst>
          </p:cNvPr>
          <p:cNvSpPr txBox="1"/>
          <p:nvPr/>
        </p:nvSpPr>
        <p:spPr>
          <a:xfrm>
            <a:off x="568097" y="2488397"/>
            <a:ext cx="30387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Standardized</a:t>
            </a:r>
            <a:br>
              <a:rPr lang="en-US" sz="2800" b="1" dirty="0"/>
            </a:br>
            <a:r>
              <a:rPr lang="en-US" sz="2800" b="1" dirty="0"/>
              <a:t>URAR</a:t>
            </a:r>
            <a:br>
              <a:rPr lang="en-US" sz="2800" b="1" dirty="0"/>
            </a:br>
            <a:r>
              <a:rPr lang="en-US" sz="2000" b="1" dirty="0"/>
              <a:t>(Uniform Residential Appraisal Report)</a:t>
            </a:r>
            <a:br>
              <a:rPr lang="en-US" sz="2800" b="1" dirty="0"/>
            </a:br>
            <a:r>
              <a:rPr lang="en-US" sz="2800" b="1" dirty="0"/>
              <a:t>Form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0BDE2DC-2027-193E-DAD9-2372ABB0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3" y="-21457"/>
            <a:ext cx="4148670" cy="68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45080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Estate Supply and Demand:</a:t>
            </a:r>
          </a:p>
        </p:txBody>
      </p:sp>
      <p:pic>
        <p:nvPicPr>
          <p:cNvPr id="3" name="Picture 2" descr="A row of white rectangular labels with black text&#10;&#10;Description automatically generated">
            <a:extLst>
              <a:ext uri="{FF2B5EF4-FFF2-40B4-BE49-F238E27FC236}">
                <a16:creationId xmlns:a16="http://schemas.microsoft.com/office/drawing/2014/main" id="{74FBEC6A-0468-E0D2-6130-68A86203F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7" y="2212219"/>
            <a:ext cx="7139116" cy="41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2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Competitive / Comparable Market Analysis &amp;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Broker Price Opinion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634342" y="2840678"/>
            <a:ext cx="9252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Very similar to the Market Data / Sales Comparison approach.</a:t>
            </a:r>
          </a:p>
          <a:p>
            <a:endParaRPr lang="en-US" sz="2000" dirty="0"/>
          </a:p>
          <a:p>
            <a:r>
              <a:rPr lang="en-US" sz="2000" dirty="0"/>
              <a:t>	Uses an analysis of recent </a:t>
            </a:r>
            <a:r>
              <a:rPr lang="en-US" sz="2000" dirty="0" err="1"/>
              <a:t>solds</a:t>
            </a:r>
            <a:r>
              <a:rPr lang="en-US" sz="2000" dirty="0"/>
              <a:t>, available for sale, under contract,</a:t>
            </a:r>
            <a:br>
              <a:rPr lang="en-US" sz="2000" dirty="0"/>
            </a:br>
            <a:r>
              <a:rPr lang="en-US" sz="2000" dirty="0"/>
              <a:t>      withdrawn and expired properties.</a:t>
            </a:r>
          </a:p>
          <a:p>
            <a:endParaRPr lang="en-US" sz="2000" dirty="0"/>
          </a:p>
          <a:p>
            <a:r>
              <a:rPr lang="en-US" sz="2000" dirty="0"/>
              <a:t>	Information compiled usually results in a price range for a seller or</a:t>
            </a:r>
            <a:br>
              <a:rPr lang="en-US" sz="2000" dirty="0"/>
            </a:br>
            <a:r>
              <a:rPr lang="en-US" sz="2000" dirty="0"/>
              <a:t>      buyer to see the potential market value of a property.</a:t>
            </a:r>
          </a:p>
          <a:p>
            <a:endParaRPr lang="en-US" sz="2000" dirty="0"/>
          </a:p>
          <a:p>
            <a:r>
              <a:rPr lang="en-US" sz="2000" dirty="0"/>
              <a:t>	Usually, adjustments to comparable properties are not as detailed as</a:t>
            </a:r>
            <a:br>
              <a:rPr lang="en-US" sz="2000" dirty="0"/>
            </a:br>
            <a:r>
              <a:rPr lang="en-US" sz="2000" dirty="0"/>
              <a:t>      an appraiser would perform.</a:t>
            </a:r>
          </a:p>
        </p:txBody>
      </p:sp>
    </p:spTree>
    <p:extLst>
      <p:ext uri="{BB962C8B-B14F-4D97-AF65-F5344CB8AC3E}">
        <p14:creationId xmlns:p14="http://schemas.microsoft.com/office/powerpoint/2010/main" val="29473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400" b="1" dirty="0">
                <a:solidFill>
                  <a:schemeClr val="tx1"/>
                </a:solidFill>
              </a:rPr>
              <a:t>Appraisals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Competitive / Comparable Market Analysis &amp;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Broker Price Opinion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6074-49DF-1DDA-8629-46F8E14057B9}"/>
              </a:ext>
            </a:extLst>
          </p:cNvPr>
          <p:cNvSpPr txBox="1"/>
          <p:nvPr/>
        </p:nvSpPr>
        <p:spPr>
          <a:xfrm>
            <a:off x="2634342" y="2840678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Broker Price Opinion (BPO) – requested by a bank or lender to determine the value of a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87DBE-12ED-1AD2-86D3-F966B1FC962C}"/>
              </a:ext>
            </a:extLst>
          </p:cNvPr>
          <p:cNvSpPr txBox="1"/>
          <p:nvPr/>
        </p:nvSpPr>
        <p:spPr>
          <a:xfrm>
            <a:off x="2634342" y="3785870"/>
            <a:ext cx="8541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BPO’s or CMA’s cannot be utilized as an appraisal for property being financed through a loan that may be sold on the secondary market.  (FNMA, FHLMC, etc.)</a:t>
            </a:r>
          </a:p>
        </p:txBody>
      </p:sp>
    </p:spTree>
    <p:extLst>
      <p:ext uri="{BB962C8B-B14F-4D97-AF65-F5344CB8AC3E}">
        <p14:creationId xmlns:p14="http://schemas.microsoft.com/office/powerpoint/2010/main" val="3941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Market Price is the most probable price a property will sell for.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592229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Market Price is the most probable price a property will sell for.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373863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74255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notable weakness of the sales comparison approach to value is that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19412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There may be no recent sales price data in the market.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9" y="298362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approach is not based on the principle of substitution.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8" y="3780118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The approach is only accurate with unique, special purpose properties.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5102399"/>
            <a:ext cx="10444302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Sales prices cannot be compared, since all real estate is different.</a:t>
            </a:r>
          </a:p>
        </p:txBody>
      </p:sp>
    </p:spTree>
    <p:extLst>
      <p:ext uri="{BB962C8B-B14F-4D97-AF65-F5344CB8AC3E}">
        <p14:creationId xmlns:p14="http://schemas.microsoft.com/office/powerpoint/2010/main" val="5488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74255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notable weakness of the sales comparison approach to value is that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19412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There may be no recent sales price data in the market.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9" y="298362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The approach is not based on the principle of substitution.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8" y="3780118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The approach is only accurate with unique, special purpose properties.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5102399"/>
            <a:ext cx="10444302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Sales prices cannot be compared, since all real estate is different.</a:t>
            </a:r>
          </a:p>
        </p:txBody>
      </p:sp>
    </p:spTree>
    <p:extLst>
      <p:ext uri="{BB962C8B-B14F-4D97-AF65-F5344CB8AC3E}">
        <p14:creationId xmlns:p14="http://schemas.microsoft.com/office/powerpoint/2010/main" val="3224492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01565" y="766633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In making dollar adjustments in the sales comparison approach, the appraiser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2" y="161828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Adds value to a comparable that is inferior to the subject property.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1" y="2822270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Adds value to the subject property if it is inferior to a comparable.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1" y="4085900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Subtracts value from a comparable that is inferior to the subject property.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12578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Subtracts value from the subject property if it is inferior to a comparable.</a:t>
            </a:r>
          </a:p>
        </p:txBody>
      </p:sp>
    </p:spTree>
    <p:extLst>
      <p:ext uri="{BB962C8B-B14F-4D97-AF65-F5344CB8AC3E}">
        <p14:creationId xmlns:p14="http://schemas.microsoft.com/office/powerpoint/2010/main" val="32919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01565" y="766633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In making dollar adjustments in the sales comparison approach, the appraiser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2" y="161828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Adds value to a comparable that is inferior to the subject property.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1" y="2822270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Adds value to the subject property if it is inferior to a comparable.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1" y="4085900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Subtracts value from a comparable that is inferior to the subject property.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12578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Subtracts value from the subject property if it is inferior to a comparable.</a:t>
            </a:r>
          </a:p>
        </p:txBody>
      </p:sp>
    </p:spTree>
    <p:extLst>
      <p:ext uri="{BB962C8B-B14F-4D97-AF65-F5344CB8AC3E}">
        <p14:creationId xmlns:p14="http://schemas.microsoft.com/office/powerpoint/2010/main" val="3585872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814475" y="665547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If commercial real estate rental prices are falling in a market, it is likely that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12760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Demand has outstripped supply of space.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1" y="29566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2) The market is in equilibrium.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37857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The market is over-supplied.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461480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Employment is increasing.</a:t>
            </a:r>
          </a:p>
        </p:txBody>
      </p:sp>
    </p:spTree>
    <p:extLst>
      <p:ext uri="{BB962C8B-B14F-4D97-AF65-F5344CB8AC3E}">
        <p14:creationId xmlns:p14="http://schemas.microsoft.com/office/powerpoint/2010/main" val="17504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814475" y="665547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If commercial real estate rental prices are falling in a market, it is likely that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12760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Demand has outstripped supply of space.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1" y="29566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The market is in equilibrium.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37857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The market is over-supplied.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461480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Employment is increasing.</a:t>
            </a:r>
          </a:p>
        </p:txBody>
      </p:sp>
    </p:spTree>
    <p:extLst>
      <p:ext uri="{BB962C8B-B14F-4D97-AF65-F5344CB8AC3E}">
        <p14:creationId xmlns:p14="http://schemas.microsoft.com/office/powerpoint/2010/main" val="352075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most important factor that drives demand for real estate of all types is employment.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Base Employment – </a:t>
            </a:r>
            <a:r>
              <a:rPr lang="en-US" sz="2000" dirty="0"/>
              <a:t>the number of employed people in businesses that comprise the economic foundation of an area.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6A723-CFEE-DA52-C5F6-2F0A488AFCB6}"/>
              </a:ext>
            </a:extLst>
          </p:cNvPr>
          <p:cNvSpPr txBox="1"/>
          <p:nvPr/>
        </p:nvSpPr>
        <p:spPr>
          <a:xfrm>
            <a:off x="2753095" y="38320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Total Employment – </a:t>
            </a:r>
            <a:r>
              <a:rPr lang="en-US" sz="2000" dirty="0"/>
              <a:t>includes base employment but also secondary and support industries as well.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F431D-2E7C-2F19-571A-4E97D639499A}"/>
              </a:ext>
            </a:extLst>
          </p:cNvPr>
          <p:cNvSpPr txBox="1"/>
          <p:nvPr/>
        </p:nvSpPr>
        <p:spPr>
          <a:xfrm>
            <a:off x="2753095" y="4836837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Markets tend toward a state of equilibrium where supply equals demand, and price, cost and value are identical.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06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656552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All of the following factors can affect supply of real estate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demographics.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Labor force.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Construction costs.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Government controls.</a:t>
            </a:r>
          </a:p>
        </p:txBody>
      </p:sp>
    </p:spTree>
    <p:extLst>
      <p:ext uri="{BB962C8B-B14F-4D97-AF65-F5344CB8AC3E}">
        <p14:creationId xmlns:p14="http://schemas.microsoft.com/office/powerpoint/2010/main" val="4197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656552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All of the following factors can affect supply of real estate EXCEPT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demographics.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Labor force.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Construction costs.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Government controls.</a:t>
            </a:r>
          </a:p>
        </p:txBody>
      </p:sp>
    </p:spTree>
    <p:extLst>
      <p:ext uri="{BB962C8B-B14F-4D97-AF65-F5344CB8AC3E}">
        <p14:creationId xmlns:p14="http://schemas.microsoft.com/office/powerpoint/2010/main" val="1749951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109228"/>
            <a:ext cx="10820400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Adjustments made in using the market data approach are made to: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1" y="22717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1) The subject property.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1" y="28939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2) Comparable properties.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55882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3) The property to be appraised.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4223671"/>
            <a:ext cx="9980409" cy="48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4) The income of the property being appraised.</a:t>
            </a:r>
          </a:p>
        </p:txBody>
      </p:sp>
    </p:spTree>
    <p:extLst>
      <p:ext uri="{BB962C8B-B14F-4D97-AF65-F5344CB8AC3E}">
        <p14:creationId xmlns:p14="http://schemas.microsoft.com/office/powerpoint/2010/main" val="16508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109228"/>
            <a:ext cx="10820400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Adjustments made in using the market data approach are made to: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1" y="22717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828282"/>
                </a:solidFill>
                <a:latin typeface="Agrandir Bold"/>
              </a:rPr>
              <a:t>1) The subject property.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1" y="28939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Comparable properties.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558823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828282"/>
                </a:solidFill>
                <a:latin typeface="Agrandir Bold"/>
              </a:rPr>
              <a:t>3) The property to be appraised.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4223671"/>
            <a:ext cx="9980409" cy="48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828282"/>
                </a:solidFill>
                <a:latin typeface="Agrandir Bold"/>
              </a:rPr>
              <a:t>4) The income of the property being appraised.</a:t>
            </a:r>
          </a:p>
        </p:txBody>
      </p:sp>
    </p:spTree>
    <p:extLst>
      <p:ext uri="{BB962C8B-B14F-4D97-AF65-F5344CB8AC3E}">
        <p14:creationId xmlns:p14="http://schemas.microsoft.com/office/powerpoint/2010/main" val="439141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02345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net income on an apartment complex is $14,400.  An investor wants an overall cap rate of 12%.  What is the most she would pay for this property?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7" y="292829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$1,120,000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3756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$120,000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5854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$83,000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4252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$172,800</a:t>
            </a:r>
          </a:p>
        </p:txBody>
      </p:sp>
    </p:spTree>
    <p:extLst>
      <p:ext uri="{BB962C8B-B14F-4D97-AF65-F5344CB8AC3E}">
        <p14:creationId xmlns:p14="http://schemas.microsoft.com/office/powerpoint/2010/main" val="38396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02345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net income on an apartment complex is $14,400.  An investor wants an overall cap rate of 12%.  What is the most she would pay for this property?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7" y="292829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$1,120,000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3756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$120,000          $14,400 </a:t>
            </a:r>
            <a:r>
              <a:rPr lang="en-US" sz="2949" dirty="0">
                <a:solidFill>
                  <a:srgbClr val="FFFF00"/>
                </a:solidFill>
                <a:latin typeface="Agrandir Bold"/>
                <a:sym typeface="Symbol" panose="05050102010706020507" pitchFamily="18" charset="2"/>
              </a:rPr>
              <a:t> 0.12 = $120,000</a:t>
            </a:r>
            <a:endParaRPr lang="en-US" sz="2949" dirty="0">
              <a:solidFill>
                <a:srgbClr val="FFFF00"/>
              </a:solidFill>
              <a:latin typeface="Agrandir Bold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5854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$83,000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4252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$172,800</a:t>
            </a:r>
          </a:p>
        </p:txBody>
      </p:sp>
    </p:spTree>
    <p:extLst>
      <p:ext uri="{BB962C8B-B14F-4D97-AF65-F5344CB8AC3E}">
        <p14:creationId xmlns:p14="http://schemas.microsoft.com/office/powerpoint/2010/main" val="96675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When three adjacent properties are combined into one to create a higher value (plottage) than the individual sum of the three properties’ values, the process is called Assemblage.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884053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When three adjacent properties are combined into one to create a higher value (plottage) than the individual sum of the three properties’ values, the process is called Assemblage.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005071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own land worth $40,000 and your building has a replacement cost of $160,000.  What would be the value if the appraiser used a depreciation rate of 30 percent?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9" y="34015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$148,000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0" y="42034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$152,000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1" y="496952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$188,000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1" y="571215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8993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own land worth $40,000 and your building has a replacement cost of $160,000.  What would be the value if the appraiser used a depreciation rate of 30 percent?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9" y="340155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$148,000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0" y="42034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$152,000     $160,000 x .70 (1.00 - .30) + $40,000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1" y="496952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$188,000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1" y="571215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90673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162</a:t>
            </a:r>
          </a:p>
        </p:txBody>
      </p:sp>
      <p:pic>
        <p:nvPicPr>
          <p:cNvPr id="6" name="Picture 5" descr="A diagram of employment and population&#10;&#10;Description automatically generated">
            <a:extLst>
              <a:ext uri="{FF2B5EF4-FFF2-40B4-BE49-F238E27FC236}">
                <a16:creationId xmlns:a16="http://schemas.microsoft.com/office/drawing/2014/main" id="{C3588609-2657-7AD1-AA51-EADD4AE64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36" y="1650861"/>
            <a:ext cx="5784731" cy="47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76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29653"/>
            <a:ext cx="10959860" cy="12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In appraising a special-purpose building such as a post office, the most reliable approach to an indication of its value would generally be the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29348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Cost approach.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36608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Market data approach.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40041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Income approach.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13999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Sales comparison approach.</a:t>
            </a:r>
          </a:p>
        </p:txBody>
      </p:sp>
    </p:spTree>
    <p:extLst>
      <p:ext uri="{BB962C8B-B14F-4D97-AF65-F5344CB8AC3E}">
        <p14:creationId xmlns:p14="http://schemas.microsoft.com/office/powerpoint/2010/main" val="16575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29653"/>
            <a:ext cx="10959860" cy="12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In appraising a special-purpose building such as a post office, the most reliable approach to an indication of its value would generally be the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29348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Cost approach.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36608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Market data approach.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40041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Income approach.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13999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Sales comparison approach.</a:t>
            </a:r>
          </a:p>
        </p:txBody>
      </p:sp>
    </p:spTree>
    <p:extLst>
      <p:ext uri="{BB962C8B-B14F-4D97-AF65-F5344CB8AC3E}">
        <p14:creationId xmlns:p14="http://schemas.microsoft.com/office/powerpoint/2010/main" val="3159012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815989" y="550001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An airport routing was changed, with the result that airplanes flew over a residential area.  The subsequent loss in value caused by the airplane noise would be BEST described as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5" y="334566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Physical depreciation.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411711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Functional obsolescence.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7" y="48708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External or economic obsolescence.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562456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Eminent domain.</a:t>
            </a:r>
          </a:p>
        </p:txBody>
      </p:sp>
    </p:spTree>
    <p:extLst>
      <p:ext uri="{BB962C8B-B14F-4D97-AF65-F5344CB8AC3E}">
        <p14:creationId xmlns:p14="http://schemas.microsoft.com/office/powerpoint/2010/main" val="24432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815989" y="550001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An airport routing was changed, with the result that airplanes flew over a residential area.  The subsequent loss in value caused by the airplane noise would be BEST described as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5" y="334566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Physical depreciation.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411711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Functional obsolescence.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7" y="487083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External or economic obsolescence.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8" y="562456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4) Eminent domain.</a:t>
            </a:r>
          </a:p>
        </p:txBody>
      </p:sp>
    </p:spTree>
    <p:extLst>
      <p:ext uri="{BB962C8B-B14F-4D97-AF65-F5344CB8AC3E}">
        <p14:creationId xmlns:p14="http://schemas.microsoft.com/office/powerpoint/2010/main" val="2634514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74196"/>
            <a:ext cx="10820400" cy="25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woman buys a small house in a desirable neighborhood and pays $390,000.  A man buys a nearly identical house but in a neighborhood of similar homes and pays $290,000.  What economic principle BEST describes the reason why the woman paid more than the man?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391140" y="342468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Plottage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391141" y="424900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Substitution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391141" y="501496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Regression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391141" y="57799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Progression</a:t>
            </a:r>
          </a:p>
        </p:txBody>
      </p:sp>
    </p:spTree>
    <p:extLst>
      <p:ext uri="{BB962C8B-B14F-4D97-AF65-F5344CB8AC3E}">
        <p14:creationId xmlns:p14="http://schemas.microsoft.com/office/powerpoint/2010/main" val="16376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574196"/>
            <a:ext cx="10820400" cy="255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woman buys a small house in a desirable neighborhood and pays $390,000.  A man buys a nearly identical house but in a neighborhood of similar homes and pays $290,000.  What economic principle BEST describes the reason why the woman paid more than the man?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391140" y="342468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1) Plottage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391141" y="424900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2) Substitution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391141" y="501496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28282"/>
                </a:solidFill>
                <a:latin typeface="Agrandir Bold"/>
              </a:rPr>
              <a:t>3) Regression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391141" y="57799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Progression</a:t>
            </a:r>
          </a:p>
        </p:txBody>
      </p:sp>
    </p:spTree>
    <p:extLst>
      <p:ext uri="{BB962C8B-B14F-4D97-AF65-F5344CB8AC3E}">
        <p14:creationId xmlns:p14="http://schemas.microsoft.com/office/powerpoint/2010/main" val="306784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Vacancy and Absorption: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Vacancy – </a:t>
            </a:r>
            <a:r>
              <a:rPr lang="en-US" sz="2000" dirty="0"/>
              <a:t>the amount of total real estate inventory of a certain type that is unoccupied at a given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6A723-CFEE-DA52-C5F6-2F0A488AFCB6}"/>
              </a:ext>
            </a:extLst>
          </p:cNvPr>
          <p:cNvSpPr txBox="1"/>
          <p:nvPr/>
        </p:nvSpPr>
        <p:spPr>
          <a:xfrm>
            <a:off x="2753095" y="38320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Absorption – </a:t>
            </a:r>
            <a:r>
              <a:rPr lang="en-US" sz="2000" dirty="0"/>
              <a:t>the amount of available property that become occupied over a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28785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2" y="531504"/>
            <a:ext cx="10976636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Valuation and Market Analysis </a:t>
            </a:r>
            <a:r>
              <a:rPr lang="en-US" b="1" dirty="0"/>
              <a:t>– </a:t>
            </a:r>
            <a:r>
              <a:rPr lang="en-US" sz="2000" b="1" dirty="0">
                <a:solidFill>
                  <a:schemeClr val="tx1"/>
                </a:solidFill>
              </a:rPr>
              <a:t>Real Estate market Economics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0315" y="6261652"/>
            <a:ext cx="10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165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80269-2F1C-EE5A-2302-F14B748B89ED}"/>
              </a:ext>
            </a:extLst>
          </p:cNvPr>
          <p:cNvSpPr txBox="1"/>
          <p:nvPr/>
        </p:nvSpPr>
        <p:spPr>
          <a:xfrm>
            <a:off x="2064327" y="1895486"/>
            <a:ext cx="87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Economic Principles: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FB974-D30C-85E6-FB83-F833201EA6C3}"/>
              </a:ext>
            </a:extLst>
          </p:cNvPr>
          <p:cNvSpPr txBox="1"/>
          <p:nvPr/>
        </p:nvSpPr>
        <p:spPr>
          <a:xfrm>
            <a:off x="2753095" y="2818281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Anticipation – </a:t>
            </a:r>
            <a:r>
              <a:rPr lang="en-US" sz="2000" dirty="0"/>
              <a:t>how value can increase or decrease in anticipation of some future benefit or detriment that will affect the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6A723-CFEE-DA52-C5F6-2F0A488AFCB6}"/>
              </a:ext>
            </a:extLst>
          </p:cNvPr>
          <p:cNvSpPr txBox="1"/>
          <p:nvPr/>
        </p:nvSpPr>
        <p:spPr>
          <a:xfrm>
            <a:off x="2753095" y="38320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Substitution – </a:t>
            </a:r>
            <a:r>
              <a:rPr lang="en-US" sz="2000" dirty="0"/>
              <a:t>a buyer will pay no more for a property than they would pay for an equally desirable and available substitute property.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342C4-C868-8EF5-C090-789EDCE85434}"/>
              </a:ext>
            </a:extLst>
          </p:cNvPr>
          <p:cNvSpPr txBox="1"/>
          <p:nvPr/>
        </p:nvSpPr>
        <p:spPr>
          <a:xfrm>
            <a:off x="2753095" y="4845879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Contribution – </a:t>
            </a:r>
            <a:r>
              <a:rPr lang="en-US" sz="2000" dirty="0"/>
              <a:t>the amount that a particular improvement affects the market value of a property.</a:t>
            </a:r>
          </a:p>
        </p:txBody>
      </p:sp>
    </p:spTree>
    <p:extLst>
      <p:ext uri="{BB962C8B-B14F-4D97-AF65-F5344CB8AC3E}">
        <p14:creationId xmlns:p14="http://schemas.microsoft.com/office/powerpoint/2010/main" val="2641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10290</TotalTime>
  <Words>4100</Words>
  <Application>Microsoft Macintosh PowerPoint</Application>
  <PresentationFormat>Widescreen</PresentationFormat>
  <Paragraphs>479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Agrandir Bold</vt:lpstr>
      <vt:lpstr>Arial</vt:lpstr>
      <vt:lpstr>Century Gothic</vt:lpstr>
      <vt:lpstr>Wingdings</vt:lpstr>
      <vt:lpstr>Mesh</vt:lpstr>
      <vt:lpstr>National Law and practice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Real Estate market Economics</vt:lpstr>
      <vt:lpstr>Valuation and Market Analysis – Appraisals</vt:lpstr>
      <vt:lpstr>Valuation and Market Analysis – Appraisals</vt:lpstr>
      <vt:lpstr>Valuation and Market Analysis – Appraisals</vt:lpstr>
      <vt:lpstr>PowerPoint Presentation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math (Calculating Appreciation and Depreciation)</vt:lpstr>
      <vt:lpstr>PowerPoint Presentation</vt:lpstr>
      <vt:lpstr>PowerPoint Presentation</vt:lpstr>
      <vt:lpstr>PowerPoint Presentation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math (Calculating Income Approach to Value)</vt:lpstr>
      <vt:lpstr>PowerPoint Presentation</vt:lpstr>
      <vt:lpstr>PowerPoint Presentation</vt:lpstr>
      <vt:lpstr>PowerPoint Presentation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Valuation and Market Analysis – Appraisals</vt:lpstr>
      <vt:lpstr>PowerPoint Presentation</vt:lpstr>
      <vt:lpstr>PowerPoint Presentation</vt:lpstr>
      <vt:lpstr>PowerPoint Presentation</vt:lpstr>
      <vt:lpstr>Valuation and Market Analysis – Appraisals</vt:lpstr>
      <vt:lpstr>Valuation and Market Analysis – Appraisals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Law and practice</dc:title>
  <dc:creator>Ernestine Diem</dc:creator>
  <cp:lastModifiedBy>Ernestine Diem</cp:lastModifiedBy>
  <cp:revision>54</cp:revision>
  <dcterms:created xsi:type="dcterms:W3CDTF">2023-11-15T16:12:44Z</dcterms:created>
  <dcterms:modified xsi:type="dcterms:W3CDTF">2024-06-20T20:20:10Z</dcterms:modified>
</cp:coreProperties>
</file>