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8288000" cy="10287000"/>
  <p:notesSz cx="6858000" cy="9144000"/>
  <p:embeddedFontLst>
    <p:embeddedFont>
      <p:font typeface="Agrandir" pitchFamily="2" charset="77"/>
      <p:regular r:id="rId57"/>
    </p:embeddedFont>
    <p:embeddedFont>
      <p:font typeface="Agrandir Bold" pitchFamily="2" charset="77"/>
      <p:regular r:id="rId58"/>
      <p:bold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521" autoAdjust="0"/>
  </p:normalViewPr>
  <p:slideViewPr>
    <p:cSldViewPr>
      <p:cViewPr varScale="1">
        <p:scale>
          <a:sx n="68" d="100"/>
          <a:sy n="68" d="100"/>
        </p:scale>
        <p:origin x="138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4076" y="363576"/>
            <a:ext cx="9559847" cy="9559847"/>
          </a:xfrm>
          <a:custGeom>
            <a:avLst/>
            <a:gdLst/>
            <a:ahLst/>
            <a:cxnLst/>
            <a:rect l="l" t="t" r="r" b="b"/>
            <a:pathLst>
              <a:path w="9559847" h="9559847">
                <a:moveTo>
                  <a:pt x="0" y="0"/>
                </a:moveTo>
                <a:lnTo>
                  <a:pt x="9559848" y="0"/>
                </a:lnTo>
                <a:lnTo>
                  <a:pt x="9559848" y="9559848"/>
                </a:lnTo>
                <a:lnTo>
                  <a:pt x="0" y="955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$200,000.00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14242"/>
            <a:ext cx="18288000" cy="2756507"/>
          </a:xfrm>
          <a:custGeom>
            <a:avLst/>
            <a:gdLst/>
            <a:ahLst/>
            <a:cxnLst/>
            <a:rect l="l" t="t" r="r" b="b"/>
            <a:pathLst>
              <a:path w="18288000" h="2756507">
                <a:moveTo>
                  <a:pt x="0" y="0"/>
                </a:moveTo>
                <a:lnTo>
                  <a:pt x="18288000" y="0"/>
                </a:lnTo>
                <a:lnTo>
                  <a:pt x="18288000" y="2756507"/>
                </a:lnTo>
                <a:lnTo>
                  <a:pt x="0" y="2756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26721" y="2699507"/>
            <a:ext cx="10620462" cy="6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 u="sng">
                <a:solidFill>
                  <a:srgbClr val="FFFFFF"/>
                </a:solidFill>
                <a:latin typeface="Agrandir"/>
              </a:rPr>
              <a:t>Last Year’s Taxes</a:t>
            </a:r>
          </a:p>
          <a:p>
            <a:pPr algn="ctr">
              <a:lnSpc>
                <a:spcPts val="6020"/>
              </a:lnSpc>
            </a:pPr>
            <a:endParaRPr lang="en-US" sz="96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$2,051.30</a:t>
            </a:r>
          </a:p>
          <a:p>
            <a:pPr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FFFFFF"/>
                </a:solidFill>
                <a:latin typeface="Agrandir Bold"/>
              </a:rPr>
              <a:t>(PAID)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2272274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2544748"/>
          </a:xfrm>
          <a:custGeom>
            <a:avLst/>
            <a:gdLst/>
            <a:ahLst/>
            <a:cxnLst/>
            <a:rect l="l" t="t" r="r" b="b"/>
            <a:pathLst>
              <a:path w="18288000" h="2544748">
                <a:moveTo>
                  <a:pt x="0" y="0"/>
                </a:moveTo>
                <a:lnTo>
                  <a:pt x="18288000" y="0"/>
                </a:lnTo>
                <a:lnTo>
                  <a:pt x="18288000" y="2544748"/>
                </a:lnTo>
                <a:lnTo>
                  <a:pt x="0" y="2544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4295259"/>
            <a:ext cx="17669919" cy="429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7 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ALREADY PAID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67350" y="2059616"/>
            <a:ext cx="9664565" cy="576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 u="sng">
                <a:solidFill>
                  <a:srgbClr val="FFFFFF"/>
                </a:solidFill>
                <a:latin typeface="Agrandir"/>
              </a:rPr>
              <a:t>Current Year’s</a:t>
            </a:r>
          </a:p>
          <a:p>
            <a:pPr algn="ctr">
              <a:lnSpc>
                <a:spcPts val="11619"/>
              </a:lnSpc>
            </a:pPr>
            <a:r>
              <a:rPr lang="en-US" sz="8299" u="sng">
                <a:solidFill>
                  <a:srgbClr val="FFFFFF"/>
                </a:solidFill>
                <a:latin typeface="Agrandir"/>
              </a:rPr>
              <a:t>Taxes</a:t>
            </a:r>
          </a:p>
          <a:p>
            <a:pPr algn="ctr">
              <a:lnSpc>
                <a:spcPts val="6020"/>
              </a:lnSpc>
            </a:pPr>
            <a:endParaRPr lang="en-US" sz="8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2333587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129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42944" y="3077696"/>
            <a:ext cx="4517772" cy="656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Jan – 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Feb –   28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Mar –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Apr –   30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May –     9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129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1455710" y="8659902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08334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697778"/>
            <a:ext cx="11666864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040" y="3487375"/>
            <a:ext cx="8010458" cy="245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How many days has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 owned: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5905" y="208334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5905" y="1697778"/>
            <a:ext cx="4490485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Seller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90990" y="4658950"/>
            <a:ext cx="2171123" cy="128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C00"/>
                </a:solidFill>
                <a:latin typeface="Agrandir Bold"/>
              </a:rPr>
              <a:t>129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299682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$2,051.30 ÷ 365 x 129 =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 u="sng">
                <a:solidFill>
                  <a:srgbClr val="FFFC00"/>
                </a:solidFill>
                <a:latin typeface="Agrandir Bold"/>
              </a:rPr>
              <a:t>$724.98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$724.98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15161"/>
            <a:ext cx="18288000" cy="2753645"/>
          </a:xfrm>
          <a:custGeom>
            <a:avLst/>
            <a:gdLst/>
            <a:ahLst/>
            <a:cxnLst/>
            <a:rect l="l" t="t" r="r" b="b"/>
            <a:pathLst>
              <a:path w="18288000" h="2753645">
                <a:moveTo>
                  <a:pt x="0" y="0"/>
                </a:moveTo>
                <a:lnTo>
                  <a:pt x="18288000" y="0"/>
                </a:lnTo>
                <a:lnTo>
                  <a:pt x="18288000" y="2753645"/>
                </a:lnTo>
                <a:lnTo>
                  <a:pt x="0" y="27536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47688" y="1494462"/>
            <a:ext cx="9792624" cy="677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Interest on Assumed Loan</a:t>
            </a:r>
          </a:p>
          <a:p>
            <a:pPr algn="ctr">
              <a:lnSpc>
                <a:spcPts val="616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532873"/>
            <a:ext cx="17669919" cy="872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29"/>
              </a:lnSpc>
              <a:spcBef>
                <a:spcPct val="0"/>
              </a:spcBef>
            </a:pPr>
            <a:r>
              <a:rPr lang="en-US" sz="6486">
                <a:solidFill>
                  <a:srgbClr val="FFFFFF"/>
                </a:solidFill>
                <a:latin typeface="Agrandir Bold"/>
              </a:rPr>
              <a:t>The statement shows the interest rate is </a:t>
            </a:r>
            <a:r>
              <a:rPr lang="en-US" sz="6486">
                <a:solidFill>
                  <a:srgbClr val="FFFC00"/>
                </a:solidFill>
                <a:latin typeface="Agrandir Bold"/>
              </a:rPr>
              <a:t>7.5%, paid in arrears</a:t>
            </a:r>
            <a:r>
              <a:rPr lang="en-US" sz="6486">
                <a:solidFill>
                  <a:srgbClr val="FFFFFF"/>
                </a:solidFill>
                <a:latin typeface="Agrandir Bold"/>
              </a:rPr>
              <a:t>.  The next payment is </a:t>
            </a:r>
            <a:r>
              <a:rPr lang="en-US" sz="6486">
                <a:solidFill>
                  <a:srgbClr val="FFFC00"/>
                </a:solidFill>
                <a:latin typeface="Agrandir Bold"/>
              </a:rPr>
              <a:t>due on May 1</a:t>
            </a:r>
            <a:r>
              <a:rPr lang="en-US" sz="6486">
                <a:solidFill>
                  <a:srgbClr val="FFFFFF"/>
                </a:solidFill>
                <a:latin typeface="Agrandir Bold"/>
              </a:rPr>
              <a:t>, the Seller will make the payment on May 1 and </a:t>
            </a:r>
            <a:r>
              <a:rPr lang="en-US" sz="6486">
                <a:solidFill>
                  <a:srgbClr val="FFFC00"/>
                </a:solidFill>
                <a:latin typeface="Agrandir Bold"/>
              </a:rPr>
              <a:t>the payment will pay for April’s interest</a:t>
            </a:r>
            <a:r>
              <a:rPr lang="en-US" sz="6486">
                <a:solidFill>
                  <a:srgbClr val="FFFFFF"/>
                </a:solidFill>
                <a:latin typeface="Agrandir Bold"/>
              </a:rPr>
              <a:t>.  The Seller will owe the Buyer interest on the loan for the portion of May the Seller was in the property.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714375"/>
            <a:ext cx="17669919" cy="836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9"/>
              </a:lnSpc>
            </a:pPr>
            <a:r>
              <a:rPr lang="en-US" sz="5486">
                <a:solidFill>
                  <a:srgbClr val="FFFFFF"/>
                </a:solidFill>
                <a:latin typeface="Agrandir Bold"/>
              </a:rPr>
              <a:t>$200,000 x 7.5% ÷ 12 months = $1,250 per month</a:t>
            </a:r>
          </a:p>
          <a:p>
            <a:pPr algn="ctr">
              <a:lnSpc>
                <a:spcPts val="8229"/>
              </a:lnSpc>
            </a:pPr>
            <a:endParaRPr lang="en-US" sz="5486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8229"/>
              </a:lnSpc>
            </a:pPr>
            <a:r>
              <a:rPr lang="en-US" sz="5486">
                <a:solidFill>
                  <a:srgbClr val="FFFFFF"/>
                </a:solidFill>
                <a:latin typeface="Agrandir Bold"/>
              </a:rPr>
              <a:t>$1,250 ÷ 31 days (in May) = $40.3226 per day</a:t>
            </a:r>
          </a:p>
          <a:p>
            <a:pPr algn="ctr">
              <a:lnSpc>
                <a:spcPts val="8229"/>
              </a:lnSpc>
            </a:pPr>
            <a:endParaRPr lang="en-US" sz="5486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8229"/>
              </a:lnSpc>
            </a:pPr>
            <a:r>
              <a:rPr lang="en-US" sz="5486">
                <a:solidFill>
                  <a:srgbClr val="FFFFFF"/>
                </a:solidFill>
                <a:latin typeface="Agrandir Bold"/>
              </a:rPr>
              <a:t>$40.3226 x 9 days (May 1 – 9) owned by Seller =</a:t>
            </a:r>
          </a:p>
          <a:p>
            <a:pPr algn="ctr">
              <a:lnSpc>
                <a:spcPts val="8229"/>
              </a:lnSpc>
            </a:pPr>
            <a:endParaRPr lang="en-US" sz="5486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6927"/>
              </a:lnSpc>
              <a:spcBef>
                <a:spcPct val="0"/>
              </a:spcBef>
            </a:pPr>
            <a:r>
              <a:rPr lang="en-US" sz="11285" u="sng">
                <a:solidFill>
                  <a:srgbClr val="FFFC00"/>
                </a:solidFill>
                <a:latin typeface="Agrandir Bold"/>
              </a:rPr>
              <a:t>$362.90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" r="10259" b="328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240212"/>
            <a:ext cx="18288000" cy="5962254"/>
            <a:chOff x="0" y="0"/>
            <a:chExt cx="4816593" cy="15703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570306"/>
            </a:xfrm>
            <a:custGeom>
              <a:avLst/>
              <a:gdLst/>
              <a:ahLst/>
              <a:cxnLst/>
              <a:rect l="l" t="t" r="r" b="b"/>
              <a:pathLst>
                <a:path w="4816592" h="1570306">
                  <a:moveTo>
                    <a:pt x="0" y="0"/>
                  </a:moveTo>
                  <a:lnTo>
                    <a:pt x="4816592" y="0"/>
                  </a:lnTo>
                  <a:lnTo>
                    <a:pt x="4816592" y="1570306"/>
                  </a:lnTo>
                  <a:lnTo>
                    <a:pt x="0" y="1570306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2451152"/>
            <a:ext cx="18288000" cy="518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Agrandir Bold"/>
              </a:rPr>
              <a:t>Colorado Closings and Settlement</a:t>
            </a:r>
          </a:p>
          <a:p>
            <a:pPr algn="ctr">
              <a:lnSpc>
                <a:spcPts val="8960"/>
              </a:lnSpc>
            </a:pP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FFFFFF"/>
                </a:solidFill>
                <a:latin typeface="Agrandir Bold"/>
              </a:rPr>
              <a:t>Chapter 26 </a:t>
            </a:r>
            <a:endParaRPr lang="en-US" sz="7499" dirty="0">
              <a:solidFill>
                <a:srgbClr val="FFFFFF"/>
              </a:solidFill>
              <a:latin typeface="Agrandir Bold"/>
            </a:endParaRP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dirty="0">
                <a:solidFill>
                  <a:srgbClr val="FFFFFF"/>
                </a:solidFill>
                <a:latin typeface="Agrandir"/>
              </a:rPr>
              <a:t>Settlement with an Assumed Loan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897880" y="4575662"/>
            <a:ext cx="6492240" cy="0"/>
          </a:xfrm>
          <a:prstGeom prst="line">
            <a:avLst/>
          </a:prstGeom>
          <a:ln w="38100" cap="flat">
            <a:solidFill>
              <a:srgbClr val="F0F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594635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20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$362.90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684187"/>
          </a:xfrm>
          <a:custGeom>
            <a:avLst/>
            <a:gdLst/>
            <a:ahLst/>
            <a:cxnLst/>
            <a:rect l="l" t="t" r="r" b="b"/>
            <a:pathLst>
              <a:path w="18288000" h="3684187">
                <a:moveTo>
                  <a:pt x="0" y="0"/>
                </a:moveTo>
                <a:lnTo>
                  <a:pt x="18288000" y="0"/>
                </a:lnTo>
                <a:lnTo>
                  <a:pt x="18288000" y="3684187"/>
                </a:lnTo>
                <a:lnTo>
                  <a:pt x="0" y="3684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99434" y="2656180"/>
            <a:ext cx="10593175" cy="610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</a:pPr>
            <a:r>
              <a:rPr lang="en-US" sz="9499" u="sng">
                <a:solidFill>
                  <a:srgbClr val="FFFFFF"/>
                </a:solidFill>
                <a:latin typeface="Agrandir"/>
              </a:rPr>
              <a:t>Hazard Insurance Premium</a:t>
            </a:r>
          </a:p>
          <a:p>
            <a:pPr algn="ctr">
              <a:lnSpc>
                <a:spcPts val="5460"/>
              </a:lnSpc>
            </a:pPr>
            <a:endParaRPr lang="en-US" sz="94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4558"/>
              </a:lnSpc>
              <a:spcBef>
                <a:spcPct val="0"/>
              </a:spcBef>
            </a:pPr>
            <a:r>
              <a:rPr lang="en-US" sz="10399">
                <a:solidFill>
                  <a:srgbClr val="FFFFFF"/>
                </a:solidFill>
                <a:latin typeface="Agrandir Bold"/>
              </a:rPr>
              <a:t>$675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51792" y="2937648"/>
            <a:ext cx="7147642" cy="570738"/>
          </a:xfrm>
          <a:custGeom>
            <a:avLst/>
            <a:gdLst/>
            <a:ahLst/>
            <a:cxnLst/>
            <a:rect l="l" t="t" r="r" b="b"/>
            <a:pathLst>
              <a:path w="7147642" h="570738">
                <a:moveTo>
                  <a:pt x="0" y="0"/>
                </a:moveTo>
                <a:lnTo>
                  <a:pt x="7147642" y="0"/>
                </a:lnTo>
                <a:lnTo>
                  <a:pt x="7147642" y="570738"/>
                </a:lnTo>
                <a:lnTo>
                  <a:pt x="0" y="5707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33774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$675.00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455288" cy="3717888"/>
          </a:xfrm>
          <a:custGeom>
            <a:avLst/>
            <a:gdLst/>
            <a:ahLst/>
            <a:cxnLst/>
            <a:rect l="l" t="t" r="r" b="b"/>
            <a:pathLst>
              <a:path w="18455288" h="3717888">
                <a:moveTo>
                  <a:pt x="0" y="0"/>
                </a:moveTo>
                <a:lnTo>
                  <a:pt x="18455288" y="0"/>
                </a:lnTo>
                <a:lnTo>
                  <a:pt x="18455288" y="3717888"/>
                </a:lnTo>
                <a:lnTo>
                  <a:pt x="0" y="3717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92189" y="2166935"/>
            <a:ext cx="10275774" cy="602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9"/>
              </a:lnSpc>
            </a:pPr>
            <a:r>
              <a:rPr lang="en-US" sz="9399" u="sng">
                <a:solidFill>
                  <a:srgbClr val="FFFFFF"/>
                </a:solidFill>
                <a:latin typeface="Agrandir"/>
              </a:rPr>
              <a:t>Hazard Insurance Reserve</a:t>
            </a:r>
          </a:p>
          <a:p>
            <a:pPr algn="ctr">
              <a:lnSpc>
                <a:spcPts val="5320"/>
              </a:lnSpc>
            </a:pPr>
            <a:endParaRPr lang="en-US" sz="93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4419"/>
              </a:lnSpc>
              <a:spcBef>
                <a:spcPct val="0"/>
              </a:spcBef>
            </a:pPr>
            <a:r>
              <a:rPr lang="en-US" sz="10299">
                <a:solidFill>
                  <a:srgbClr val="FFFFFF"/>
                </a:solidFill>
                <a:latin typeface="Agrandir Bold"/>
              </a:rPr>
              <a:t>$112.50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3446464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594635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23a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$112.50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684187"/>
          </a:xfrm>
          <a:custGeom>
            <a:avLst/>
            <a:gdLst/>
            <a:ahLst/>
            <a:cxnLst/>
            <a:rect l="l" t="t" r="r" b="b"/>
            <a:pathLst>
              <a:path w="18288000" h="3684187">
                <a:moveTo>
                  <a:pt x="0" y="0"/>
                </a:moveTo>
                <a:lnTo>
                  <a:pt x="18288000" y="0"/>
                </a:lnTo>
                <a:lnTo>
                  <a:pt x="18288000" y="3684187"/>
                </a:lnTo>
                <a:lnTo>
                  <a:pt x="0" y="3684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Tax Reserve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$854.65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4053128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633774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23c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$854.65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855103"/>
          </a:xfrm>
          <a:custGeom>
            <a:avLst/>
            <a:gdLst/>
            <a:ahLst/>
            <a:cxnLst/>
            <a:rect l="l" t="t" r="r" b="b"/>
            <a:pathLst>
              <a:path w="18288000" h="3855103">
                <a:moveTo>
                  <a:pt x="0" y="0"/>
                </a:moveTo>
                <a:lnTo>
                  <a:pt x="18288000" y="0"/>
                </a:lnTo>
                <a:lnTo>
                  <a:pt x="18288000" y="3855103"/>
                </a:lnTo>
                <a:lnTo>
                  <a:pt x="0" y="3855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Closing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4593118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4065252"/>
            <a:ext cx="17669919" cy="519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25 </a:t>
            </a:r>
          </a:p>
          <a:p>
            <a:pPr algn="ctr">
              <a:lnSpc>
                <a:spcPts val="10349"/>
              </a:lnSpc>
            </a:pPr>
            <a:r>
              <a:rPr lang="en-US" sz="6899">
                <a:solidFill>
                  <a:srgbClr val="FFFC00"/>
                </a:solidFill>
                <a:latin typeface="Agrandir Bold"/>
              </a:rPr>
              <a:t>Debit Seller/ Debit Buyer/ Credit Broker</a:t>
            </a:r>
          </a:p>
          <a:p>
            <a:pPr algn="ctr">
              <a:lnSpc>
                <a:spcPts val="13799"/>
              </a:lnSpc>
              <a:spcBef>
                <a:spcPct val="0"/>
              </a:spcBef>
            </a:pPr>
            <a:r>
              <a:rPr lang="en-US" sz="9199">
                <a:solidFill>
                  <a:srgbClr val="FFFFFF"/>
                </a:solidFill>
                <a:latin typeface="Agrandir Bold"/>
              </a:rPr>
              <a:t>$100.00 / $100.00 / $200.00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1933032"/>
          </a:xfrm>
          <a:custGeom>
            <a:avLst/>
            <a:gdLst/>
            <a:ahLst/>
            <a:cxnLst/>
            <a:rect l="l" t="t" r="r" b="b"/>
            <a:pathLst>
              <a:path w="18288000" h="1933032">
                <a:moveTo>
                  <a:pt x="0" y="0"/>
                </a:moveTo>
                <a:lnTo>
                  <a:pt x="18288000" y="0"/>
                </a:lnTo>
                <a:lnTo>
                  <a:pt x="18288000" y="1933032"/>
                </a:lnTo>
                <a:lnTo>
                  <a:pt x="0" y="1933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60295" y="1736398"/>
            <a:ext cx="10593175" cy="8079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 u="sng">
                <a:solidFill>
                  <a:srgbClr val="FFFFFF"/>
                </a:solidFill>
                <a:latin typeface="Agrandir"/>
              </a:rPr>
              <a:t>Certificate of Taxes Due</a:t>
            </a:r>
          </a:p>
          <a:p>
            <a:pPr algn="ctr">
              <a:lnSpc>
                <a:spcPts val="6020"/>
              </a:lnSpc>
            </a:pPr>
            <a:endParaRPr lang="en-US" sz="92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$15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endParaRPr lang="en-US" sz="10799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5143500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808409"/>
            <a:ext cx="17669919" cy="831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Seller: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John R. and Mary L. Winter?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Address:  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7373 West Flamingo Rd.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?Settlement Date: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May 10, 20XX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 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Buyer: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Harold R. and A. Jean Blue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Legal: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Lots 6 and 7, Block 14, Graham Heights</a:t>
            </a:r>
          </a:p>
          <a:p>
            <a:pPr>
              <a:lnSpc>
                <a:spcPts val="9279"/>
              </a:lnSpc>
              <a:spcBef>
                <a:spcPct val="0"/>
              </a:spcBef>
            </a:pPr>
            <a:r>
              <a:rPr lang="en-US" sz="6186">
                <a:solidFill>
                  <a:srgbClr val="FFFFFF"/>
                </a:solidFill>
                <a:latin typeface="Agrandir Bold"/>
              </a:rPr>
              <a:t>Proration Date:  </a:t>
            </a:r>
            <a:r>
              <a:rPr lang="en-US" sz="6186">
                <a:solidFill>
                  <a:srgbClr val="FFFC00"/>
                </a:solidFill>
                <a:latin typeface="Agrandir Bold"/>
              </a:rPr>
              <a:t>May 9, 20XX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31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42710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Warranty Deed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$10</a:t>
            </a:r>
          </a:p>
          <a:p>
            <a:pPr algn="ctr">
              <a:lnSpc>
                <a:spcPts val="15118"/>
              </a:lnSpc>
              <a:spcBef>
                <a:spcPct val="0"/>
              </a:spcBef>
            </a:pPr>
            <a:endParaRPr lang="en-US" sz="10799">
              <a:solidFill>
                <a:srgbClr val="FFFFFF"/>
              </a:solidFill>
              <a:latin typeface="Agrandir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5755703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36a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Deeds of Trust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$31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6303658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36b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$31.00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3964929"/>
          </a:xfrm>
          <a:custGeom>
            <a:avLst/>
            <a:gdLst/>
            <a:ahLst/>
            <a:cxnLst/>
            <a:rect l="l" t="t" r="r" b="b"/>
            <a:pathLst>
              <a:path w="18288000" h="3964929">
                <a:moveTo>
                  <a:pt x="0" y="0"/>
                </a:moveTo>
                <a:lnTo>
                  <a:pt x="18288000" y="0"/>
                </a:lnTo>
                <a:lnTo>
                  <a:pt x="18288000" y="3964929"/>
                </a:lnTo>
                <a:lnTo>
                  <a:pt x="0" y="3964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Doc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6871183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874662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38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$25.00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4154639"/>
          </a:xfrm>
          <a:custGeom>
            <a:avLst/>
            <a:gdLst/>
            <a:ahLst/>
            <a:cxnLst/>
            <a:rect l="l" t="t" r="r" b="b"/>
            <a:pathLst>
              <a:path w="18288000" h="4154639">
                <a:moveTo>
                  <a:pt x="0" y="0"/>
                </a:moveTo>
                <a:lnTo>
                  <a:pt x="18288000" y="0"/>
                </a:lnTo>
                <a:lnTo>
                  <a:pt x="18288000" y="4154639"/>
                </a:lnTo>
                <a:lnTo>
                  <a:pt x="0" y="4154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Transfer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$2,000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8654387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627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39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Buyer/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791626"/>
          </a:xfrm>
          <a:custGeom>
            <a:avLst/>
            <a:gdLst/>
            <a:ahLst/>
            <a:cxnLst/>
            <a:rect l="l" t="t" r="r" b="b"/>
            <a:pathLst>
              <a:path w="18288000" h="2791626">
                <a:moveTo>
                  <a:pt x="0" y="0"/>
                </a:moveTo>
                <a:lnTo>
                  <a:pt x="18288000" y="0"/>
                </a:lnTo>
                <a:lnTo>
                  <a:pt x="18288000" y="2791626"/>
                </a:lnTo>
                <a:lnTo>
                  <a:pt x="0" y="279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99350"/>
            <a:ext cx="10582126" cy="468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0099" u="sng">
                <a:solidFill>
                  <a:srgbClr val="FFFFFF"/>
                </a:solidFill>
                <a:latin typeface="Agrandir"/>
              </a:rPr>
              <a:t>Water/Sewer Bill</a:t>
            </a:r>
          </a:p>
          <a:p>
            <a:pPr algn="ctr">
              <a:lnSpc>
                <a:spcPts val="6020"/>
              </a:lnSpc>
            </a:pPr>
            <a:endParaRPr lang="en-US" sz="100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 ???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7458277"/>
            <a:ext cx="7563107" cy="1230147"/>
          </a:xfrm>
          <a:custGeom>
            <a:avLst/>
            <a:gdLst/>
            <a:ahLst/>
            <a:cxnLst/>
            <a:rect l="l" t="t" r="r" b="b"/>
            <a:pathLst>
              <a:path w="7563107" h="1230147">
                <a:moveTo>
                  <a:pt x="0" y="0"/>
                </a:moveTo>
                <a:lnTo>
                  <a:pt x="7563106" y="0"/>
                </a:lnTo>
                <a:lnTo>
                  <a:pt x="7563106" y="1230148"/>
                </a:lnTo>
                <a:lnTo>
                  <a:pt x="0" y="12301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4426" r="-8442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864207"/>
            <a:ext cx="18288000" cy="6558586"/>
          </a:xfrm>
          <a:custGeom>
            <a:avLst/>
            <a:gdLst/>
            <a:ahLst/>
            <a:cxnLst/>
            <a:rect l="l" t="t" r="r" b="b"/>
            <a:pathLst>
              <a:path w="18288000" h="6558586">
                <a:moveTo>
                  <a:pt x="0" y="0"/>
                </a:moveTo>
                <a:lnTo>
                  <a:pt x="18288000" y="0"/>
                </a:lnTo>
                <a:lnTo>
                  <a:pt x="18288000" y="6558586"/>
                </a:lnTo>
                <a:lnTo>
                  <a:pt x="0" y="655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- Paid in advance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5114" y="5070228"/>
            <a:ext cx="4517772" cy="441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April –  30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May – 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June –  30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 91</a:t>
            </a:r>
          </a:p>
        </p:txBody>
      </p:sp>
      <p:sp>
        <p:nvSpPr>
          <p:cNvPr id="15" name="AutoShape 15"/>
          <p:cNvSpPr/>
          <p:nvPr/>
        </p:nvSpPr>
        <p:spPr>
          <a:xfrm>
            <a:off x="5897880" y="8499753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2200791" cy="225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39905" y="5356748"/>
            <a:ext cx="4517772" cy="441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April –  30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May –   31</a:t>
            </a:r>
          </a:p>
          <a:p>
            <a:pPr>
              <a:lnSpc>
                <a:spcPts val="8529"/>
              </a:lnSpc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June –  30</a:t>
            </a:r>
          </a:p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                 91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1135450" y="877548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040" y="236909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What’s the Date of Closing?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040" y="1726353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Who are we going to Debit?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1300" y="4388745"/>
            <a:ext cx="12200791" cy="225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are we collecting for: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8007" y="236909"/>
            <a:ext cx="4927071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May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75141" y="1773978"/>
            <a:ext cx="7812859" cy="102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9"/>
              </a:lnSpc>
              <a:spcBef>
                <a:spcPct val="0"/>
              </a:spcBef>
            </a:pPr>
            <a:r>
              <a:rPr lang="en-US" sz="4986">
                <a:solidFill>
                  <a:srgbClr val="FFFC00"/>
                </a:solidFill>
                <a:latin typeface="Agrandir Bold"/>
              </a:rPr>
              <a:t>Buyer – Paid in Advance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3047" y="5465070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52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1300" y="6428441"/>
            <a:ext cx="17685400" cy="350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8"/>
              </a:lnSpc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$96.40 ÷ 91 x 52 =  </a:t>
            </a:r>
          </a:p>
          <a:p>
            <a:pPr algn="ctr">
              <a:lnSpc>
                <a:spcPts val="13178"/>
              </a:lnSpc>
              <a:spcBef>
                <a:spcPct val="0"/>
              </a:spcBef>
            </a:pPr>
            <a:r>
              <a:rPr lang="en-US" sz="8785">
                <a:solidFill>
                  <a:srgbClr val="FFFC00"/>
                </a:solidFill>
                <a:latin typeface="Agrandir Bold"/>
              </a:rPr>
              <a:t>$</a:t>
            </a:r>
            <a:r>
              <a:rPr lang="en-US" sz="8785" u="sng">
                <a:solidFill>
                  <a:srgbClr val="FFFC00"/>
                </a:solidFill>
                <a:latin typeface="Agrandir Bold"/>
              </a:rPr>
              <a:t>55.09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300" y="3062338"/>
            <a:ext cx="11666864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FFF"/>
                </a:solidFill>
                <a:latin typeface="Agrandir Bold"/>
              </a:rPr>
              <a:t>How many days in the period: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40420" y="3057549"/>
            <a:ext cx="2171123" cy="118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29"/>
              </a:lnSpc>
              <a:spcBef>
                <a:spcPct val="0"/>
              </a:spcBef>
            </a:pPr>
            <a:r>
              <a:rPr lang="en-US" sz="5686">
                <a:solidFill>
                  <a:srgbClr val="FFFC00"/>
                </a:solidFill>
                <a:latin typeface="Agrandir Bold"/>
              </a:rPr>
              <a:t>92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45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$55.09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1181"/>
            <a:ext cx="18288000" cy="2791626"/>
          </a:xfrm>
          <a:custGeom>
            <a:avLst/>
            <a:gdLst/>
            <a:ahLst/>
            <a:cxnLst/>
            <a:rect l="l" t="t" r="r" b="b"/>
            <a:pathLst>
              <a:path w="18288000" h="2791626">
                <a:moveTo>
                  <a:pt x="0" y="0"/>
                </a:moveTo>
                <a:lnTo>
                  <a:pt x="18288000" y="0"/>
                </a:lnTo>
                <a:lnTo>
                  <a:pt x="18288000" y="2791626"/>
                </a:lnTo>
                <a:lnTo>
                  <a:pt x="0" y="2791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5722" y="2461250"/>
            <a:ext cx="10882278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Broker’s Fee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$12,500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9258300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776813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53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Debit Seller/ Credit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$12,500.00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924561"/>
          </a:xfrm>
          <a:custGeom>
            <a:avLst/>
            <a:gdLst/>
            <a:ahLst/>
            <a:cxnLst/>
            <a:rect l="l" t="t" r="r" b="b"/>
            <a:pathLst>
              <a:path w="18288000" h="2924561">
                <a:moveTo>
                  <a:pt x="0" y="0"/>
                </a:moveTo>
                <a:lnTo>
                  <a:pt x="18288000" y="0"/>
                </a:lnTo>
                <a:lnTo>
                  <a:pt x="18288000" y="2924561"/>
                </a:lnTo>
                <a:lnTo>
                  <a:pt x="0" y="2924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93041" y="0"/>
            <a:ext cx="14901919" cy="10287000"/>
          </a:xfrm>
          <a:custGeom>
            <a:avLst/>
            <a:gdLst/>
            <a:ahLst/>
            <a:cxnLst/>
            <a:rect l="l" t="t" r="r" b="b"/>
            <a:pathLst>
              <a:path w="14901919" h="10287000">
                <a:moveTo>
                  <a:pt x="0" y="0"/>
                </a:moveTo>
                <a:lnTo>
                  <a:pt x="14901918" y="0"/>
                </a:lnTo>
                <a:lnTo>
                  <a:pt x="149019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07380" y="608839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Selling Price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$250,000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88816"/>
            <a:ext cx="18288000" cy="7909367"/>
          </a:xfrm>
          <a:custGeom>
            <a:avLst/>
            <a:gdLst/>
            <a:ahLst/>
            <a:cxnLst/>
            <a:rect l="l" t="t" r="r" b="b"/>
            <a:pathLst>
              <a:path w="18288000" h="7909367">
                <a:moveTo>
                  <a:pt x="0" y="0"/>
                </a:moveTo>
                <a:lnTo>
                  <a:pt x="18288000" y="0"/>
                </a:lnTo>
                <a:lnTo>
                  <a:pt x="18288000" y="7909368"/>
                </a:lnTo>
                <a:lnTo>
                  <a:pt x="0" y="7909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198462"/>
            <a:ext cx="18288000" cy="7890076"/>
          </a:xfrm>
          <a:custGeom>
            <a:avLst/>
            <a:gdLst/>
            <a:ahLst/>
            <a:cxnLst/>
            <a:rect l="l" t="t" r="r" b="b"/>
            <a:pathLst>
              <a:path w="18288000" h="7890076">
                <a:moveTo>
                  <a:pt x="0" y="0"/>
                </a:moveTo>
                <a:lnTo>
                  <a:pt x="18288000" y="0"/>
                </a:lnTo>
                <a:lnTo>
                  <a:pt x="18288000" y="7890076"/>
                </a:lnTo>
                <a:lnTo>
                  <a:pt x="0" y="7890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201292"/>
            <a:ext cx="18288000" cy="7884416"/>
          </a:xfrm>
          <a:custGeom>
            <a:avLst/>
            <a:gdLst/>
            <a:ahLst/>
            <a:cxnLst/>
            <a:rect l="l" t="t" r="r" b="b"/>
            <a:pathLst>
              <a:path w="18288000" h="7884416">
                <a:moveTo>
                  <a:pt x="0" y="0"/>
                </a:moveTo>
                <a:lnTo>
                  <a:pt x="18288000" y="0"/>
                </a:lnTo>
                <a:lnTo>
                  <a:pt x="18288000" y="7884416"/>
                </a:lnTo>
                <a:lnTo>
                  <a:pt x="0" y="788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06640" y="0"/>
            <a:ext cx="14874719" cy="10287000"/>
          </a:xfrm>
          <a:custGeom>
            <a:avLst/>
            <a:gdLst/>
            <a:ahLst/>
            <a:cxnLst/>
            <a:rect l="l" t="t" r="r" b="b"/>
            <a:pathLst>
              <a:path w="14874719" h="10287000">
                <a:moveTo>
                  <a:pt x="0" y="0"/>
                </a:moveTo>
                <a:lnTo>
                  <a:pt x="14874720" y="0"/>
                </a:lnTo>
                <a:lnTo>
                  <a:pt x="148747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2680466"/>
          </a:xfrm>
          <a:custGeom>
            <a:avLst/>
            <a:gdLst/>
            <a:ahLst/>
            <a:cxnLst/>
            <a:rect l="l" t="t" r="r" b="b"/>
            <a:pathLst>
              <a:path w="18288000" h="2680466">
                <a:moveTo>
                  <a:pt x="0" y="0"/>
                </a:moveTo>
                <a:lnTo>
                  <a:pt x="18288000" y="0"/>
                </a:lnTo>
                <a:lnTo>
                  <a:pt x="18288000" y="2680466"/>
                </a:lnTo>
                <a:lnTo>
                  <a:pt x="0" y="268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1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Seller / Debit Buyer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$250,000.00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887" y="2461250"/>
            <a:ext cx="9774577" cy="484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8"/>
              </a:lnSpc>
            </a:pPr>
            <a:r>
              <a:rPr lang="en-US" sz="10799" u="sng">
                <a:solidFill>
                  <a:srgbClr val="FFFFFF"/>
                </a:solidFill>
                <a:latin typeface="Agrandir"/>
              </a:rPr>
              <a:t>Earnest Money</a:t>
            </a:r>
          </a:p>
          <a:p>
            <a:pPr algn="ctr">
              <a:lnSpc>
                <a:spcPts val="6020"/>
              </a:lnSpc>
            </a:pPr>
            <a:endParaRPr lang="en-US" sz="107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$5,000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1176364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9040" y="3340227"/>
            <a:ext cx="17669919" cy="623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Line 2 </a:t>
            </a:r>
          </a:p>
          <a:p>
            <a:pPr algn="ctr">
              <a:lnSpc>
                <a:spcPts val="15298"/>
              </a:lnSpc>
            </a:pPr>
            <a:r>
              <a:rPr lang="en-US" sz="10199">
                <a:solidFill>
                  <a:srgbClr val="FFFC00"/>
                </a:solidFill>
                <a:latin typeface="Agrandir Bold"/>
              </a:rPr>
              <a:t>Credit Buyer/ Debit Broker</a:t>
            </a:r>
          </a:p>
          <a:p>
            <a:pPr algn="ctr">
              <a:lnSpc>
                <a:spcPts val="17398"/>
              </a:lnSpc>
              <a:spcBef>
                <a:spcPct val="0"/>
              </a:spcBef>
            </a:pPr>
            <a:r>
              <a:rPr lang="en-US" sz="11599">
                <a:solidFill>
                  <a:srgbClr val="FFFFFF"/>
                </a:solidFill>
                <a:latin typeface="Agrandir Bold"/>
              </a:rPr>
              <a:t>$5,000.00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18288000" cy="2680466"/>
          </a:xfrm>
          <a:custGeom>
            <a:avLst/>
            <a:gdLst/>
            <a:ahLst/>
            <a:cxnLst/>
            <a:rect l="l" t="t" r="r" b="b"/>
            <a:pathLst>
              <a:path w="18288000" h="2680466">
                <a:moveTo>
                  <a:pt x="0" y="0"/>
                </a:moveTo>
                <a:lnTo>
                  <a:pt x="18288000" y="0"/>
                </a:lnTo>
                <a:lnTo>
                  <a:pt x="18288000" y="2680466"/>
                </a:lnTo>
                <a:lnTo>
                  <a:pt x="0" y="268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57" b="85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3C4A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885176" y="2536410"/>
            <a:ext cx="10192556" cy="432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u="sng">
                <a:solidFill>
                  <a:srgbClr val="FFFFFF"/>
                </a:solidFill>
                <a:latin typeface="Agrandir"/>
              </a:rPr>
              <a:t>Seller Loan to Buyer</a:t>
            </a:r>
          </a:p>
          <a:p>
            <a:pPr algn="ctr">
              <a:lnSpc>
                <a:spcPts val="6020"/>
              </a:lnSpc>
            </a:pPr>
            <a:endParaRPr lang="en-US" sz="8399" u="sng">
              <a:solidFill>
                <a:srgbClr val="FFFFFF"/>
              </a:solidFill>
              <a:latin typeface="Agrandir"/>
            </a:endParaRPr>
          </a:p>
          <a:p>
            <a:pPr algn="ctr">
              <a:lnSpc>
                <a:spcPts val="15118"/>
              </a:lnSpc>
              <a:spcBef>
                <a:spcPct val="0"/>
              </a:spcBef>
            </a:pPr>
            <a:r>
              <a:rPr lang="en-US" sz="10799">
                <a:solidFill>
                  <a:srgbClr val="FFFFFF"/>
                </a:solidFill>
                <a:latin typeface="Agrandir Bold"/>
              </a:rPr>
              <a:t>$200,000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8805" y="0"/>
            <a:ext cx="7909082" cy="10287000"/>
          </a:xfrm>
          <a:custGeom>
            <a:avLst/>
            <a:gdLst/>
            <a:ahLst/>
            <a:cxnLst/>
            <a:rect l="l" t="t" r="r" b="b"/>
            <a:pathLst>
              <a:path w="7909082" h="10287000">
                <a:moveTo>
                  <a:pt x="0" y="0"/>
                </a:moveTo>
                <a:lnTo>
                  <a:pt x="7909082" y="0"/>
                </a:lnTo>
                <a:lnTo>
                  <a:pt x="7909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00" b="-76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805" y="1724319"/>
            <a:ext cx="7563107" cy="603913"/>
          </a:xfrm>
          <a:custGeom>
            <a:avLst/>
            <a:gdLst/>
            <a:ahLst/>
            <a:cxnLst/>
            <a:rect l="l" t="t" r="r" b="b"/>
            <a:pathLst>
              <a:path w="7563107" h="603913">
                <a:moveTo>
                  <a:pt x="0" y="0"/>
                </a:moveTo>
                <a:lnTo>
                  <a:pt x="7563106" y="0"/>
                </a:lnTo>
                <a:lnTo>
                  <a:pt x="7563106" y="603913"/>
                </a:lnTo>
                <a:lnTo>
                  <a:pt x="0" y="60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993" r="-1599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619</Words>
  <Application>Microsoft Macintosh PowerPoint</Application>
  <PresentationFormat>Custom</PresentationFormat>
  <Paragraphs>174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Agrandir Bold</vt:lpstr>
      <vt:lpstr>Agrandir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 Ch. 7</dc:title>
  <cp:lastModifiedBy>Ernestine Diem</cp:lastModifiedBy>
  <cp:revision>4</cp:revision>
  <dcterms:created xsi:type="dcterms:W3CDTF">2006-08-16T00:00:00Z</dcterms:created>
  <dcterms:modified xsi:type="dcterms:W3CDTF">2025-03-04T21:33:45Z</dcterms:modified>
  <dc:identifier>DAFlQYtuL8s</dc:identifier>
</cp:coreProperties>
</file>