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94" r:id="rId4"/>
    <p:sldId id="295" r:id="rId5"/>
    <p:sldId id="296" r:id="rId6"/>
    <p:sldId id="297" r:id="rId7"/>
    <p:sldId id="298" r:id="rId8"/>
    <p:sldId id="299" r:id="rId9"/>
    <p:sldId id="260" r:id="rId10"/>
    <p:sldId id="300" r:id="rId11"/>
    <p:sldId id="305" r:id="rId12"/>
    <p:sldId id="306" r:id="rId13"/>
    <p:sldId id="307" r:id="rId14"/>
    <p:sldId id="308" r:id="rId15"/>
    <p:sldId id="309" r:id="rId16"/>
    <p:sldId id="310" r:id="rId17"/>
    <p:sldId id="301" r:id="rId18"/>
    <p:sldId id="302" r:id="rId19"/>
    <p:sldId id="303" r:id="rId20"/>
    <p:sldId id="293" r:id="rId21"/>
    <p:sldId id="311" r:id="rId22"/>
    <p:sldId id="312" r:id="rId23"/>
    <p:sldId id="313" r:id="rId24"/>
    <p:sldId id="318" r:id="rId25"/>
    <p:sldId id="319" r:id="rId26"/>
    <p:sldId id="304" r:id="rId27"/>
    <p:sldId id="314" r:id="rId28"/>
    <p:sldId id="315" r:id="rId29"/>
    <p:sldId id="316" r:id="rId30"/>
    <p:sldId id="317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9E9E"/>
    <a:srgbClr val="8E8E8E"/>
    <a:srgbClr val="929292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>
      <p:cViewPr varScale="1">
        <p:scale>
          <a:sx n="107" d="100"/>
          <a:sy n="107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220F-EF80-9E57-CF74-A59E91841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r>
              <a:rPr lang="en-US" dirty="0"/>
              <a:t>National Law and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EE88C-4D86-5E0D-BB50-3C7F6C532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098" y="4365523"/>
            <a:ext cx="4798140" cy="1793053"/>
          </a:xfrm>
        </p:spPr>
        <p:txBody>
          <a:bodyPr>
            <a:normAutofit/>
          </a:bodyPr>
          <a:lstStyle/>
          <a:p>
            <a:r>
              <a:rPr lang="en-US" dirty="0"/>
              <a:t>Chapter 2 – Working With The Public</a:t>
            </a:r>
          </a:p>
        </p:txBody>
      </p:sp>
      <p:pic>
        <p:nvPicPr>
          <p:cNvPr id="5" name="Picture 4" descr="A logo of a house and a book&#10;&#10;Description automatically generated">
            <a:extLst>
              <a:ext uri="{FF2B5EF4-FFF2-40B4-BE49-F238E27FC236}">
                <a16:creationId xmlns:a16="http://schemas.microsoft.com/office/drawing/2014/main" id="{06D929E7-9D77-BB3C-BF67-C85205E4C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9" r="909" b="1"/>
          <a:stretch/>
        </p:blipFill>
        <p:spPr>
          <a:xfrm>
            <a:off x="633999" y="636640"/>
            <a:ext cx="546200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15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10325892" cy="670560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r>
              <a:rPr lang="en-US" sz="2200" b="1" dirty="0"/>
              <a:t>Agent’s Duties to Principals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057925"/>
            <a:ext cx="872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Fiduciary Duties – a relationship of trust and confidence between a Principal and an agent.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AD095-778C-EAF4-E79B-02CD87935AFD}"/>
              </a:ext>
            </a:extLst>
          </p:cNvPr>
          <p:cNvSpPr txBox="1"/>
          <p:nvPr/>
        </p:nvSpPr>
        <p:spPr>
          <a:xfrm>
            <a:off x="2741317" y="3459167"/>
            <a:ext cx="872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Fiduciary obligations involve putting the client’s interests about the agent.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47401" y="6261652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29</a:t>
            </a:r>
          </a:p>
        </p:txBody>
      </p:sp>
    </p:spTree>
    <p:extLst>
      <p:ext uri="{BB962C8B-B14F-4D97-AF65-F5344CB8AC3E}">
        <p14:creationId xmlns:p14="http://schemas.microsoft.com/office/powerpoint/2010/main" val="7555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10325892" cy="1078993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/>
              <a:t>Primary Forms of Agency Relationships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Duties of an Agent   (</a:t>
            </a:r>
            <a:r>
              <a:rPr lang="en-US" sz="2400" dirty="0">
                <a:solidFill>
                  <a:srgbClr val="FFFF00"/>
                </a:solidFill>
              </a:rPr>
              <a:t>O</a:t>
            </a:r>
            <a:r>
              <a:rPr lang="en-US" sz="2400" dirty="0"/>
              <a:t>.L.D.C.A.R.)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22001" y="6261652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539421" y="3429000"/>
            <a:ext cx="8725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Obedience</a:t>
            </a:r>
            <a:r>
              <a:rPr lang="en-US" sz="2400" dirty="0"/>
              <a:t> – Agent must comply with the client’s directions and instructions if they are legal.</a:t>
            </a:r>
          </a:p>
          <a:p>
            <a:endParaRPr lang="en-US" sz="2400" dirty="0"/>
          </a:p>
          <a:p>
            <a:r>
              <a:rPr lang="en-US" sz="2400" dirty="0"/>
              <a:t>	An Agent who cannot obey a legal</a:t>
            </a:r>
            <a:br>
              <a:rPr lang="en-US" sz="2400" dirty="0"/>
            </a:br>
            <a:r>
              <a:rPr lang="en-US" sz="2400" dirty="0"/>
              <a:t>     directive, must withdraw from the</a:t>
            </a:r>
            <a:br>
              <a:rPr lang="en-US" sz="2400" dirty="0"/>
            </a:br>
            <a:r>
              <a:rPr lang="en-US" sz="2400" dirty="0"/>
              <a:t>     relationship.</a:t>
            </a:r>
          </a:p>
        </p:txBody>
      </p:sp>
      <p:pic>
        <p:nvPicPr>
          <p:cNvPr id="5" name="Picture 4" descr="A yellow car with a white wall&#10;&#10;Description automatically generated">
            <a:extLst>
              <a:ext uri="{FF2B5EF4-FFF2-40B4-BE49-F238E27FC236}">
                <a16:creationId xmlns:a16="http://schemas.microsoft.com/office/drawing/2014/main" id="{B27807A9-3183-67D1-3D2E-91FB6D8A7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78" y="1708157"/>
            <a:ext cx="3214848" cy="15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10325892" cy="1078993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/>
              <a:t>Primary Forms of Agency Relationships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Duties of an Agent   (O.</a:t>
            </a:r>
            <a:r>
              <a:rPr lang="en-US" sz="2400" dirty="0">
                <a:solidFill>
                  <a:srgbClr val="FFFF00"/>
                </a:solidFill>
              </a:rPr>
              <a:t>L</a:t>
            </a:r>
            <a:r>
              <a:rPr lang="en-US" sz="2400" dirty="0"/>
              <a:t>.D.C.A.R.)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34701" y="626165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741317" y="3370649"/>
            <a:ext cx="872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Loyalty</a:t>
            </a:r>
            <a:r>
              <a:rPr lang="en-US" sz="2400" dirty="0"/>
              <a:t> – The needs of the client must be placed above everyone else’s, including the agent.</a:t>
            </a:r>
          </a:p>
        </p:txBody>
      </p:sp>
      <p:pic>
        <p:nvPicPr>
          <p:cNvPr id="5" name="Picture 4" descr="A yellow car with a white wall&#10;&#10;Description automatically generated">
            <a:extLst>
              <a:ext uri="{FF2B5EF4-FFF2-40B4-BE49-F238E27FC236}">
                <a16:creationId xmlns:a16="http://schemas.microsoft.com/office/drawing/2014/main" id="{D5CEBD11-FD96-85A0-1546-B43BC3D8E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78" y="1708157"/>
            <a:ext cx="3214848" cy="15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10325892" cy="1078993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/>
              <a:t>Primary Forms of Agency Relationships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Duties of an Agent   (O.L.</a:t>
            </a:r>
            <a:r>
              <a:rPr lang="en-US" sz="2400" dirty="0">
                <a:solidFill>
                  <a:srgbClr val="FFFF00"/>
                </a:solidFill>
              </a:rPr>
              <a:t>D</a:t>
            </a:r>
            <a:r>
              <a:rPr lang="en-US" sz="2400" dirty="0"/>
              <a:t>.C.A.R.)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34701" y="626165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741317" y="3521333"/>
            <a:ext cx="8725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Disclosure</a:t>
            </a:r>
            <a:r>
              <a:rPr lang="en-US" sz="2400" dirty="0"/>
              <a:t> – The agent must inform the client of all material facts, reports and rumors that might affect the client’s interests in the property transaction.</a:t>
            </a:r>
          </a:p>
        </p:txBody>
      </p:sp>
      <p:pic>
        <p:nvPicPr>
          <p:cNvPr id="5" name="Picture 4" descr="A yellow car with a white wall&#10;&#10;Description automatically generated">
            <a:extLst>
              <a:ext uri="{FF2B5EF4-FFF2-40B4-BE49-F238E27FC236}">
                <a16:creationId xmlns:a16="http://schemas.microsoft.com/office/drawing/2014/main" id="{829BF502-F4E8-3FC7-1B3B-6C3C6CCC12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78" y="1708157"/>
            <a:ext cx="3214848" cy="15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0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10325892" cy="1078993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/>
              <a:t>Primary Forms of Agency Relationships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Duties of an Agent   (O.L.D.</a:t>
            </a:r>
            <a:r>
              <a:rPr lang="en-US" sz="2400" dirty="0">
                <a:solidFill>
                  <a:srgbClr val="FFFF00"/>
                </a:solidFill>
              </a:rPr>
              <a:t>C</a:t>
            </a:r>
            <a:r>
              <a:rPr lang="en-US" sz="2400" dirty="0"/>
              <a:t>.A.R.)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896601" y="626165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741317" y="3429000"/>
            <a:ext cx="8725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Confidentiality</a:t>
            </a:r>
            <a:r>
              <a:rPr lang="en-US" sz="2400" dirty="0"/>
              <a:t> – An agent must hold in confidence any personal or business information received from the client.</a:t>
            </a:r>
          </a:p>
          <a:p>
            <a:endParaRPr lang="en-US" sz="2400" dirty="0"/>
          </a:p>
          <a:p>
            <a:r>
              <a:rPr lang="en-US" sz="2400" dirty="0"/>
              <a:t>	Confidentiality extends beyond the termination of an</a:t>
            </a:r>
            <a:br>
              <a:rPr lang="en-US" sz="2400" dirty="0"/>
            </a:br>
            <a:r>
              <a:rPr lang="en-US" sz="2400" dirty="0"/>
              <a:t>     agency agreement.</a:t>
            </a:r>
          </a:p>
        </p:txBody>
      </p:sp>
      <p:pic>
        <p:nvPicPr>
          <p:cNvPr id="5" name="Picture 4" descr="A yellow car with a white wall&#10;&#10;Description automatically generated">
            <a:extLst>
              <a:ext uri="{FF2B5EF4-FFF2-40B4-BE49-F238E27FC236}">
                <a16:creationId xmlns:a16="http://schemas.microsoft.com/office/drawing/2014/main" id="{C027425B-82EA-787A-5E32-7920722DF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78" y="1708157"/>
            <a:ext cx="3214848" cy="15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10325892" cy="1078993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/>
              <a:t>Primary Forms of Agency Relationships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Duties of an Agent   (O.L.D.C.</a:t>
            </a:r>
            <a:r>
              <a:rPr lang="en-US" sz="2400" dirty="0">
                <a:solidFill>
                  <a:srgbClr val="FFFF00"/>
                </a:solidFill>
              </a:rPr>
              <a:t>A</a:t>
            </a:r>
            <a:r>
              <a:rPr lang="en-US" sz="2400" dirty="0"/>
              <a:t>.R.)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22001" y="6261652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741317" y="3638534"/>
            <a:ext cx="8725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Accounting</a:t>
            </a:r>
            <a:r>
              <a:rPr lang="en-US" sz="2400" dirty="0"/>
              <a:t> – An agent must safeguard and account for all personal property of their client (money, documents, etc.)</a:t>
            </a:r>
          </a:p>
        </p:txBody>
      </p:sp>
      <p:pic>
        <p:nvPicPr>
          <p:cNvPr id="5" name="Picture 4" descr="A yellow car with a white wall&#10;&#10;Description automatically generated">
            <a:extLst>
              <a:ext uri="{FF2B5EF4-FFF2-40B4-BE49-F238E27FC236}">
                <a16:creationId xmlns:a16="http://schemas.microsoft.com/office/drawing/2014/main" id="{EC113C8D-00CE-143D-0B5F-3DE9C195A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78" y="1708157"/>
            <a:ext cx="3214848" cy="15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10325892" cy="1078993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/>
              <a:t>Primary Forms of Agency Relationships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Duties of an Agent   (O.L.D.C.A.</a:t>
            </a:r>
            <a:r>
              <a:rPr lang="en-US" sz="2400" dirty="0">
                <a:solidFill>
                  <a:srgbClr val="FFFF00"/>
                </a:solidFill>
              </a:rPr>
              <a:t>R</a:t>
            </a:r>
            <a:r>
              <a:rPr lang="en-US" sz="2400" dirty="0"/>
              <a:t>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34701" y="626165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741317" y="3559623"/>
            <a:ext cx="872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Reasonable Skill and Care</a:t>
            </a:r>
            <a:r>
              <a:rPr lang="en-US" sz="2400" dirty="0"/>
              <a:t> – An agent is expected to do their job with diligence and care.</a:t>
            </a:r>
          </a:p>
        </p:txBody>
      </p:sp>
      <p:pic>
        <p:nvPicPr>
          <p:cNvPr id="5" name="Picture 4" descr="A yellow car with a white wall&#10;&#10;Description automatically generated">
            <a:extLst>
              <a:ext uri="{FF2B5EF4-FFF2-40B4-BE49-F238E27FC236}">
                <a16:creationId xmlns:a16="http://schemas.microsoft.com/office/drawing/2014/main" id="{96E0CD64-A6A5-B6B5-69FB-5B43F25B0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78" y="1708157"/>
            <a:ext cx="3214848" cy="15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10325892" cy="670560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r>
              <a:rPr lang="en-US" sz="2200" b="1" dirty="0"/>
              <a:t>Agent’s Duties to Principals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057925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Fiduciary Duties of Conflicts of Interests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AD095-778C-EAF4-E79B-02CD87935AFD}"/>
              </a:ext>
            </a:extLst>
          </p:cNvPr>
          <p:cNvSpPr txBox="1"/>
          <p:nvPr/>
        </p:nvSpPr>
        <p:spPr>
          <a:xfrm>
            <a:off x="2741317" y="3013501"/>
            <a:ext cx="872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Needed when agents buy or sell real estate as a Principal to the transaction (i.e. for themselves).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09301" y="6261652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F1A7F-809F-45A1-C958-611B611D5302}"/>
              </a:ext>
            </a:extLst>
          </p:cNvPr>
          <p:cNvSpPr txBox="1"/>
          <p:nvPr/>
        </p:nvSpPr>
        <p:spPr>
          <a:xfrm>
            <a:off x="2741317" y="4105747"/>
            <a:ext cx="872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 required when agents recommend companies in which they have an ownership interest in.</a:t>
            </a:r>
          </a:p>
        </p:txBody>
      </p:sp>
    </p:spTree>
    <p:extLst>
      <p:ext uri="{BB962C8B-B14F-4D97-AF65-F5344CB8AC3E}">
        <p14:creationId xmlns:p14="http://schemas.microsoft.com/office/powerpoint/2010/main" val="42905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10325892" cy="1078993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/>
              <a:t>Primary Forms of Agency Relationships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Single Agency – The agent represents only one party in a transaction.</a:t>
            </a:r>
          </a:p>
          <a:p>
            <a:endParaRPr lang="en-US" sz="2400" dirty="0"/>
          </a:p>
          <a:p>
            <a:r>
              <a:rPr lang="en-US" sz="2400" dirty="0"/>
              <a:t>		Advocates specifically for their client.</a:t>
            </a:r>
          </a:p>
          <a:p>
            <a:endParaRPr lang="en-US" sz="2400" dirty="0"/>
          </a:p>
          <a:p>
            <a:r>
              <a:rPr lang="en-US" sz="2400" dirty="0"/>
              <a:t>		Acts like a “coach.”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47401" y="6261652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31</a:t>
            </a:r>
          </a:p>
        </p:txBody>
      </p:sp>
    </p:spTree>
    <p:extLst>
      <p:ext uri="{BB962C8B-B14F-4D97-AF65-F5344CB8AC3E}">
        <p14:creationId xmlns:p14="http://schemas.microsoft.com/office/powerpoint/2010/main" val="26098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10325892" cy="1078993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/>
              <a:t>Primary Forms of Agency Relationships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Dual Agency – Where an agent represents both the buyer and seller in the same transaction.</a:t>
            </a:r>
          </a:p>
          <a:p>
            <a:endParaRPr lang="en-US" sz="2400" dirty="0"/>
          </a:p>
          <a:p>
            <a:r>
              <a:rPr lang="en-US" sz="2400" dirty="0"/>
              <a:t>		Requires disclosure in states where it is allowed.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34701" y="626165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31</a:t>
            </a:r>
          </a:p>
        </p:txBody>
      </p:sp>
    </p:spTree>
    <p:extLst>
      <p:ext uri="{BB962C8B-B14F-4D97-AF65-F5344CB8AC3E}">
        <p14:creationId xmlns:p14="http://schemas.microsoft.com/office/powerpoint/2010/main" val="20818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10248246" cy="670560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r>
              <a:rPr lang="en-US" sz="2200" b="1" dirty="0"/>
              <a:t>common law of agency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698A3-8BAF-554F-34A0-9077DFA8203E}"/>
              </a:ext>
            </a:extLst>
          </p:cNvPr>
          <p:cNvSpPr txBox="1"/>
          <p:nvPr/>
        </p:nvSpPr>
        <p:spPr>
          <a:xfrm>
            <a:off x="2321423" y="2252224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Exists in every state.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34701" y="6261652"/>
            <a:ext cx="95250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CA271-17CB-52F7-FC26-9D433F351BAB}"/>
              </a:ext>
            </a:extLst>
          </p:cNvPr>
          <p:cNvSpPr txBox="1"/>
          <p:nvPr/>
        </p:nvSpPr>
        <p:spPr>
          <a:xfrm>
            <a:off x="2321423" y="3044269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Sets up fiduciary obligations for all agents.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BF327-2091-09CA-3AB1-CE7ACF3F22F7}"/>
              </a:ext>
            </a:extLst>
          </p:cNvPr>
          <p:cNvSpPr txBox="1"/>
          <p:nvPr/>
        </p:nvSpPr>
        <p:spPr>
          <a:xfrm>
            <a:off x="2321423" y="3891198"/>
            <a:ext cx="8725988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With regard to real estate, refers to the nature of the relationship between the licensee and the parties to whom brokerage services are provided.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24253" y="1478132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Common Law of Agency</a:t>
            </a:r>
          </a:p>
        </p:txBody>
      </p:sp>
    </p:spTree>
    <p:extLst>
      <p:ext uri="{BB962C8B-B14F-4D97-AF65-F5344CB8AC3E}">
        <p14:creationId xmlns:p14="http://schemas.microsoft.com/office/powerpoint/2010/main" val="22549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09" y="509219"/>
            <a:ext cx="10079581" cy="1130118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Public– 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								subagency and designated agent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64FE5-61EE-8C01-C4A5-CBBF0F77523E}"/>
              </a:ext>
            </a:extLst>
          </p:cNvPr>
          <p:cNvSpPr txBox="1"/>
          <p:nvPr/>
        </p:nvSpPr>
        <p:spPr>
          <a:xfrm>
            <a:off x="2020973" y="1680646"/>
            <a:ext cx="9026438" cy="223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subagent is an agent of an agent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Salesperson may represent their Broker as a subagent.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Salesperson owes fiduciary duties to the broker and the</a:t>
            </a:r>
            <a:br>
              <a:rPr lang="en-US" sz="2400" dirty="0"/>
            </a:br>
            <a:r>
              <a:rPr lang="en-US" sz="2400" dirty="0"/>
              <a:t>        clients of the broker.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EA60C-0A9E-D549-3762-84EB9D09296E}"/>
              </a:ext>
            </a:extLst>
          </p:cNvPr>
          <p:cNvSpPr txBox="1"/>
          <p:nvPr/>
        </p:nvSpPr>
        <p:spPr>
          <a:xfrm>
            <a:off x="2020973" y="4076329"/>
            <a:ext cx="9226147" cy="223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Designated Agent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Broker is the agent to the seller or buyer.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- Salesperson has been designated by Broker to provide</a:t>
            </a:r>
            <a:br>
              <a:rPr lang="en-US" sz="2400" dirty="0"/>
            </a:br>
            <a:r>
              <a:rPr lang="en-US" sz="2400" dirty="0"/>
              <a:t>        duties to a principal on the broker’s behalf.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1EFA9-1985-FC17-426B-1EB0599AAC6C}"/>
              </a:ext>
            </a:extLst>
          </p:cNvPr>
          <p:cNvSpPr txBox="1"/>
          <p:nvPr/>
        </p:nvSpPr>
        <p:spPr>
          <a:xfrm>
            <a:off x="10959153" y="6261652"/>
            <a:ext cx="9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32</a:t>
            </a:r>
          </a:p>
        </p:txBody>
      </p:sp>
    </p:spTree>
    <p:extLst>
      <p:ext uri="{BB962C8B-B14F-4D97-AF65-F5344CB8AC3E}">
        <p14:creationId xmlns:p14="http://schemas.microsoft.com/office/powerpoint/2010/main" val="14850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10325892" cy="107899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Working with the public – </a:t>
            </a:r>
            <a:br>
              <a:rPr lang="en-US" b="1" dirty="0"/>
            </a:br>
            <a:r>
              <a:rPr lang="en-US" b="1" dirty="0"/>
              <a:t>					</a:t>
            </a:r>
            <a:r>
              <a:rPr lang="en-US" sz="2200" b="1" dirty="0"/>
              <a:t>Responsibilities of Agent to Customers and Third Parties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Duties to Customers   (</a:t>
            </a:r>
            <a:r>
              <a:rPr lang="en-US" sz="2400" dirty="0">
                <a:solidFill>
                  <a:srgbClr val="FFFF00"/>
                </a:solidFill>
              </a:rPr>
              <a:t>D</a:t>
            </a:r>
            <a:r>
              <a:rPr lang="en-US" sz="2400" dirty="0"/>
              <a:t>.A.H.)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47401" y="6261652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741317" y="3198167"/>
            <a:ext cx="8725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Disclosure</a:t>
            </a:r>
            <a:r>
              <a:rPr lang="en-US" sz="2400" dirty="0"/>
              <a:t> – Agents must disclose their brokerage relationships with other parties in the transaction, as well as material disclosure of the property.</a:t>
            </a:r>
          </a:p>
        </p:txBody>
      </p:sp>
    </p:spTree>
    <p:extLst>
      <p:ext uri="{BB962C8B-B14F-4D97-AF65-F5344CB8AC3E}">
        <p14:creationId xmlns:p14="http://schemas.microsoft.com/office/powerpoint/2010/main" val="34335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10325892" cy="107899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Working with the public – </a:t>
            </a:r>
            <a:br>
              <a:rPr lang="en-US" b="1" dirty="0"/>
            </a:br>
            <a:r>
              <a:rPr lang="en-US" b="1" dirty="0"/>
              <a:t>					</a:t>
            </a:r>
            <a:r>
              <a:rPr lang="en-US" sz="2200" b="1" dirty="0"/>
              <a:t>Responsibilities of Agent to Customers and Third Parties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Duties to Customers   (D.</a:t>
            </a:r>
            <a:r>
              <a:rPr lang="en-US" sz="2400" dirty="0">
                <a:solidFill>
                  <a:srgbClr val="FFFF00"/>
                </a:solidFill>
              </a:rPr>
              <a:t>A</a:t>
            </a:r>
            <a:r>
              <a:rPr lang="en-US" sz="2400" dirty="0"/>
              <a:t>.H.)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47401" y="6261652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741317" y="3198167"/>
            <a:ext cx="8725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Accounting</a:t>
            </a:r>
            <a:r>
              <a:rPr lang="en-US" sz="2400" dirty="0"/>
              <a:t> – An agent must safeguard and account for all personal property of their customer (money, documents, etc.)</a:t>
            </a:r>
          </a:p>
        </p:txBody>
      </p:sp>
    </p:spTree>
    <p:extLst>
      <p:ext uri="{BB962C8B-B14F-4D97-AF65-F5344CB8AC3E}">
        <p14:creationId xmlns:p14="http://schemas.microsoft.com/office/powerpoint/2010/main" val="11375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Duties to Customers   (D.A.</a:t>
            </a:r>
            <a:r>
              <a:rPr lang="en-US" sz="2400" dirty="0">
                <a:solidFill>
                  <a:srgbClr val="FFFF00"/>
                </a:solidFill>
              </a:rPr>
              <a:t>H</a:t>
            </a:r>
            <a:r>
              <a:rPr lang="en-US" sz="2400" dirty="0"/>
              <a:t>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896601" y="626165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741317" y="3198167"/>
            <a:ext cx="872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Honesty</a:t>
            </a:r>
            <a:r>
              <a:rPr lang="en-US" sz="2400" dirty="0"/>
              <a:t> – Agents must deal honestly with customers and not misrepresent material facts.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AB9F8A-2CF8-DEAE-260B-DA011CEC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F26D45-BFB5-8F0F-5F27-49B625231231}"/>
              </a:ext>
            </a:extLst>
          </p:cNvPr>
          <p:cNvSpPr txBox="1">
            <a:spLocks/>
          </p:cNvSpPr>
          <p:nvPr/>
        </p:nvSpPr>
        <p:spPr>
          <a:xfrm>
            <a:off x="1141413" y="609599"/>
            <a:ext cx="10325892" cy="1078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/>
              <a:t>Working with the public – </a:t>
            </a:r>
            <a:br>
              <a:rPr lang="en-US" b="1"/>
            </a:br>
            <a:r>
              <a:rPr lang="en-US" b="1"/>
              <a:t>					</a:t>
            </a:r>
            <a:r>
              <a:rPr lang="en-US" sz="2200" b="1"/>
              <a:t>Responsibilities of Agent to Customers and Third Parties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17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170613" y="1750882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Certain events will terminate an agency relationship: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896601" y="626165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170613" y="2466649"/>
            <a:ext cx="8725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Full performance</a:t>
            </a:r>
            <a:r>
              <a:rPr lang="en-US" sz="2400" dirty="0"/>
              <a:t> – </a:t>
            </a:r>
            <a:r>
              <a:rPr lang="en-US" sz="2000" dirty="0"/>
              <a:t>The completion of the reason the agency relationship was created will terminate the relationship (i.e. the sale of the house.)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F26D45-BFB5-8F0F-5F27-49B625231231}"/>
              </a:ext>
            </a:extLst>
          </p:cNvPr>
          <p:cNvSpPr txBox="1">
            <a:spLocks/>
          </p:cNvSpPr>
          <p:nvPr/>
        </p:nvSpPr>
        <p:spPr>
          <a:xfrm>
            <a:off x="1141413" y="609599"/>
            <a:ext cx="10325892" cy="1078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Working with the public – </a:t>
            </a:r>
            <a:br>
              <a:rPr lang="en-US" b="1" dirty="0"/>
            </a:br>
            <a:r>
              <a:rPr lang="en-US" b="1" dirty="0"/>
              <a:t>												</a:t>
            </a:r>
            <a:r>
              <a:rPr lang="en-US" sz="2500" b="1" dirty="0">
                <a:solidFill>
                  <a:srgbClr val="FFFF00"/>
                </a:solidFill>
              </a:rPr>
              <a:t>Termination of Agency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198B3-44AA-AFBF-F5D3-388A17C69A12}"/>
              </a:ext>
            </a:extLst>
          </p:cNvPr>
          <p:cNvSpPr txBox="1"/>
          <p:nvPr/>
        </p:nvSpPr>
        <p:spPr>
          <a:xfrm>
            <a:off x="2170613" y="3676325"/>
            <a:ext cx="8725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Mutual Agreement </a:t>
            </a:r>
            <a:r>
              <a:rPr lang="en-US" sz="2000" dirty="0"/>
              <a:t>– The parties can mutually agree to terminate the agency relationship.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1A27F-B1B7-177B-E1F4-497474158686}"/>
              </a:ext>
            </a:extLst>
          </p:cNvPr>
          <p:cNvSpPr txBox="1"/>
          <p:nvPr/>
        </p:nvSpPr>
        <p:spPr>
          <a:xfrm>
            <a:off x="2170612" y="4691989"/>
            <a:ext cx="8980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Expiration Date </a:t>
            </a:r>
            <a:r>
              <a:rPr lang="en-US" sz="2000" dirty="0"/>
              <a:t>– The agency relationship automatically terminates on the expiration date of the agency agreement, whether the obligations were performed or not.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5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170613" y="1750882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Certain events will terminate an agency relationship: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896601" y="626165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170613" y="2466649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Death or incapacity of either the principal or broker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F26D45-BFB5-8F0F-5F27-49B625231231}"/>
              </a:ext>
            </a:extLst>
          </p:cNvPr>
          <p:cNvSpPr txBox="1">
            <a:spLocks/>
          </p:cNvSpPr>
          <p:nvPr/>
        </p:nvSpPr>
        <p:spPr>
          <a:xfrm>
            <a:off x="1141413" y="609599"/>
            <a:ext cx="10325892" cy="1078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Working with the public – </a:t>
            </a:r>
            <a:br>
              <a:rPr lang="en-US" b="1" dirty="0"/>
            </a:br>
            <a:r>
              <a:rPr lang="en-US" b="1" dirty="0"/>
              <a:t>												</a:t>
            </a:r>
            <a:r>
              <a:rPr lang="en-US" sz="2500" b="1" dirty="0"/>
              <a:t>Termination of Agency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198B3-44AA-AFBF-F5D3-388A17C69A12}"/>
              </a:ext>
            </a:extLst>
          </p:cNvPr>
          <p:cNvSpPr txBox="1"/>
          <p:nvPr/>
        </p:nvSpPr>
        <p:spPr>
          <a:xfrm>
            <a:off x="2170613" y="306754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Abandonment by the agent.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1A27F-B1B7-177B-E1F4-497474158686}"/>
              </a:ext>
            </a:extLst>
          </p:cNvPr>
          <p:cNvSpPr txBox="1"/>
          <p:nvPr/>
        </p:nvSpPr>
        <p:spPr>
          <a:xfrm>
            <a:off x="2170613" y="3616251"/>
            <a:ext cx="898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Condemnation or destruction of the property.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CC28B-FD45-85DC-ED9C-5564E5447E01}"/>
              </a:ext>
            </a:extLst>
          </p:cNvPr>
          <p:cNvSpPr txBox="1"/>
          <p:nvPr/>
        </p:nvSpPr>
        <p:spPr>
          <a:xfrm>
            <a:off x="2170613" y="4166364"/>
            <a:ext cx="898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Bankruptcy or termination by force of law.  </a:t>
            </a:r>
            <a:r>
              <a:rPr lang="en-US" sz="2400" dirty="0"/>
              <a:t>(</a:t>
            </a:r>
            <a:r>
              <a:rPr lang="en-US" sz="2400" dirty="0" err="1"/>
              <a:t>i.e</a:t>
            </a:r>
            <a:r>
              <a:rPr lang="en-US" sz="2400" dirty="0"/>
              <a:t> foreclosure)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DDEE00-32BC-1E56-4636-3C5515E25B82}"/>
              </a:ext>
            </a:extLst>
          </p:cNvPr>
          <p:cNvSpPr txBox="1"/>
          <p:nvPr/>
        </p:nvSpPr>
        <p:spPr>
          <a:xfrm>
            <a:off x="2170613" y="4722200"/>
            <a:ext cx="8980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Breach of Agreement </a:t>
            </a:r>
            <a:r>
              <a:rPr lang="en-US" sz="2000" dirty="0"/>
              <a:t>– If one of the parties to the agreement defaults on their obligations, the damaged party may have a potential financial claim against the defaulting party.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32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10325892" cy="1078993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br>
              <a:rPr lang="en-US" b="1" dirty="0"/>
            </a:br>
            <a:r>
              <a:rPr lang="en-US" b="1" dirty="0"/>
              <a:t>													</a:t>
            </a:r>
            <a:r>
              <a:rPr lang="en-US" sz="2200" b="1" dirty="0"/>
              <a:t>Non-Agency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Non-Agency / Transaction-Broker / Facilitator – A facilitator doesn’t represent any party in the transaction.</a:t>
            </a:r>
          </a:p>
          <a:p>
            <a:endParaRPr lang="en-US" sz="2400" dirty="0"/>
          </a:p>
          <a:p>
            <a:r>
              <a:rPr lang="en-US" sz="2400" dirty="0"/>
              <a:t>		Is expected to act with neutrality towards all.</a:t>
            </a:r>
          </a:p>
          <a:p>
            <a:endParaRPr lang="en-US" sz="2400" dirty="0"/>
          </a:p>
          <a:p>
            <a:r>
              <a:rPr lang="en-US" sz="2400" dirty="0"/>
              <a:t>		Acts like a “referee.”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34701" y="626165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35</a:t>
            </a:r>
          </a:p>
        </p:txBody>
      </p:sp>
    </p:spTree>
    <p:extLst>
      <p:ext uri="{BB962C8B-B14F-4D97-AF65-F5344CB8AC3E}">
        <p14:creationId xmlns:p14="http://schemas.microsoft.com/office/powerpoint/2010/main" val="55341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Duties of a Transaction-Broker (</a:t>
            </a:r>
            <a:r>
              <a:rPr lang="en-US" sz="2400" dirty="0">
                <a:solidFill>
                  <a:srgbClr val="FFFF00"/>
                </a:solidFill>
              </a:rPr>
              <a:t>C</a:t>
            </a:r>
            <a:r>
              <a:rPr lang="en-US" sz="2400" dirty="0"/>
              <a:t>.A.R.D.)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22001" y="6261652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741317" y="3198167"/>
            <a:ext cx="5915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Confidentiality</a:t>
            </a:r>
            <a:r>
              <a:rPr lang="en-US" sz="2400" dirty="0"/>
              <a:t> – A transaction-Broker must hold in confidence any personal or business information received from the client.</a:t>
            </a:r>
          </a:p>
          <a:p>
            <a:endParaRPr lang="en-US" sz="2400" dirty="0"/>
          </a:p>
          <a:p>
            <a:r>
              <a:rPr lang="en-US" sz="2400" dirty="0"/>
              <a:t>	Confidentiality extends beyond the</a:t>
            </a:r>
            <a:br>
              <a:rPr lang="en-US" sz="2400" dirty="0"/>
            </a:br>
            <a:r>
              <a:rPr lang="en-US" sz="2400" dirty="0"/>
              <a:t>     termination of an agency</a:t>
            </a:r>
            <a:br>
              <a:rPr lang="en-US" sz="2400" dirty="0"/>
            </a:br>
            <a:r>
              <a:rPr lang="en-US" sz="2400" dirty="0"/>
              <a:t>     agreement.</a:t>
            </a:r>
          </a:p>
        </p:txBody>
      </p:sp>
      <p:pic>
        <p:nvPicPr>
          <p:cNvPr id="5" name="Picture 4" descr="A hand holding playing cards&#10;&#10;Description automatically generated">
            <a:extLst>
              <a:ext uri="{FF2B5EF4-FFF2-40B4-BE49-F238E27FC236}">
                <a16:creationId xmlns:a16="http://schemas.microsoft.com/office/drawing/2014/main" id="{B6306DC1-C9E6-FEAA-2A05-1E33B5794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71" y="1688592"/>
            <a:ext cx="2898275" cy="219760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57676DE-999E-B38F-23B1-2444437E1C26}"/>
              </a:ext>
            </a:extLst>
          </p:cNvPr>
          <p:cNvSpPr txBox="1">
            <a:spLocks/>
          </p:cNvSpPr>
          <p:nvPr/>
        </p:nvSpPr>
        <p:spPr>
          <a:xfrm>
            <a:off x="1141413" y="609599"/>
            <a:ext cx="10325892" cy="1078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/>
              <a:t>Working with the public – </a:t>
            </a:r>
            <a:br>
              <a:rPr lang="en-US" b="1"/>
            </a:br>
            <a:r>
              <a:rPr lang="en-US" b="1"/>
              <a:t>													</a:t>
            </a:r>
            <a:r>
              <a:rPr lang="en-US" sz="2200" b="1"/>
              <a:t>Non-Agency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04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Duties of a Transaction-Broker (C.</a:t>
            </a:r>
            <a:r>
              <a:rPr lang="en-US" sz="2400" dirty="0">
                <a:solidFill>
                  <a:srgbClr val="FFFF00"/>
                </a:solidFill>
              </a:rPr>
              <a:t>A</a:t>
            </a:r>
            <a:r>
              <a:rPr lang="en-US" sz="2400" dirty="0"/>
              <a:t>.R.D.)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34701" y="626165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741317" y="3198167"/>
            <a:ext cx="5767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Accounting</a:t>
            </a:r>
            <a:r>
              <a:rPr lang="en-US" sz="2400" dirty="0"/>
              <a:t> – An agent must safeguard and account for all personal property of their customer (money, documents, etc.)</a:t>
            </a:r>
          </a:p>
        </p:txBody>
      </p:sp>
      <p:pic>
        <p:nvPicPr>
          <p:cNvPr id="5" name="Picture 4" descr="A hand holding playing cards&#10;&#10;Description automatically generated">
            <a:extLst>
              <a:ext uri="{FF2B5EF4-FFF2-40B4-BE49-F238E27FC236}">
                <a16:creationId xmlns:a16="http://schemas.microsoft.com/office/drawing/2014/main" id="{5852C538-7233-2B8F-BD5D-02107CABF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71" y="1688592"/>
            <a:ext cx="2898275" cy="219760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C00806-41B3-1B42-A003-534DD2D5EE47}"/>
              </a:ext>
            </a:extLst>
          </p:cNvPr>
          <p:cNvSpPr txBox="1">
            <a:spLocks/>
          </p:cNvSpPr>
          <p:nvPr/>
        </p:nvSpPr>
        <p:spPr>
          <a:xfrm>
            <a:off x="1141413" y="609599"/>
            <a:ext cx="10325892" cy="1078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/>
              <a:t>Working with the public – </a:t>
            </a:r>
            <a:br>
              <a:rPr lang="en-US" b="1"/>
            </a:br>
            <a:r>
              <a:rPr lang="en-US" b="1"/>
              <a:t>													</a:t>
            </a:r>
            <a:r>
              <a:rPr lang="en-US" sz="2200" b="1"/>
              <a:t>Non-Agency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08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Duties of a Transaction-Broker (C.A.</a:t>
            </a:r>
            <a:r>
              <a:rPr lang="en-US" sz="2400" dirty="0">
                <a:solidFill>
                  <a:srgbClr val="FFFF00"/>
                </a:solidFill>
              </a:rPr>
              <a:t>R</a:t>
            </a:r>
            <a:r>
              <a:rPr lang="en-US" sz="2400" dirty="0"/>
              <a:t>.D.)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883901" y="6261652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741317" y="3198167"/>
            <a:ext cx="5627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Reasonable Skill and Care</a:t>
            </a:r>
            <a:r>
              <a:rPr lang="en-US" sz="2400" dirty="0"/>
              <a:t> – A transaction-broker is expected to do it their job with diligence and care.</a:t>
            </a:r>
          </a:p>
        </p:txBody>
      </p:sp>
      <p:pic>
        <p:nvPicPr>
          <p:cNvPr id="5" name="Picture 4" descr="A hand holding playing cards&#10;&#10;Description automatically generated">
            <a:extLst>
              <a:ext uri="{FF2B5EF4-FFF2-40B4-BE49-F238E27FC236}">
                <a16:creationId xmlns:a16="http://schemas.microsoft.com/office/drawing/2014/main" id="{3718D28B-7E79-F83C-01C9-2E5973798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71" y="1688592"/>
            <a:ext cx="2898275" cy="219760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7D6DF2B-0AF0-761F-6422-DD44B97FA9FF}"/>
              </a:ext>
            </a:extLst>
          </p:cNvPr>
          <p:cNvSpPr txBox="1">
            <a:spLocks/>
          </p:cNvSpPr>
          <p:nvPr/>
        </p:nvSpPr>
        <p:spPr>
          <a:xfrm>
            <a:off x="1141413" y="609599"/>
            <a:ext cx="10325892" cy="1078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/>
              <a:t>Working with the public – </a:t>
            </a:r>
            <a:br>
              <a:rPr lang="en-US" b="1"/>
            </a:br>
            <a:r>
              <a:rPr lang="en-US" b="1"/>
              <a:t>													</a:t>
            </a:r>
            <a:r>
              <a:rPr lang="en-US" sz="2200" b="1"/>
              <a:t>Non-Agency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69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10248246" cy="670560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r>
              <a:rPr lang="en-US" sz="2200" b="1" dirty="0"/>
              <a:t>common law of agency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698A3-8BAF-554F-34A0-9077DFA8203E}"/>
              </a:ext>
            </a:extLst>
          </p:cNvPr>
          <p:cNvSpPr txBox="1"/>
          <p:nvPr/>
        </p:nvSpPr>
        <p:spPr>
          <a:xfrm>
            <a:off x="1276395" y="2169691"/>
            <a:ext cx="5658795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Principal (Client) – the client for whom the agent is providing a service.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15605" y="6261652"/>
            <a:ext cx="97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BF327-2091-09CA-3AB1-CE7ACF3F22F7}"/>
              </a:ext>
            </a:extLst>
          </p:cNvPr>
          <p:cNvSpPr txBox="1"/>
          <p:nvPr/>
        </p:nvSpPr>
        <p:spPr>
          <a:xfrm>
            <a:off x="1276395" y="3966131"/>
            <a:ext cx="461376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Agent – the party hired to provide a service.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835484" y="1478132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Common Law of Agency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E5446-E49B-D559-9856-CDE9999EE9C2}"/>
              </a:ext>
            </a:extLst>
          </p:cNvPr>
          <p:cNvSpPr txBox="1"/>
          <p:nvPr/>
        </p:nvSpPr>
        <p:spPr>
          <a:xfrm>
            <a:off x="1276395" y="5267692"/>
            <a:ext cx="8725988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Customer – a person not under an agency agreement. The other party in a transaction.</a:t>
            </a:r>
          </a:p>
        </p:txBody>
      </p:sp>
      <p:pic>
        <p:nvPicPr>
          <p:cNvPr id="4" name="Picture 3" descr="A law book and gavel on a table&#10;&#10;Description automatically generated">
            <a:extLst>
              <a:ext uri="{FF2B5EF4-FFF2-40B4-BE49-F238E27FC236}">
                <a16:creationId xmlns:a16="http://schemas.microsoft.com/office/drawing/2014/main" id="{9629AD2F-32FB-A96C-8A7A-269B9541C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43" y="1720946"/>
            <a:ext cx="5105473" cy="36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4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2321423" y="2274838"/>
            <a:ext cx="872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Duties of a Transaction-Broker (C.A.R.</a:t>
            </a:r>
            <a:r>
              <a:rPr lang="en-US" sz="2400" dirty="0">
                <a:solidFill>
                  <a:srgbClr val="FFFF00"/>
                </a:solidFill>
              </a:rPr>
              <a:t>D</a:t>
            </a:r>
            <a:r>
              <a:rPr lang="en-US" sz="2400" dirty="0"/>
              <a:t>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34701" y="626165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F3C86-7D54-7EC6-34FA-84980F580EFA}"/>
              </a:ext>
            </a:extLst>
          </p:cNvPr>
          <p:cNvSpPr txBox="1"/>
          <p:nvPr/>
        </p:nvSpPr>
        <p:spPr>
          <a:xfrm>
            <a:off x="2741317" y="3198167"/>
            <a:ext cx="5526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Disclosure</a:t>
            </a:r>
            <a:r>
              <a:rPr lang="en-US" sz="2400" dirty="0"/>
              <a:t> – The transaction-broker must inform the client of all material facts concerning the property transaction.</a:t>
            </a:r>
          </a:p>
        </p:txBody>
      </p:sp>
      <p:pic>
        <p:nvPicPr>
          <p:cNvPr id="5" name="Picture 4" descr="A hand holding playing cards&#10;&#10;Description automatically generated">
            <a:extLst>
              <a:ext uri="{FF2B5EF4-FFF2-40B4-BE49-F238E27FC236}">
                <a16:creationId xmlns:a16="http://schemas.microsoft.com/office/drawing/2014/main" id="{77D37C9F-4B0F-585C-D5EB-FB3D36E49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71" y="1688592"/>
            <a:ext cx="2898275" cy="219760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649CC7-6DBA-10C2-8B5F-D99F59FB711A}"/>
              </a:ext>
            </a:extLst>
          </p:cNvPr>
          <p:cNvSpPr txBox="1">
            <a:spLocks/>
          </p:cNvSpPr>
          <p:nvPr/>
        </p:nvSpPr>
        <p:spPr>
          <a:xfrm>
            <a:off x="1141413" y="609599"/>
            <a:ext cx="10325892" cy="1078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/>
              <a:t>Working with the public – </a:t>
            </a:r>
            <a:br>
              <a:rPr lang="en-US" b="1"/>
            </a:br>
            <a:r>
              <a:rPr lang="en-US" b="1"/>
              <a:t>													</a:t>
            </a:r>
            <a:r>
              <a:rPr lang="en-US" sz="2200" b="1"/>
              <a:t>Non-Agency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1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1239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An agent is a fiduciary in a relationship of trust and confidence with a principal who hired him/her to represent the principal in the transaction.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525791" y="317931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525791" y="433950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>
                <a:solidFill>
                  <a:srgbClr val="FFFFFF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3028474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E3163EA1-B1C8-5321-DAD2-3F9C20F92B2A}"/>
              </a:ext>
            </a:extLst>
          </p:cNvPr>
          <p:cNvSpPr txBox="1"/>
          <p:nvPr/>
        </p:nvSpPr>
        <p:spPr>
          <a:xfrm>
            <a:off x="1312035" y="300118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10470DE-60ED-D44C-82A7-1FAD4C1BA5F8}"/>
              </a:ext>
            </a:extLst>
          </p:cNvPr>
          <p:cNvSpPr txBox="1"/>
          <p:nvPr/>
        </p:nvSpPr>
        <p:spPr>
          <a:xfrm>
            <a:off x="1312035" y="416137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>
                <a:solidFill>
                  <a:srgbClr val="FFFFFF">
                    <a:alpha val="29804"/>
                  </a:srgbClr>
                </a:solidFill>
                <a:latin typeface="Agrandir Bold"/>
              </a:rPr>
              <a:t>2) False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E566F5C4-5CDA-4B13-CD76-E74A62B41F0B}"/>
              </a:ext>
            </a:extLst>
          </p:cNvPr>
          <p:cNvSpPr txBox="1"/>
          <p:nvPr/>
        </p:nvSpPr>
        <p:spPr>
          <a:xfrm>
            <a:off x="685799" y="1205241"/>
            <a:ext cx="11154905" cy="1239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An agent is a fiduciary in a relationship of trust and confidence with a principal who hired him/her to represent the principal in the transaction.</a:t>
            </a:r>
          </a:p>
        </p:txBody>
      </p:sp>
    </p:spTree>
    <p:extLst>
      <p:ext uri="{BB962C8B-B14F-4D97-AF65-F5344CB8AC3E}">
        <p14:creationId xmlns:p14="http://schemas.microsoft.com/office/powerpoint/2010/main" val="1481384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29849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You are a broker who has listed a home for a neighbor.  Which of the following terms describes your relationship with the seller?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5" y="162577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You are the subagent of the seller.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5" y="289124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The seller is your client.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5" y="415671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3) The seller is your customer.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5" y="542217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4) The seller is your agent.</a:t>
            </a:r>
          </a:p>
        </p:txBody>
      </p:sp>
    </p:spTree>
    <p:extLst>
      <p:ext uri="{BB962C8B-B14F-4D97-AF65-F5344CB8AC3E}">
        <p14:creationId xmlns:p14="http://schemas.microsoft.com/office/powerpoint/2010/main" val="23657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29849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You are a broker who has listed a home for a neighbor.  Which of the following terms describes your relationship with the seller?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5" y="162577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39393"/>
                </a:solidFill>
                <a:latin typeface="Agrandir Bold"/>
              </a:rPr>
              <a:t>1) You are the subagent of the seller.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5" y="289124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The seller is your client.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5" y="415671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39393"/>
                </a:solidFill>
                <a:latin typeface="Agrandir Bold"/>
              </a:rPr>
              <a:t>3) The seller is your customer.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5" y="542217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39393"/>
                </a:solidFill>
                <a:latin typeface="Agrandir Bold"/>
              </a:rPr>
              <a:t>4) The seller is your agent.</a:t>
            </a:r>
          </a:p>
        </p:txBody>
      </p:sp>
    </p:spTree>
    <p:extLst>
      <p:ext uri="{BB962C8B-B14F-4D97-AF65-F5344CB8AC3E}">
        <p14:creationId xmlns:p14="http://schemas.microsoft.com/office/powerpoint/2010/main" val="664163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29849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 special agent is BEST described as someone who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5" y="162577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Has power of attorney.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5" y="289124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Has authority to sell a property.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5" y="415671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3) Has authority to represent a principal in a specific transaction.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5" y="5422176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4) Has authority to represent a principal in all matters concerning</a:t>
            </a:r>
            <a:br>
              <a:rPr lang="en-US" sz="2949" dirty="0">
                <a:solidFill>
                  <a:srgbClr val="FFFFFF"/>
                </a:solidFill>
                <a:latin typeface="Agrandir Bold"/>
              </a:rPr>
            </a:br>
            <a:r>
              <a:rPr lang="en-US" sz="2949" dirty="0">
                <a:solidFill>
                  <a:srgbClr val="FFFFFF"/>
                </a:solidFill>
                <a:latin typeface="Agrandir Bold"/>
              </a:rPr>
              <a:t>     an area of the principal’s interest.</a:t>
            </a:r>
          </a:p>
        </p:txBody>
      </p:sp>
    </p:spTree>
    <p:extLst>
      <p:ext uri="{BB962C8B-B14F-4D97-AF65-F5344CB8AC3E}">
        <p14:creationId xmlns:p14="http://schemas.microsoft.com/office/powerpoint/2010/main" val="39510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29849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 special agent is BEST described as someone who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5" y="162577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1) Has power of attorney.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5" y="289124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2) Has authority to sell a property.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5" y="415671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3) Has authority to represent a principal in a specific transaction.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5" y="5422176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4) Has authority to represent a principal in all matters concerning</a:t>
            </a:r>
            <a:br>
              <a:rPr lang="en-US" sz="2949" dirty="0">
                <a:solidFill>
                  <a:srgbClr val="9E9E9E"/>
                </a:solidFill>
                <a:latin typeface="Agrandir Bold"/>
              </a:rPr>
            </a:br>
            <a:r>
              <a:rPr lang="en-US" sz="2949" dirty="0">
                <a:solidFill>
                  <a:srgbClr val="9E9E9E"/>
                </a:solidFill>
                <a:latin typeface="Agrandir Bold"/>
              </a:rPr>
              <a:t>     an area of the principal’s interest.</a:t>
            </a:r>
          </a:p>
        </p:txBody>
      </p:sp>
    </p:spTree>
    <p:extLst>
      <p:ext uri="{BB962C8B-B14F-4D97-AF65-F5344CB8AC3E}">
        <p14:creationId xmlns:p14="http://schemas.microsoft.com/office/powerpoint/2010/main" val="2482584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29849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The seller of an unlisted property (FSBO) that is being sold to a buyer represented by a buyer’s agent is classified as a(n)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5" y="162577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Client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5" y="289124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Dual Agent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5" y="415671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3) Customer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5" y="542217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4) Undisclosed dual agent</a:t>
            </a:r>
          </a:p>
        </p:txBody>
      </p:sp>
    </p:spTree>
    <p:extLst>
      <p:ext uri="{BB962C8B-B14F-4D97-AF65-F5344CB8AC3E}">
        <p14:creationId xmlns:p14="http://schemas.microsoft.com/office/powerpoint/2010/main" val="1219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29849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The seller of an unlisted property (FSBO) that is being sold to a buyer represented by a buyer’s agent is classified as a(n)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5" y="162577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1) Client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5" y="289124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2) Dual Agent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5" y="415671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3) Customer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5" y="542217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4) Undisclosed dual agent</a:t>
            </a:r>
          </a:p>
        </p:txBody>
      </p:sp>
    </p:spTree>
    <p:extLst>
      <p:ext uri="{BB962C8B-B14F-4D97-AF65-F5344CB8AC3E}">
        <p14:creationId xmlns:p14="http://schemas.microsoft.com/office/powerpoint/2010/main" val="3752316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1239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An agent only owes disclosure of material fact as a fiduciary duty to their client.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525791" y="317931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525791" y="433950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>
                <a:solidFill>
                  <a:srgbClr val="FFFFFF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192469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10248246" cy="670560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r>
              <a:rPr lang="en-US" sz="2200" b="1" dirty="0"/>
              <a:t>common law of agency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698A3-8BAF-554F-34A0-9077DFA8203E}"/>
              </a:ext>
            </a:extLst>
          </p:cNvPr>
          <p:cNvSpPr txBox="1"/>
          <p:nvPr/>
        </p:nvSpPr>
        <p:spPr>
          <a:xfrm>
            <a:off x="2321423" y="2252224"/>
            <a:ext cx="8725988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Special (Limited) Agent </a:t>
            </a:r>
            <a:r>
              <a:rPr lang="en-US" sz="2400" dirty="0"/>
              <a:t>– authorized to represent one principal but cannot contract on the client’s behalf.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95001" y="6261652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24253" y="1478132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Types of Agency: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E5446-E49B-D559-9856-CDE9999EE9C2}"/>
              </a:ext>
            </a:extLst>
          </p:cNvPr>
          <p:cNvSpPr txBox="1"/>
          <p:nvPr/>
        </p:nvSpPr>
        <p:spPr>
          <a:xfrm>
            <a:off x="2321423" y="3789347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Real Estate Brokers are usually Special Agents.</a:t>
            </a:r>
          </a:p>
        </p:txBody>
      </p:sp>
    </p:spTree>
    <p:extLst>
      <p:ext uri="{BB962C8B-B14F-4D97-AF65-F5344CB8AC3E}">
        <p14:creationId xmlns:p14="http://schemas.microsoft.com/office/powerpoint/2010/main" val="243219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1239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An agent only owes disclosure of material fact as a fiduciary duty to their client.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525791" y="317931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525791" y="433950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621894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1893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An agent would be violating their fiduciary duty of obedience if he discloses the leaking roof to a prospective buyer when the seller asked the agent not to disclose this information.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>
                <a:solidFill>
                  <a:srgbClr val="FFFFFF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1592229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1893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An agent would be violating their fiduciary duty of obedience if he discloses the leaking roof to a prospective buyer when the seller asked the agent not to disclose this information.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29292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2125648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29849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The agent’s obligation to use his or her skill and expertise on behalf of the principal arises under which of the common-law duties?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5" y="162577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Care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5" y="289124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Obedience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5" y="415671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3) Loyalty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5" y="542217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4) Disclosure</a:t>
            </a:r>
          </a:p>
        </p:txBody>
      </p:sp>
    </p:spTree>
    <p:extLst>
      <p:ext uri="{BB962C8B-B14F-4D97-AF65-F5344CB8AC3E}">
        <p14:creationId xmlns:p14="http://schemas.microsoft.com/office/powerpoint/2010/main" val="23700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29849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The agent’s obligation to use his or her skill and expertise on behalf of the principal arises under which of the common-law duties?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5" y="162577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1) Care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5" y="289124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E8E8E"/>
                </a:solidFill>
                <a:latin typeface="Agrandir Bold"/>
              </a:rPr>
              <a:t>2) Obedience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5" y="415671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E8E8E"/>
                </a:solidFill>
                <a:latin typeface="Agrandir Bold"/>
              </a:rPr>
              <a:t>3) Loyalty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5" y="542217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8E8E8E"/>
                </a:solidFill>
                <a:latin typeface="Agrandir Bold"/>
              </a:rPr>
              <a:t>4) Disclosure</a:t>
            </a:r>
          </a:p>
        </p:txBody>
      </p:sp>
    </p:spTree>
    <p:extLst>
      <p:ext uri="{BB962C8B-B14F-4D97-AF65-F5344CB8AC3E}">
        <p14:creationId xmlns:p14="http://schemas.microsoft.com/office/powerpoint/2010/main" val="1553219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29849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One of the agent’s fiduciary duties that continues even after a listing agreement expires is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5" y="162577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Obedience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5" y="289124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Diligence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5" y="415671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3) Confidentiality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5" y="542217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4) Disclosure</a:t>
            </a:r>
          </a:p>
        </p:txBody>
      </p:sp>
    </p:spTree>
    <p:extLst>
      <p:ext uri="{BB962C8B-B14F-4D97-AF65-F5344CB8AC3E}">
        <p14:creationId xmlns:p14="http://schemas.microsoft.com/office/powerpoint/2010/main" val="136336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29849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One of the agent’s fiduciary duties that continues even after a listing agreement expires is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5" y="162577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1) Obedience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5" y="289124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2) Diligence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5" y="415671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3) Confidentiality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5" y="542217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4) Disclosure</a:t>
            </a:r>
          </a:p>
        </p:txBody>
      </p:sp>
    </p:spTree>
    <p:extLst>
      <p:ext uri="{BB962C8B-B14F-4D97-AF65-F5344CB8AC3E}">
        <p14:creationId xmlns:p14="http://schemas.microsoft.com/office/powerpoint/2010/main" val="132498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243873"/>
            <a:ext cx="11015420" cy="2533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600" dirty="0">
                <a:solidFill>
                  <a:srgbClr val="FFFFFF"/>
                </a:solidFill>
                <a:latin typeface="Agrandir Bold"/>
              </a:rPr>
              <a:t>A principal discloses that she would sell a property for $150,000.  During the listing period, the house is marketed for $180,000.  NO offers come in, and the listing expires.  Two weeks later, the agent grumbles to a customer that the seller would have sold for less than the listed price.  Which of the following is true?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3" y="318988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The agent has violated the duty of confidentiality.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3" y="3980742"/>
            <a:ext cx="10459797" cy="1019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The agent has fulfilled all fiduciary duties, including confidentiality, since the listing had expired.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523561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3) The agent is violating the duties owed this customer.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964701"/>
            <a:ext cx="10459795" cy="494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4) The agent has created a dual agency situation with the customer.</a:t>
            </a:r>
          </a:p>
        </p:txBody>
      </p:sp>
    </p:spTree>
    <p:extLst>
      <p:ext uri="{BB962C8B-B14F-4D97-AF65-F5344CB8AC3E}">
        <p14:creationId xmlns:p14="http://schemas.microsoft.com/office/powerpoint/2010/main" val="36344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243873"/>
            <a:ext cx="11015420" cy="2533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600" dirty="0">
                <a:solidFill>
                  <a:srgbClr val="FFFFFF"/>
                </a:solidFill>
                <a:latin typeface="Agrandir Bold"/>
              </a:rPr>
              <a:t>A principal discloses that she would sell a property for $150,000.  During the listing period, the house is marketed for $180,000.  NO offers come in, and the listing expires.  Two weeks later, the agent grumbles to a customer that the seller would have sold for less than the listed price.  Which of the following is true?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3" y="318988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1) The agent has violated the duty of confidentiality.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3" y="3980742"/>
            <a:ext cx="10459797" cy="1019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2) The agent has fulfilled all fiduciary duties, including confidentiality, since the listing had expired.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523561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3) The agent is violating the duties owed this customer.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964701"/>
            <a:ext cx="10459795" cy="494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4) The agent has created a dual agency situation with the customer.</a:t>
            </a:r>
          </a:p>
        </p:txBody>
      </p:sp>
    </p:spTree>
    <p:extLst>
      <p:ext uri="{BB962C8B-B14F-4D97-AF65-F5344CB8AC3E}">
        <p14:creationId xmlns:p14="http://schemas.microsoft.com/office/powerpoint/2010/main" val="249120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 single agent can represent two principals equally in the same transaction.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>
                <a:solidFill>
                  <a:srgbClr val="FFFFFF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35226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10248246" cy="670560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r>
              <a:rPr lang="en-US" sz="2200" b="1" dirty="0"/>
              <a:t>common law of agency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698A3-8BAF-554F-34A0-9077DFA8203E}"/>
              </a:ext>
            </a:extLst>
          </p:cNvPr>
          <p:cNvSpPr txBox="1"/>
          <p:nvPr/>
        </p:nvSpPr>
        <p:spPr>
          <a:xfrm>
            <a:off x="2321423" y="2252224"/>
            <a:ext cx="8725988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General Agent </a:t>
            </a:r>
            <a:r>
              <a:rPr lang="en-US" sz="2400" dirty="0"/>
              <a:t>– authorized to represent a party’s interest in a specific matter.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47401" y="6261652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24253" y="1478132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Types of Agency: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E5446-E49B-D559-9856-CDE9999EE9C2}"/>
              </a:ext>
            </a:extLst>
          </p:cNvPr>
          <p:cNvSpPr txBox="1"/>
          <p:nvPr/>
        </p:nvSpPr>
        <p:spPr>
          <a:xfrm>
            <a:off x="2321423" y="3789347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General Agents have limited ability to bind their Principal.</a:t>
            </a:r>
          </a:p>
        </p:txBody>
      </p:sp>
    </p:spTree>
    <p:extLst>
      <p:ext uri="{BB962C8B-B14F-4D97-AF65-F5344CB8AC3E}">
        <p14:creationId xmlns:p14="http://schemas.microsoft.com/office/powerpoint/2010/main" val="18559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 single agent can represent two principals equally in the same transaction.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9E9E9E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216704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10248246" cy="670560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r>
              <a:rPr lang="en-US" sz="2200" b="1" dirty="0"/>
              <a:t>common law of agency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698A3-8BAF-554F-34A0-9077DFA8203E}"/>
              </a:ext>
            </a:extLst>
          </p:cNvPr>
          <p:cNvSpPr txBox="1"/>
          <p:nvPr/>
        </p:nvSpPr>
        <p:spPr>
          <a:xfrm>
            <a:off x="2321423" y="2252224"/>
            <a:ext cx="8725988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General Agent </a:t>
            </a:r>
            <a:r>
              <a:rPr lang="en-US" sz="2400" dirty="0"/>
              <a:t>– authorized to represent a party’s interest in a specific matter.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47401" y="6261652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24253" y="1478132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Types of Agency: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E5446-E49B-D559-9856-CDE9999EE9C2}"/>
              </a:ext>
            </a:extLst>
          </p:cNvPr>
          <p:cNvSpPr txBox="1"/>
          <p:nvPr/>
        </p:nvSpPr>
        <p:spPr>
          <a:xfrm>
            <a:off x="2321423" y="3789347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Property Managers are usually General Agents.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E32D2-A8AA-5A51-19A1-AE695BB99F81}"/>
              </a:ext>
            </a:extLst>
          </p:cNvPr>
          <p:cNvSpPr txBox="1"/>
          <p:nvPr/>
        </p:nvSpPr>
        <p:spPr>
          <a:xfrm>
            <a:off x="2321423" y="4449379"/>
            <a:ext cx="9068236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Salespeople are General Agents with the Employing Broker.</a:t>
            </a:r>
          </a:p>
        </p:txBody>
      </p:sp>
    </p:spTree>
    <p:extLst>
      <p:ext uri="{BB962C8B-B14F-4D97-AF65-F5344CB8AC3E}">
        <p14:creationId xmlns:p14="http://schemas.microsoft.com/office/powerpoint/2010/main" val="18597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10248246" cy="670560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r>
              <a:rPr lang="en-US" sz="2200" b="1" dirty="0"/>
              <a:t>common law of agency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698A3-8BAF-554F-34A0-9077DFA8203E}"/>
              </a:ext>
            </a:extLst>
          </p:cNvPr>
          <p:cNvSpPr txBox="1"/>
          <p:nvPr/>
        </p:nvSpPr>
        <p:spPr>
          <a:xfrm>
            <a:off x="2321423" y="2252224"/>
            <a:ext cx="8725988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Universal Agent </a:t>
            </a:r>
            <a:r>
              <a:rPr lang="en-US" sz="2400" dirty="0"/>
              <a:t>– authorized to represent the Principal with virtually unlimited authority.  Can act as the Principal.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34701" y="626165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24253" y="1478132"/>
            <a:ext cx="8725988" cy="5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Types of Agency: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E5446-E49B-D559-9856-CDE9999EE9C2}"/>
              </a:ext>
            </a:extLst>
          </p:cNvPr>
          <p:cNvSpPr txBox="1"/>
          <p:nvPr/>
        </p:nvSpPr>
        <p:spPr>
          <a:xfrm>
            <a:off x="2321423" y="3789347"/>
            <a:ext cx="8725988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Power of Attorney – written specific authority to sign documents and act as someone else.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11B96-3491-0F28-4038-3D1BAFA73962}"/>
              </a:ext>
            </a:extLst>
          </p:cNvPr>
          <p:cNvSpPr txBox="1"/>
          <p:nvPr/>
        </p:nvSpPr>
        <p:spPr>
          <a:xfrm>
            <a:off x="2321423" y="5025499"/>
            <a:ext cx="8725988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Attorney in Fact – the person who is given the rights in a Power of Attorney.</a:t>
            </a:r>
          </a:p>
        </p:txBody>
      </p:sp>
    </p:spTree>
    <p:extLst>
      <p:ext uri="{BB962C8B-B14F-4D97-AF65-F5344CB8AC3E}">
        <p14:creationId xmlns:p14="http://schemas.microsoft.com/office/powerpoint/2010/main" val="11704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10248246" cy="670560"/>
          </a:xfrm>
        </p:spPr>
        <p:txBody>
          <a:bodyPr>
            <a:normAutofit/>
          </a:bodyPr>
          <a:lstStyle/>
          <a:p>
            <a:r>
              <a:rPr lang="en-US" b="1" dirty="0"/>
              <a:t>Working with the public – </a:t>
            </a:r>
            <a:r>
              <a:rPr lang="en-US" sz="2200" b="1" dirty="0"/>
              <a:t>common law of agency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34701" y="6261652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E5446-E49B-D559-9856-CDE9999EE9C2}"/>
              </a:ext>
            </a:extLst>
          </p:cNvPr>
          <p:cNvSpPr txBox="1"/>
          <p:nvPr/>
        </p:nvSpPr>
        <p:spPr>
          <a:xfrm>
            <a:off x="2321423" y="2075729"/>
            <a:ext cx="8725988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Power of Attorney – usually must be recorded.  (Equal Dignities Rule).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F30E2-8649-4033-AD74-E40D06CC24A1}"/>
              </a:ext>
            </a:extLst>
          </p:cNvPr>
          <p:cNvSpPr txBox="1"/>
          <p:nvPr/>
        </p:nvSpPr>
        <p:spPr>
          <a:xfrm>
            <a:off x="2321423" y="3429000"/>
            <a:ext cx="8725988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Real Estate Agents should not act in the capacity of a Universal Agent in transactions for their clients.</a:t>
            </a:r>
          </a:p>
        </p:txBody>
      </p:sp>
    </p:spTree>
    <p:extLst>
      <p:ext uri="{BB962C8B-B14F-4D97-AF65-F5344CB8AC3E}">
        <p14:creationId xmlns:p14="http://schemas.microsoft.com/office/powerpoint/2010/main" val="363515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70560"/>
          </a:xfrm>
        </p:spPr>
        <p:txBody>
          <a:bodyPr/>
          <a:lstStyle/>
          <a:p>
            <a:r>
              <a:rPr lang="en-US" b="1" dirty="0"/>
              <a:t>Working with the public – </a:t>
            </a:r>
            <a:r>
              <a:rPr lang="en-US" sz="2200" b="1" dirty="0"/>
              <a:t>Creation of Agency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62E8-975D-3A0F-8753-84C33350CBCC}"/>
              </a:ext>
            </a:extLst>
          </p:cNvPr>
          <p:cNvSpPr txBox="1"/>
          <p:nvPr/>
        </p:nvSpPr>
        <p:spPr>
          <a:xfrm>
            <a:off x="5084063" y="1758976"/>
            <a:ext cx="596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Agency Relationships can be: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AD095-778C-EAF4-E79B-02CD87935AFD}"/>
              </a:ext>
            </a:extLst>
          </p:cNvPr>
          <p:cNvSpPr txBox="1"/>
          <p:nvPr/>
        </p:nvSpPr>
        <p:spPr>
          <a:xfrm>
            <a:off x="4242815" y="2570577"/>
            <a:ext cx="7224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Express Agency – created verbally or in writing.</a:t>
            </a:r>
          </a:p>
          <a:p>
            <a:endParaRPr lang="en-US" sz="2400" dirty="0"/>
          </a:p>
          <a:p>
            <a:r>
              <a:rPr lang="en-US" sz="2400" dirty="0"/>
              <a:t>	Statute of Frauds would require in writing.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909301" y="6261652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F9589E-637C-6521-11EC-F44B8B70D7C7}"/>
              </a:ext>
            </a:extLst>
          </p:cNvPr>
          <p:cNvSpPr txBox="1"/>
          <p:nvPr/>
        </p:nvSpPr>
        <p:spPr>
          <a:xfrm>
            <a:off x="4242815" y="4120842"/>
            <a:ext cx="7224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Implied Agency – an agency relationship created when, intentionally or inadvertently, actions indicate that the parties have consented to an agency relationship.</a:t>
            </a:r>
          </a:p>
          <a:p>
            <a:endParaRPr lang="en-US" sz="2400" dirty="0"/>
          </a:p>
          <a:p>
            <a:r>
              <a:rPr lang="en-US" sz="2400" dirty="0"/>
              <a:t>	Not an express agreement.</a:t>
            </a:r>
          </a:p>
        </p:txBody>
      </p:sp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4663C598-9D32-AFA3-F11A-596164377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85" y="1567534"/>
            <a:ext cx="4341706" cy="28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2615</TotalTime>
  <Words>2670</Words>
  <Application>Microsoft Macintosh PowerPoint</Application>
  <PresentationFormat>Widescreen</PresentationFormat>
  <Paragraphs>241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Agrandir Bold</vt:lpstr>
      <vt:lpstr>Arial</vt:lpstr>
      <vt:lpstr>Century Gothic</vt:lpstr>
      <vt:lpstr>Mesh</vt:lpstr>
      <vt:lpstr>National Law and practice</vt:lpstr>
      <vt:lpstr>Working with the public – common law of agency</vt:lpstr>
      <vt:lpstr>Working with the public – common law of agency</vt:lpstr>
      <vt:lpstr>Working with the public – common law of agency</vt:lpstr>
      <vt:lpstr>Working with the public – common law of agency</vt:lpstr>
      <vt:lpstr>Working with the public – common law of agency</vt:lpstr>
      <vt:lpstr>Working with the public – common law of agency</vt:lpstr>
      <vt:lpstr>Working with the public – common law of agency</vt:lpstr>
      <vt:lpstr>Working with the public – Creation of Agency</vt:lpstr>
      <vt:lpstr>Working with the public – Agent’s Duties to Principals</vt:lpstr>
      <vt:lpstr>Working with the public –          Primary Forms of Agency Relationships</vt:lpstr>
      <vt:lpstr>Working with the public –          Primary Forms of Agency Relationships</vt:lpstr>
      <vt:lpstr>Working with the public –          Primary Forms of Agency Relationships</vt:lpstr>
      <vt:lpstr>Working with the public –          Primary Forms of Agency Relationships</vt:lpstr>
      <vt:lpstr>Working with the public –          Primary Forms of Agency Relationships</vt:lpstr>
      <vt:lpstr>Working with the public –          Primary Forms of Agency Relationships</vt:lpstr>
      <vt:lpstr>Working with the public – Agent’s Duties to Principals</vt:lpstr>
      <vt:lpstr>Working with the public –          Primary Forms of Agency Relationships</vt:lpstr>
      <vt:lpstr>Working with the public –          Primary Forms of Agency Relationships</vt:lpstr>
      <vt:lpstr>Working With the Public–           subagency and designated agent</vt:lpstr>
      <vt:lpstr>Working with the public –       Responsibilities of Agent to Customers and Third Parties</vt:lpstr>
      <vt:lpstr>Working with the public –       Responsibilities of Agent to Customers and Third Parties</vt:lpstr>
      <vt:lpstr>PowerPoint Presentation</vt:lpstr>
      <vt:lpstr>PowerPoint Presentation</vt:lpstr>
      <vt:lpstr>PowerPoint Presentation</vt:lpstr>
      <vt:lpstr>Working with the public –               Non-Agency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Law and practice</dc:title>
  <dc:creator>Ernestine Diem</dc:creator>
  <cp:lastModifiedBy>Ernestine Diem</cp:lastModifiedBy>
  <cp:revision>27</cp:revision>
  <dcterms:created xsi:type="dcterms:W3CDTF">2023-11-15T16:12:44Z</dcterms:created>
  <dcterms:modified xsi:type="dcterms:W3CDTF">2024-06-20T20:15:44Z</dcterms:modified>
</cp:coreProperties>
</file>