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14" r:id="rId46"/>
    <p:sldId id="334" r:id="rId47"/>
    <p:sldId id="316" r:id="rId48"/>
    <p:sldId id="335" r:id="rId49"/>
    <p:sldId id="318" r:id="rId50"/>
    <p:sldId id="336" r:id="rId51"/>
    <p:sldId id="320" r:id="rId52"/>
    <p:sldId id="337" r:id="rId53"/>
    <p:sldId id="322" r:id="rId54"/>
    <p:sldId id="338" r:id="rId55"/>
    <p:sldId id="324" r:id="rId56"/>
    <p:sldId id="339" r:id="rId57"/>
    <p:sldId id="326" r:id="rId58"/>
    <p:sldId id="340" r:id="rId59"/>
    <p:sldId id="328" r:id="rId60"/>
    <p:sldId id="341" r:id="rId61"/>
  </p:sldIdLst>
  <p:sldSz cx="18288000" cy="10287000"/>
  <p:notesSz cx="6858000" cy="9144000"/>
  <p:embeddedFontLst>
    <p:embeddedFont>
      <p:font typeface="Agrandir" pitchFamily="2" charset="77"/>
      <p:regular r:id="rId62"/>
    </p:embeddedFont>
    <p:embeddedFont>
      <p:font typeface="Agrandir Bold" pitchFamily="2" charset="77"/>
      <p:regular r:id="rId63"/>
      <p:bold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1" autoAdjust="0"/>
    <p:restoredTop sz="94658" autoAdjust="0"/>
  </p:normalViewPr>
  <p:slideViewPr>
    <p:cSldViewPr>
      <p:cViewPr varScale="1">
        <p:scale>
          <a:sx n="68" d="100"/>
          <a:sy n="68" d="100"/>
        </p:scale>
        <p:origin x="1136"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C4A"/>
        </a:solidFill>
        <a:effectLst/>
      </p:bgPr>
    </p:bg>
    <p:spTree>
      <p:nvGrpSpPr>
        <p:cNvPr id="1" name=""/>
        <p:cNvGrpSpPr/>
        <p:nvPr/>
      </p:nvGrpSpPr>
      <p:grpSpPr>
        <a:xfrm>
          <a:off x="0" y="0"/>
          <a:ext cx="0" cy="0"/>
          <a:chOff x="0" y="0"/>
          <a:chExt cx="0" cy="0"/>
        </a:xfrm>
      </p:grpSpPr>
      <p:sp>
        <p:nvSpPr>
          <p:cNvPr id="2" name="Freeform 2"/>
          <p:cNvSpPr/>
          <p:nvPr/>
        </p:nvSpPr>
        <p:spPr>
          <a:xfrm>
            <a:off x="4364076" y="363576"/>
            <a:ext cx="9559847" cy="9559847"/>
          </a:xfrm>
          <a:custGeom>
            <a:avLst/>
            <a:gdLst/>
            <a:ahLst/>
            <a:cxnLst/>
            <a:rect l="l" t="t" r="r" b="b"/>
            <a:pathLst>
              <a:path w="9559847" h="9559847">
                <a:moveTo>
                  <a:pt x="0" y="0"/>
                </a:moveTo>
                <a:lnTo>
                  <a:pt x="9559848" y="0"/>
                </a:lnTo>
                <a:lnTo>
                  <a:pt x="9559848" y="9559848"/>
                </a:lnTo>
                <a:lnTo>
                  <a:pt x="0" y="9559848"/>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863744" y="0"/>
            <a:ext cx="16560511" cy="10287000"/>
          </a:xfrm>
          <a:custGeom>
            <a:avLst/>
            <a:gdLst/>
            <a:ahLst/>
            <a:cxnLst/>
            <a:rect l="l" t="t" r="r" b="b"/>
            <a:pathLst>
              <a:path w="16560511" h="10287000">
                <a:moveTo>
                  <a:pt x="0" y="0"/>
                </a:moveTo>
                <a:lnTo>
                  <a:pt x="16560512" y="0"/>
                </a:lnTo>
                <a:lnTo>
                  <a:pt x="16560512"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954790" y="0"/>
            <a:ext cx="14378420" cy="10287000"/>
          </a:xfrm>
          <a:custGeom>
            <a:avLst/>
            <a:gdLst/>
            <a:ahLst/>
            <a:cxnLst/>
            <a:rect l="l" t="t" r="r" b="b"/>
            <a:pathLst>
              <a:path w="14378420" h="10287000">
                <a:moveTo>
                  <a:pt x="0" y="0"/>
                </a:moveTo>
                <a:lnTo>
                  <a:pt x="14378420" y="0"/>
                </a:lnTo>
                <a:lnTo>
                  <a:pt x="14378420"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631308" y="0"/>
            <a:ext cx="17025384" cy="10287000"/>
          </a:xfrm>
          <a:custGeom>
            <a:avLst/>
            <a:gdLst/>
            <a:ahLst/>
            <a:cxnLst/>
            <a:rect l="l" t="t" r="r" b="b"/>
            <a:pathLst>
              <a:path w="17025384" h="10287000">
                <a:moveTo>
                  <a:pt x="0" y="0"/>
                </a:moveTo>
                <a:lnTo>
                  <a:pt x="17025384" y="0"/>
                </a:lnTo>
                <a:lnTo>
                  <a:pt x="17025384"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1791361"/>
            <a:ext cx="18288000" cy="6704278"/>
          </a:xfrm>
          <a:custGeom>
            <a:avLst/>
            <a:gdLst/>
            <a:ahLst/>
            <a:cxnLst/>
            <a:rect l="l" t="t" r="r" b="b"/>
            <a:pathLst>
              <a:path w="18288000" h="6704278">
                <a:moveTo>
                  <a:pt x="0" y="0"/>
                </a:moveTo>
                <a:lnTo>
                  <a:pt x="18288000" y="0"/>
                </a:lnTo>
                <a:lnTo>
                  <a:pt x="18288000" y="6704278"/>
                </a:lnTo>
                <a:lnTo>
                  <a:pt x="0" y="6704278"/>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3018916" y="0"/>
            <a:ext cx="12250168" cy="10287000"/>
          </a:xfrm>
          <a:custGeom>
            <a:avLst/>
            <a:gdLst/>
            <a:ahLst/>
            <a:cxnLst/>
            <a:rect l="l" t="t" r="r" b="b"/>
            <a:pathLst>
              <a:path w="12250168" h="10287000">
                <a:moveTo>
                  <a:pt x="0" y="0"/>
                </a:moveTo>
                <a:lnTo>
                  <a:pt x="12250168" y="0"/>
                </a:lnTo>
                <a:lnTo>
                  <a:pt x="12250168"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240142"/>
            <a:ext cx="16230600" cy="44163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Commission Rules 6.14 and 6.19 require real estate brokers to provide copies of complete and accurate closing statements to buyers and sellers for any transaction in which the broker has a relationship with the member(s) of the public.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Broker and Broker Associate Responsibility</a:t>
            </a:r>
          </a:p>
        </p:txBody>
      </p:sp>
      <p:sp>
        <p:nvSpPr>
          <p:cNvPr id="11" name="TextBox 11"/>
          <p:cNvSpPr txBox="1"/>
          <p:nvPr/>
        </p:nvSpPr>
        <p:spPr>
          <a:xfrm>
            <a:off x="14935201" y="9290050"/>
            <a:ext cx="33528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528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240142"/>
            <a:ext cx="16230600" cy="44163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While the majority of closings are completed by a title company’s closing department, this does not relieve the employed designated broker and their employing broker of the responsibility to verify that the closing statement is accurate.</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Broker and Broker Associate Responsibility</a:t>
            </a:r>
          </a:p>
        </p:txBody>
      </p:sp>
      <p:sp>
        <p:nvSpPr>
          <p:cNvPr id="11" name="TextBox 11"/>
          <p:cNvSpPr txBox="1"/>
          <p:nvPr/>
        </p:nvSpPr>
        <p:spPr>
          <a:xfrm>
            <a:off x="15163800" y="9290050"/>
            <a:ext cx="3124201"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528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235713"/>
            <a:ext cx="16230600" cy="3404760"/>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The listing broker and any cooperating licensee must carefully review their respective closing statements for accuracy even if they will not conduct the actual closing.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Broker and Broker Associate Responsibility</a:t>
            </a:r>
          </a:p>
        </p:txBody>
      </p:sp>
      <p:sp>
        <p:nvSpPr>
          <p:cNvPr id="11" name="TextBox 11"/>
          <p:cNvSpPr txBox="1"/>
          <p:nvPr/>
        </p:nvSpPr>
        <p:spPr>
          <a:xfrm>
            <a:off x="14782801" y="9290050"/>
            <a:ext cx="35052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528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033880"/>
            <a:ext cx="16230600" cy="3404760"/>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The listing brokerage firm and the listing broker has overall responsibility for the closing.  The designated broker (for either the seller or the buyer) is responsible for the closing figures for their principal.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583229"/>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licensee who attends the closing must sign the settlement statement and is primarily responsible for providing a proper closing statement to the party they represent.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Broker and Broker Associate Responsibility</a:t>
            </a:r>
          </a:p>
        </p:txBody>
      </p:sp>
      <p:sp>
        <p:nvSpPr>
          <p:cNvPr id="11" name="TextBox 11"/>
          <p:cNvSpPr txBox="1"/>
          <p:nvPr/>
        </p:nvSpPr>
        <p:spPr>
          <a:xfrm>
            <a:off x="14935201" y="9290050"/>
            <a:ext cx="33528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528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575535"/>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An associate must deliver a copy of the statement to the employing broker immediately after the closing.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235713"/>
            <a:ext cx="16230600" cy="4233435"/>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If the designated broker is unable to attend a closing, the employing broker may designate another broker to attend; in which case all brokers assume joint responsibility for the accuracy of the closing statements.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Broker and Broker Associate Responsibility</a:t>
            </a:r>
          </a:p>
        </p:txBody>
      </p:sp>
      <p:sp>
        <p:nvSpPr>
          <p:cNvPr id="11" name="TextBox 11"/>
          <p:cNvSpPr txBox="1"/>
          <p:nvPr/>
        </p:nvSpPr>
        <p:spPr>
          <a:xfrm>
            <a:off x="14706601" y="9290050"/>
            <a:ext cx="35814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528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682215"/>
            <a:ext cx="16230600" cy="2576085"/>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The employing broker is responsible for the supervision of both brokers, which gives all three brokers responsibility for an accurate closing.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2" r="10259" b="32840"/>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2240212"/>
            <a:ext cx="18288000" cy="5962254"/>
            <a:chOff x="0" y="0"/>
            <a:chExt cx="4816593" cy="1570306"/>
          </a:xfrm>
        </p:grpSpPr>
        <p:sp>
          <p:nvSpPr>
            <p:cNvPr id="7" name="Freeform 7"/>
            <p:cNvSpPr/>
            <p:nvPr/>
          </p:nvSpPr>
          <p:spPr>
            <a:xfrm>
              <a:off x="0" y="0"/>
              <a:ext cx="4816592" cy="1570306"/>
            </a:xfrm>
            <a:custGeom>
              <a:avLst/>
              <a:gdLst/>
              <a:ahLst/>
              <a:cxnLst/>
              <a:rect l="l" t="t" r="r" b="b"/>
              <a:pathLst>
                <a:path w="4816592" h="1570306">
                  <a:moveTo>
                    <a:pt x="0" y="0"/>
                  </a:moveTo>
                  <a:lnTo>
                    <a:pt x="4816592" y="0"/>
                  </a:lnTo>
                  <a:lnTo>
                    <a:pt x="4816592" y="1570306"/>
                  </a:lnTo>
                  <a:lnTo>
                    <a:pt x="0" y="1570306"/>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2451152"/>
            <a:ext cx="18288000" cy="5187950"/>
          </a:xfrm>
          <a:prstGeom prst="rect">
            <a:avLst/>
          </a:prstGeom>
        </p:spPr>
        <p:txBody>
          <a:bodyPr lIns="0" tIns="0" rIns="0" bIns="0" rtlCol="0" anchor="t">
            <a:spAutoFit/>
          </a:bodyPr>
          <a:lstStyle/>
          <a:p>
            <a:pPr algn="ctr">
              <a:lnSpc>
                <a:spcPts val="10499"/>
              </a:lnSpc>
            </a:pPr>
            <a:r>
              <a:rPr lang="en-US" sz="7499" dirty="0">
                <a:solidFill>
                  <a:srgbClr val="FFFFFF"/>
                </a:solidFill>
                <a:latin typeface="Agrandir Bold"/>
              </a:rPr>
              <a:t>Colorado Closings and Settlement</a:t>
            </a:r>
          </a:p>
          <a:p>
            <a:pPr algn="ctr">
              <a:lnSpc>
                <a:spcPts val="8960"/>
              </a:lnSpc>
            </a:pPr>
            <a:endParaRPr lang="en-US" sz="7499" dirty="0">
              <a:solidFill>
                <a:srgbClr val="FFFFFF"/>
              </a:solidFill>
              <a:latin typeface="Agrandir Bold"/>
            </a:endParaRPr>
          </a:p>
          <a:p>
            <a:pPr algn="ctr">
              <a:lnSpc>
                <a:spcPts val="10499"/>
              </a:lnSpc>
            </a:pPr>
            <a:r>
              <a:rPr lang="en-US" sz="7499" dirty="0">
                <a:solidFill>
                  <a:srgbClr val="FFFFFF"/>
                </a:solidFill>
                <a:latin typeface="Agrandir Bold"/>
              </a:rPr>
              <a:t>Chapter 20 </a:t>
            </a:r>
          </a:p>
          <a:p>
            <a:pPr algn="ctr">
              <a:lnSpc>
                <a:spcPts val="9799"/>
              </a:lnSpc>
              <a:spcBef>
                <a:spcPct val="0"/>
              </a:spcBef>
            </a:pPr>
            <a:r>
              <a:rPr lang="en-US" sz="6999" dirty="0">
                <a:solidFill>
                  <a:srgbClr val="FFFFFF"/>
                </a:solidFill>
                <a:latin typeface="Agrandir"/>
              </a:rPr>
              <a:t>Broker's Responsibility Related to Closing </a:t>
            </a:r>
          </a:p>
        </p:txBody>
      </p:sp>
      <p:sp>
        <p:nvSpPr>
          <p:cNvPr id="10" name="AutoShape 10"/>
          <p:cNvSpPr/>
          <p:nvPr/>
        </p:nvSpPr>
        <p:spPr>
          <a:xfrm>
            <a:off x="5897880" y="4575662"/>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305728"/>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required Closing Statements provided to the Seller and Buyer reflects only that party’s credits and debits.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Broker and Broker Associate Responsibility</a:t>
            </a:r>
          </a:p>
        </p:txBody>
      </p:sp>
      <p:sp>
        <p:nvSpPr>
          <p:cNvPr id="11" name="TextBox 11"/>
          <p:cNvSpPr txBox="1"/>
          <p:nvPr/>
        </p:nvSpPr>
        <p:spPr>
          <a:xfrm>
            <a:off x="14935201" y="9290050"/>
            <a:ext cx="33528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530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467350"/>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broker(s) attending the closing must sign and secure the signed approval and acceptance of the Buyer and Seller on a copy of their respective closing statements.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973488"/>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Original signatures are not required on the copies that are retained in the office transaction file.</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Broker and Broker Associate Responsibility</a:t>
            </a:r>
          </a:p>
        </p:txBody>
      </p:sp>
      <p:sp>
        <p:nvSpPr>
          <p:cNvPr id="11" name="TextBox 11"/>
          <p:cNvSpPr txBox="1"/>
          <p:nvPr/>
        </p:nvSpPr>
        <p:spPr>
          <a:xfrm>
            <a:off x="14325601" y="9290050"/>
            <a:ext cx="39624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530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618153"/>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Copies must be retained in the broker’s file for four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305728"/>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For more than 30 years, Federal law has required lenders to provide two different disclosure forms to consumers applying for a loan.</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The Truth in Lending Act and RESPA</a:t>
            </a:r>
          </a:p>
        </p:txBody>
      </p:sp>
      <p:sp>
        <p:nvSpPr>
          <p:cNvPr id="11" name="TextBox 11"/>
          <p:cNvSpPr txBox="1"/>
          <p:nvPr/>
        </p:nvSpPr>
        <p:spPr>
          <a:xfrm>
            <a:off x="14554200" y="9290050"/>
            <a:ext cx="3733801"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530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5390796"/>
            <a:ext cx="14183724" cy="94921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The Good Faith Estimate and the HUD-1.</a:t>
            </a:r>
          </a:p>
        </p:txBody>
      </p:sp>
      <p:sp>
        <p:nvSpPr>
          <p:cNvPr id="14" name="TextBox 14"/>
          <p:cNvSpPr txBox="1"/>
          <p:nvPr/>
        </p:nvSpPr>
        <p:spPr>
          <a:xfrm>
            <a:off x="1028700" y="6742314"/>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Consumers often found the forms confusing, and lenders and settlement agents found the forms burdensome to provide and explain.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773733"/>
            <a:ext cx="16230600" cy="2576085"/>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The Good Faith Estimate (GFE) and the initial Truth-in-Lending disclosure (initial TIL) have been combined into a new form, the </a:t>
            </a:r>
            <a:r>
              <a:rPr lang="en-US" sz="4386">
                <a:solidFill>
                  <a:srgbClr val="FFFC00"/>
                </a:solidFill>
                <a:latin typeface="Agrandir Bold"/>
              </a:rPr>
              <a:t>Loan Estimate</a:t>
            </a:r>
            <a:r>
              <a:rPr lang="en-US" sz="4386">
                <a:solidFill>
                  <a:srgbClr val="FFFFFF"/>
                </a:solidFill>
                <a:latin typeface="Agrandir Bold"/>
              </a:rPr>
              <a:t>.</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The Truth in Lending Act and RESPA</a:t>
            </a:r>
          </a:p>
        </p:txBody>
      </p:sp>
      <p:sp>
        <p:nvSpPr>
          <p:cNvPr id="11" name="TextBox 11"/>
          <p:cNvSpPr txBox="1"/>
          <p:nvPr/>
        </p:nvSpPr>
        <p:spPr>
          <a:xfrm>
            <a:off x="14630401" y="9290050"/>
            <a:ext cx="36576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530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4640745"/>
            <a:ext cx="14183724" cy="5062110"/>
          </a:xfrm>
          <a:prstGeom prst="rect">
            <a:avLst/>
          </a:prstGeom>
        </p:spPr>
        <p:txBody>
          <a:bodyPr lIns="0" tIns="0" rIns="0" bIns="0" rtlCol="0" anchor="t">
            <a:spAutoFit/>
          </a:bodyPr>
          <a:lstStyle/>
          <a:p>
            <a:pPr>
              <a:lnSpc>
                <a:spcPts val="6579"/>
              </a:lnSpc>
            </a:pPr>
            <a:r>
              <a:rPr lang="en-US" sz="4386" dirty="0">
                <a:solidFill>
                  <a:srgbClr val="FFFFFF"/>
                </a:solidFill>
                <a:latin typeface="Agrandir Bold"/>
              </a:rPr>
              <a:t>- </a:t>
            </a:r>
            <a:r>
              <a:rPr lang="en-US" sz="4000" dirty="0">
                <a:solidFill>
                  <a:srgbClr val="FFFFFF"/>
                </a:solidFill>
                <a:latin typeface="Agrandir Bold"/>
              </a:rPr>
              <a:t>Designed to provide disclosures that will be helpful to</a:t>
            </a:r>
            <a:br>
              <a:rPr lang="en-US" sz="4000" dirty="0">
                <a:solidFill>
                  <a:srgbClr val="FFFFFF"/>
                </a:solidFill>
                <a:latin typeface="Agrandir Bold"/>
              </a:rPr>
            </a:br>
            <a:r>
              <a:rPr lang="en-US" sz="4000" dirty="0">
                <a:solidFill>
                  <a:srgbClr val="FFFFFF"/>
                </a:solidFill>
                <a:latin typeface="Agrandir Bold"/>
              </a:rPr>
              <a:t>   consumers in understanding the key features, costs,</a:t>
            </a:r>
            <a:br>
              <a:rPr lang="en-US" sz="4000" dirty="0">
                <a:solidFill>
                  <a:srgbClr val="FFFFFF"/>
                </a:solidFill>
                <a:latin typeface="Agrandir Bold"/>
              </a:rPr>
            </a:br>
            <a:r>
              <a:rPr lang="en-US" sz="4000" dirty="0">
                <a:solidFill>
                  <a:srgbClr val="FFFFFF"/>
                </a:solidFill>
                <a:latin typeface="Agrandir Bold"/>
              </a:rPr>
              <a:t>   and risks of the mortgage loan for which they are</a:t>
            </a:r>
            <a:br>
              <a:rPr lang="en-US" sz="4000" dirty="0">
                <a:solidFill>
                  <a:srgbClr val="FFFFFF"/>
                </a:solidFill>
                <a:latin typeface="Agrandir Bold"/>
              </a:rPr>
            </a:br>
            <a:r>
              <a:rPr lang="en-US" sz="4000" dirty="0">
                <a:solidFill>
                  <a:srgbClr val="FFFFFF"/>
                </a:solidFill>
                <a:latin typeface="Agrandir Bold"/>
              </a:rPr>
              <a:t>   applying, and must be delivered or mailed to consumers</a:t>
            </a:r>
            <a:br>
              <a:rPr lang="en-US" sz="4000" dirty="0">
                <a:solidFill>
                  <a:srgbClr val="FFFFFF"/>
                </a:solidFill>
                <a:latin typeface="Agrandir Bold"/>
              </a:rPr>
            </a:br>
            <a:r>
              <a:rPr lang="en-US" sz="4000" dirty="0">
                <a:solidFill>
                  <a:srgbClr val="FFFFFF"/>
                </a:solidFill>
                <a:latin typeface="Agrandir Bold"/>
              </a:rPr>
              <a:t>   no later than the third business day after they submit</a:t>
            </a:r>
            <a:br>
              <a:rPr lang="en-US" sz="4000" dirty="0">
                <a:solidFill>
                  <a:srgbClr val="FFFFFF"/>
                </a:solidFill>
                <a:latin typeface="Agrandir Bold"/>
              </a:rPr>
            </a:br>
            <a:r>
              <a:rPr lang="en-US" sz="4000" dirty="0">
                <a:solidFill>
                  <a:srgbClr val="FFFFFF"/>
                </a:solidFill>
                <a:latin typeface="Agrandir Bold"/>
              </a:rPr>
              <a:t>   a loan application.</a:t>
            </a:r>
            <a:endParaRPr lang="en-US" sz="4386" dirty="0">
              <a:solidFill>
                <a:srgbClr val="FFFFFF"/>
              </a:solidFill>
              <a:latin typeface="Agrandir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48326"/>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old HUD-1 and final Truth-in-Lending disclosure have been combined into another new form, the </a:t>
            </a:r>
            <a:r>
              <a:rPr lang="en-US" sz="4586">
                <a:solidFill>
                  <a:srgbClr val="FFFC00"/>
                </a:solidFill>
                <a:latin typeface="Agrandir Bold"/>
              </a:rPr>
              <a:t>Closing Disclosure</a:t>
            </a:r>
            <a:r>
              <a:rPr lang="en-US" sz="4586">
                <a:solidFill>
                  <a:srgbClr val="FFFFFF"/>
                </a:solidFill>
                <a:latin typeface="Agrandir Bold"/>
              </a:rPr>
              <a:t>.</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The Truth in Lending Act and RESPA</a:t>
            </a:r>
          </a:p>
        </p:txBody>
      </p:sp>
      <p:sp>
        <p:nvSpPr>
          <p:cNvPr id="11" name="TextBox 11"/>
          <p:cNvSpPr txBox="1"/>
          <p:nvPr/>
        </p:nvSpPr>
        <p:spPr>
          <a:xfrm>
            <a:off x="14859001" y="9290050"/>
            <a:ext cx="34290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531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5295624"/>
            <a:ext cx="14183724" cy="441631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a:t>
            </a:r>
            <a:r>
              <a:rPr lang="en-US" sz="4400" dirty="0">
                <a:solidFill>
                  <a:srgbClr val="FFFFFF"/>
                </a:solidFill>
                <a:latin typeface="Agrandir Bold"/>
              </a:rPr>
              <a:t>Designed to provide disclosures that will be</a:t>
            </a:r>
            <a:br>
              <a:rPr lang="en-US" sz="4400" dirty="0">
                <a:solidFill>
                  <a:srgbClr val="FFFFFF"/>
                </a:solidFill>
                <a:latin typeface="Agrandir Bold"/>
              </a:rPr>
            </a:br>
            <a:r>
              <a:rPr lang="en-US" sz="4400" dirty="0">
                <a:solidFill>
                  <a:srgbClr val="FFFFFF"/>
                </a:solidFill>
                <a:latin typeface="Agrandir Bold"/>
              </a:rPr>
              <a:t>   helpful to consumers in understanding all of the</a:t>
            </a:r>
            <a:br>
              <a:rPr lang="en-US" sz="4400" dirty="0">
                <a:solidFill>
                  <a:srgbClr val="FFFFFF"/>
                </a:solidFill>
                <a:latin typeface="Agrandir Bold"/>
              </a:rPr>
            </a:br>
            <a:r>
              <a:rPr lang="en-US" sz="4400" dirty="0">
                <a:solidFill>
                  <a:srgbClr val="FFFFFF"/>
                </a:solidFill>
                <a:latin typeface="Agrandir Bold"/>
              </a:rPr>
              <a:t>   costs of the transaction. This form must be</a:t>
            </a:r>
            <a:br>
              <a:rPr lang="en-US" sz="4400" dirty="0">
                <a:solidFill>
                  <a:srgbClr val="FFFFFF"/>
                </a:solidFill>
                <a:latin typeface="Agrandir Bold"/>
              </a:rPr>
            </a:br>
            <a:r>
              <a:rPr lang="en-US" sz="4400" dirty="0">
                <a:solidFill>
                  <a:srgbClr val="FFFFFF"/>
                </a:solidFill>
                <a:latin typeface="Agrandir Bold"/>
              </a:rPr>
              <a:t>   provided to consumers at least </a:t>
            </a:r>
            <a:r>
              <a:rPr lang="en-US" sz="4400" dirty="0">
                <a:solidFill>
                  <a:srgbClr val="FFFC00"/>
                </a:solidFill>
                <a:latin typeface="Agrandir Bold"/>
              </a:rPr>
              <a:t>three business</a:t>
            </a:r>
            <a:br>
              <a:rPr lang="en-US" sz="4400" dirty="0">
                <a:solidFill>
                  <a:srgbClr val="FFFC00"/>
                </a:solidFill>
                <a:latin typeface="Agrandir Bold"/>
              </a:rPr>
            </a:br>
            <a:r>
              <a:rPr lang="en-US" sz="4400" dirty="0">
                <a:solidFill>
                  <a:srgbClr val="FFFC00"/>
                </a:solidFill>
                <a:latin typeface="Agrandir Bold"/>
              </a:rPr>
              <a:t>   days</a:t>
            </a:r>
            <a:r>
              <a:rPr lang="en-US" sz="4400" dirty="0">
                <a:solidFill>
                  <a:srgbClr val="FFFFFF"/>
                </a:solidFill>
                <a:latin typeface="Agrandir Bold"/>
              </a:rPr>
              <a:t> before closing.</a:t>
            </a:r>
            <a:endParaRPr lang="en-US" sz="4586" dirty="0">
              <a:solidFill>
                <a:srgbClr val="FFFFFF"/>
              </a:solidFill>
              <a:latin typeface="Agrandir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823941"/>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Loan Estimate must contain the actual terms and costs of the transaction.</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The Truth in Lending Act and RESPA</a:t>
            </a:r>
          </a:p>
        </p:txBody>
      </p:sp>
      <p:sp>
        <p:nvSpPr>
          <p:cNvPr id="11" name="TextBox 11"/>
          <p:cNvSpPr txBox="1"/>
          <p:nvPr/>
        </p:nvSpPr>
        <p:spPr>
          <a:xfrm>
            <a:off x="14478001" y="9290050"/>
            <a:ext cx="38100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531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323410"/>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Creditors may estimate disclosures using the best information reasonably available when the actual term or cost is not reasonably available to the creditor at the time the disclosure is made.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41929"/>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creditor normally may rely on the representations of other parties in obtaining the information, including, for example, the settlement agent.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The Truth in Lending Act and RESPA</a:t>
            </a:r>
          </a:p>
        </p:txBody>
      </p:sp>
      <p:sp>
        <p:nvSpPr>
          <p:cNvPr id="11" name="TextBox 11"/>
          <p:cNvSpPr txBox="1"/>
          <p:nvPr/>
        </p:nvSpPr>
        <p:spPr>
          <a:xfrm>
            <a:off x="14706601" y="9290050"/>
            <a:ext cx="35814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531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296269"/>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creditor is required to provide corrected disclosures containing the actual terms of the transaction at or before closing.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038786"/>
            <a:ext cx="16230600" cy="9492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Closing Disclosure must be in writing.</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The Truth in Lending Act and RESPA</a:t>
            </a:r>
          </a:p>
        </p:txBody>
      </p:sp>
      <p:sp>
        <p:nvSpPr>
          <p:cNvPr id="11" name="TextBox 11"/>
          <p:cNvSpPr txBox="1"/>
          <p:nvPr/>
        </p:nvSpPr>
        <p:spPr>
          <a:xfrm>
            <a:off x="14859001" y="9290050"/>
            <a:ext cx="34290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531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4886325"/>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If the actual terms or costs of the transaction change prior to closing, the creditor must provide a corrected Closing Disclosure that contains the actual terms of the transaction.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52535"/>
            <a:ext cx="16230600" cy="10181929"/>
          </a:xfrm>
          <a:custGeom>
            <a:avLst/>
            <a:gdLst/>
            <a:ahLst/>
            <a:cxnLst/>
            <a:rect l="l" t="t" r="r" b="b"/>
            <a:pathLst>
              <a:path w="16230600" h="10181929">
                <a:moveTo>
                  <a:pt x="0" y="0"/>
                </a:moveTo>
                <a:lnTo>
                  <a:pt x="16230600" y="0"/>
                </a:lnTo>
                <a:lnTo>
                  <a:pt x="16230600" y="10181930"/>
                </a:lnTo>
                <a:lnTo>
                  <a:pt x="0" y="10181930"/>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8728"/>
            <a:ext cx="16230600" cy="10269543"/>
          </a:xfrm>
          <a:custGeom>
            <a:avLst/>
            <a:gdLst/>
            <a:ahLst/>
            <a:cxnLst/>
            <a:rect l="l" t="t" r="r" b="b"/>
            <a:pathLst>
              <a:path w="16230600" h="10269543">
                <a:moveTo>
                  <a:pt x="0" y="0"/>
                </a:moveTo>
                <a:lnTo>
                  <a:pt x="16230600" y="0"/>
                </a:lnTo>
                <a:lnTo>
                  <a:pt x="16230600" y="10269544"/>
                </a:lnTo>
                <a:lnTo>
                  <a:pt x="0" y="1026954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929984"/>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real estate closing, or settlement, occurs when the seller delivers title to the buyer in exchange for payment by the buyer of the purchase price.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An Introduction to Closings and Settlement </a:t>
            </a:r>
          </a:p>
        </p:txBody>
      </p:sp>
      <p:sp>
        <p:nvSpPr>
          <p:cNvPr id="11" name="TextBox 11"/>
          <p:cNvSpPr txBox="1"/>
          <p:nvPr/>
        </p:nvSpPr>
        <p:spPr>
          <a:xfrm>
            <a:off x="15163801" y="9290050"/>
            <a:ext cx="31242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523</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402270"/>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Title passes from the seller to the buyer and a final accounting is given for all funds received or paid.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193170" y="0"/>
            <a:ext cx="15901660" cy="10287000"/>
          </a:xfrm>
          <a:custGeom>
            <a:avLst/>
            <a:gdLst/>
            <a:ahLst/>
            <a:cxnLst/>
            <a:rect l="l" t="t" r="r" b="b"/>
            <a:pathLst>
              <a:path w="15901660" h="10287000">
                <a:moveTo>
                  <a:pt x="0" y="0"/>
                </a:moveTo>
                <a:lnTo>
                  <a:pt x="15901660" y="0"/>
                </a:lnTo>
                <a:lnTo>
                  <a:pt x="15901660"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838348" y="0"/>
            <a:ext cx="16611304" cy="10287000"/>
          </a:xfrm>
          <a:custGeom>
            <a:avLst/>
            <a:gdLst/>
            <a:ahLst/>
            <a:cxnLst/>
            <a:rect l="l" t="t" r="r" b="b"/>
            <a:pathLst>
              <a:path w="16611304" h="10287000">
                <a:moveTo>
                  <a:pt x="0" y="0"/>
                </a:moveTo>
                <a:lnTo>
                  <a:pt x="16611304" y="0"/>
                </a:lnTo>
                <a:lnTo>
                  <a:pt x="16611304"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2038559"/>
            <a:ext cx="18288000" cy="6209881"/>
          </a:xfrm>
          <a:custGeom>
            <a:avLst/>
            <a:gdLst/>
            <a:ahLst/>
            <a:cxnLst/>
            <a:rect l="l" t="t" r="r" b="b"/>
            <a:pathLst>
              <a:path w="18288000" h="6209881">
                <a:moveTo>
                  <a:pt x="0" y="0"/>
                </a:moveTo>
                <a:lnTo>
                  <a:pt x="18288000" y="0"/>
                </a:lnTo>
                <a:lnTo>
                  <a:pt x="18288000" y="6209882"/>
                </a:lnTo>
                <a:lnTo>
                  <a:pt x="0" y="620988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3498464" y="0"/>
            <a:ext cx="11291072" cy="10287000"/>
          </a:xfrm>
          <a:custGeom>
            <a:avLst/>
            <a:gdLst/>
            <a:ahLst/>
            <a:cxnLst/>
            <a:rect l="l" t="t" r="r" b="b"/>
            <a:pathLst>
              <a:path w="11291072" h="10287000">
                <a:moveTo>
                  <a:pt x="0" y="0"/>
                </a:moveTo>
                <a:lnTo>
                  <a:pt x="11291072" y="0"/>
                </a:lnTo>
                <a:lnTo>
                  <a:pt x="11291072"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5149994" y="0"/>
            <a:ext cx="7988011" cy="10287000"/>
          </a:xfrm>
          <a:custGeom>
            <a:avLst/>
            <a:gdLst/>
            <a:ahLst/>
            <a:cxnLst/>
            <a:rect l="l" t="t" r="r" b="b"/>
            <a:pathLst>
              <a:path w="7988011" h="10287000">
                <a:moveTo>
                  <a:pt x="0" y="0"/>
                </a:moveTo>
                <a:lnTo>
                  <a:pt x="7988012" y="0"/>
                </a:lnTo>
                <a:lnTo>
                  <a:pt x="7988012"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88098" y="0"/>
            <a:ext cx="15311804" cy="10287000"/>
          </a:xfrm>
          <a:custGeom>
            <a:avLst/>
            <a:gdLst/>
            <a:ahLst/>
            <a:cxnLst/>
            <a:rect l="l" t="t" r="r" b="b"/>
            <a:pathLst>
              <a:path w="15311804" h="10287000">
                <a:moveTo>
                  <a:pt x="0" y="0"/>
                </a:moveTo>
                <a:lnTo>
                  <a:pt x="15311804" y="0"/>
                </a:lnTo>
                <a:lnTo>
                  <a:pt x="15311804"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463032" y="0"/>
            <a:ext cx="17361937" cy="10287000"/>
          </a:xfrm>
          <a:custGeom>
            <a:avLst/>
            <a:gdLst/>
            <a:ahLst/>
            <a:cxnLst/>
            <a:rect l="l" t="t" r="r" b="b"/>
            <a:pathLst>
              <a:path w="17361937" h="10287000">
                <a:moveTo>
                  <a:pt x="0" y="0"/>
                </a:moveTo>
                <a:lnTo>
                  <a:pt x="17361936" y="0"/>
                </a:lnTo>
                <a:lnTo>
                  <a:pt x="17361936"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38481"/>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Under RESPA, no seller of property may require, as a condition of selling the property, that title insurance be purchased by the Buyer from any particular title insurance company.</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The Truth in Lending Act and RESPA</a:t>
            </a:r>
          </a:p>
        </p:txBody>
      </p:sp>
      <p:sp>
        <p:nvSpPr>
          <p:cNvPr id="11" name="TextBox 11"/>
          <p:cNvSpPr txBox="1"/>
          <p:nvPr/>
        </p:nvSpPr>
        <p:spPr>
          <a:xfrm>
            <a:off x="14859001" y="9290050"/>
            <a:ext cx="34290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537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288128"/>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In a traditional Colorado transaction, the seller agrees to pay for the title insurance policy and may therefore select the title company.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38481"/>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purchase of a mortgagee’s title policy does not involve the seller, but rather, the lender imposes this requirement on the borrower.</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The Truth in Lending Act and RESPA</a:t>
            </a:r>
          </a:p>
        </p:txBody>
      </p:sp>
      <p:sp>
        <p:nvSpPr>
          <p:cNvPr id="11" name="TextBox 11"/>
          <p:cNvSpPr txBox="1"/>
          <p:nvPr/>
        </p:nvSpPr>
        <p:spPr>
          <a:xfrm>
            <a:off x="14782801" y="9290050"/>
            <a:ext cx="35052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537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416521"/>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A buyer normally purchases a mortgagee’s title policy from the same title company used by the seller because it costs less than buying it from another title company.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518523"/>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 buyer cannot be forced to acquire the mortgagee’s policy from the same title company that is providing the owner’s policy.</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The Truth in Lending Act and RESPA</a:t>
            </a:r>
          </a:p>
        </p:txBody>
      </p:sp>
      <p:sp>
        <p:nvSpPr>
          <p:cNvPr id="11" name="TextBox 11"/>
          <p:cNvSpPr txBox="1"/>
          <p:nvPr/>
        </p:nvSpPr>
        <p:spPr>
          <a:xfrm>
            <a:off x="14782801" y="9290050"/>
            <a:ext cx="35052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537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40837"/>
            <a:ext cx="16230600" cy="1747410"/>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Colorado closings are normally conducted by title companies. </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An Introduction to Closings and Settlement </a:t>
            </a:r>
          </a:p>
        </p:txBody>
      </p:sp>
      <p:sp>
        <p:nvSpPr>
          <p:cNvPr id="11" name="TextBox 11"/>
          <p:cNvSpPr txBox="1"/>
          <p:nvPr/>
        </p:nvSpPr>
        <p:spPr>
          <a:xfrm>
            <a:off x="14935201" y="9290050"/>
            <a:ext cx="33528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523</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4143327"/>
            <a:ext cx="16230600" cy="1747410"/>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Real estate brokers, attorneys or independent closing agents also may conduct closings. </a:t>
            </a:r>
          </a:p>
        </p:txBody>
      </p:sp>
      <p:sp>
        <p:nvSpPr>
          <p:cNvPr id="14" name="TextBox 14"/>
          <p:cNvSpPr txBox="1"/>
          <p:nvPr/>
        </p:nvSpPr>
        <p:spPr>
          <a:xfrm>
            <a:off x="1028700" y="6345817"/>
            <a:ext cx="16230600" cy="3404760"/>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Real estate closers are not regulated; however, Colorado Insurance Regulations require that title companies close real estate transactions only pursuant to written instructions.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300229"/>
            <a:ext cx="16230600" cy="44163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I.R.S. Reporting - Generally, a transaction that consists in whole or in part of a sale or exchange for money, indebtedness, property, or services, or any present or future ownership interest must be reported to the IRS on Form 1099S.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Withholding</a:t>
            </a:r>
          </a:p>
        </p:txBody>
      </p:sp>
      <p:sp>
        <p:nvSpPr>
          <p:cNvPr id="11" name="TextBox 11"/>
          <p:cNvSpPr txBox="1"/>
          <p:nvPr/>
        </p:nvSpPr>
        <p:spPr>
          <a:xfrm>
            <a:off x="14554201" y="9290050"/>
            <a:ext cx="37338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537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300229"/>
            <a:ext cx="16230600" cy="44163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Nonresident Seller Withholding - When the seller is not a resident of Colorado, state law requires that income tax be withheld for sales in excess of $100,000.  The withholding is 2% of the sales price or the entire “net proceeds,” whichever is less.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Withholding</a:t>
            </a:r>
          </a:p>
        </p:txBody>
      </p:sp>
      <p:sp>
        <p:nvSpPr>
          <p:cNvPr id="11" name="TextBox 11"/>
          <p:cNvSpPr txBox="1"/>
          <p:nvPr/>
        </p:nvSpPr>
        <p:spPr>
          <a:xfrm>
            <a:off x="14859001" y="9290050"/>
            <a:ext cx="34290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538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30799"/>
            <a:ext cx="16230600" cy="61498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Foreign Investor Real Property Tax Act (FIRPTA) - Requires that if the seller is a foreign person, the closer must deduct and withhold a tax equal to 15% of the amount realized on the disposition. The amount withheld must be 15% of the amount realized or the seller’s maximum tax liability, whichever is less.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Withholding</a:t>
            </a:r>
          </a:p>
        </p:txBody>
      </p:sp>
      <p:sp>
        <p:nvSpPr>
          <p:cNvPr id="11" name="TextBox 11"/>
          <p:cNvSpPr txBox="1"/>
          <p:nvPr/>
        </p:nvSpPr>
        <p:spPr>
          <a:xfrm>
            <a:off x="14706601" y="9290050"/>
            <a:ext cx="35814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538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30799"/>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In Colorado, on the settlement date all parties, including the broker, buyer, lender, and sometimes the seller, must furnish good funds for all amounts due by the responsible party.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Good Funds</a:t>
            </a:r>
          </a:p>
        </p:txBody>
      </p:sp>
      <p:sp>
        <p:nvSpPr>
          <p:cNvPr id="11" name="TextBox 11"/>
          <p:cNvSpPr txBox="1"/>
          <p:nvPr/>
        </p:nvSpPr>
        <p:spPr>
          <a:xfrm>
            <a:off x="14706601" y="9290050"/>
            <a:ext cx="35814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539</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817675"/>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No disbursements may be made until all funds are available for immediate withdrawal as “good funds.”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053789"/>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Disbursements from closing may be made only after the closing entity has received good funds.</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Good Funds</a:t>
            </a:r>
          </a:p>
        </p:txBody>
      </p:sp>
      <p:sp>
        <p:nvSpPr>
          <p:cNvPr id="11" name="TextBox 11"/>
          <p:cNvSpPr txBox="1"/>
          <p:nvPr/>
        </p:nvSpPr>
        <p:spPr>
          <a:xfrm>
            <a:off x="14782801" y="9290050"/>
            <a:ext cx="35052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a:t>
            </a:r>
            <a:r>
              <a:rPr lang="en-US" sz="5000">
                <a:solidFill>
                  <a:srgbClr val="FFFFFF"/>
                </a:solidFill>
                <a:latin typeface="Agrandir Bold"/>
              </a:rPr>
              <a:t>539 </a:t>
            </a:r>
            <a:endParaRPr lang="en-US" sz="5000" dirty="0">
              <a:solidFill>
                <a:srgbClr val="FFFFFF"/>
              </a:solidFill>
              <a:latin typeface="Agrandir Bold"/>
            </a:endParaRP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4408805"/>
            <a:ext cx="16230600" cy="52830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Good funds are considered to be electronic wire; certified, cashier’s, or teller’s checks; and other funds that are either received in  sufficient time prior to closing to be eligible for immediate withdrawal or are guaranteed by the depository on which they are drawn.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07861"/>
            <a:ext cx="16230600" cy="2888035"/>
          </a:xfrm>
          <a:prstGeom prst="rect">
            <a:avLst/>
          </a:prstGeom>
        </p:spPr>
        <p:txBody>
          <a:bodyPr lIns="0" tIns="0" rIns="0" bIns="0" rtlCol="0" anchor="t">
            <a:spAutoFit/>
          </a:bodyPr>
          <a:lstStyle/>
          <a:p>
            <a:pPr>
              <a:lnSpc>
                <a:spcPts val="7671"/>
              </a:lnSpc>
            </a:pPr>
            <a:r>
              <a:rPr lang="en-US" sz="4486" dirty="0">
                <a:solidFill>
                  <a:srgbClr val="FFFFFF"/>
                </a:solidFill>
                <a:latin typeface="Agrandir Bold"/>
              </a:rPr>
              <a:t>A title insurance company closing a transaction is solely responsible for the accuracy of the figures on the Closing Statement for the closing.</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07861"/>
            <a:ext cx="16230600" cy="2888035"/>
          </a:xfrm>
          <a:prstGeom prst="rect">
            <a:avLst/>
          </a:prstGeom>
        </p:spPr>
        <p:txBody>
          <a:bodyPr lIns="0" tIns="0" rIns="0" bIns="0" rtlCol="0" anchor="t">
            <a:spAutoFit/>
          </a:bodyPr>
          <a:lstStyle/>
          <a:p>
            <a:pPr>
              <a:lnSpc>
                <a:spcPts val="7671"/>
              </a:lnSpc>
            </a:pPr>
            <a:r>
              <a:rPr lang="en-US" sz="4486" dirty="0">
                <a:solidFill>
                  <a:srgbClr val="FFFFFF"/>
                </a:solidFill>
                <a:latin typeface="Agrandir Bold"/>
              </a:rPr>
              <a:t>A title insurance company closing a transaction is solely responsible for the accuracy of the figures on the Closing Statement for the closing.</a:t>
            </a:r>
          </a:p>
        </p:txBody>
      </p:sp>
      <p:sp>
        <p:nvSpPr>
          <p:cNvPr id="10" name="TextBox 10"/>
          <p:cNvSpPr txBox="1"/>
          <p:nvPr/>
        </p:nvSpPr>
        <p:spPr>
          <a:xfrm>
            <a:off x="2288686" y="4768965"/>
            <a:ext cx="14970614" cy="766492"/>
          </a:xfrm>
          <a:prstGeom prst="rect">
            <a:avLst/>
          </a:prstGeom>
        </p:spPr>
        <p:txBody>
          <a:bodyPr lIns="0" tIns="0" rIns="0" bIns="0" rtlCol="0" anchor="t">
            <a:spAutoFit/>
          </a:bodyPr>
          <a:lstStyle/>
          <a:p>
            <a:pPr>
              <a:lnSpc>
                <a:spcPts val="6194"/>
              </a:lnSpc>
            </a:pPr>
            <a:r>
              <a:rPr lang="en-US" sz="4424" dirty="0">
                <a:solidFill>
                  <a:schemeClr val="bg1">
                    <a:lumMod val="50000"/>
                  </a:schemeClr>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extLst>
      <p:ext uri="{BB962C8B-B14F-4D97-AF65-F5344CB8AC3E}">
        <p14:creationId xmlns:p14="http://schemas.microsoft.com/office/powerpoint/2010/main" val="1321854238"/>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4773"/>
            <a:ext cx="16230600" cy="1900585"/>
          </a:xfrm>
          <a:prstGeom prst="rect">
            <a:avLst/>
          </a:prstGeom>
        </p:spPr>
        <p:txBody>
          <a:bodyPr lIns="0" tIns="0" rIns="0" bIns="0" rtlCol="0" anchor="t">
            <a:spAutoFit/>
          </a:bodyPr>
          <a:lstStyle/>
          <a:p>
            <a:pPr>
              <a:lnSpc>
                <a:spcPts val="7671"/>
              </a:lnSpc>
            </a:pPr>
            <a:r>
              <a:rPr lang="en-US" sz="4486" dirty="0">
                <a:solidFill>
                  <a:srgbClr val="FFFFFF"/>
                </a:solidFill>
                <a:latin typeface="Agrandir Bold"/>
              </a:rPr>
              <a:t>Who is primarily responsible for the seller’s statement of settlement?</a:t>
            </a:r>
          </a:p>
        </p:txBody>
      </p:sp>
      <p:sp>
        <p:nvSpPr>
          <p:cNvPr id="10" name="TextBox 10"/>
          <p:cNvSpPr txBox="1"/>
          <p:nvPr/>
        </p:nvSpPr>
        <p:spPr>
          <a:xfrm>
            <a:off x="2209800" y="3086100"/>
            <a:ext cx="15285443" cy="766492"/>
          </a:xfrm>
          <a:prstGeom prst="rect">
            <a:avLst/>
          </a:prstGeom>
        </p:spPr>
        <p:txBody>
          <a:bodyPr wrap="square" lIns="0" tIns="0" rIns="0" bIns="0" rtlCol="0" anchor="t">
            <a:spAutoFit/>
          </a:bodyPr>
          <a:lstStyle/>
          <a:p>
            <a:pPr>
              <a:lnSpc>
                <a:spcPts val="6194"/>
              </a:lnSpc>
            </a:pPr>
            <a:r>
              <a:rPr lang="en-US" sz="4424" dirty="0">
                <a:solidFill>
                  <a:srgbClr val="FFFFFF"/>
                </a:solidFill>
                <a:latin typeface="Agrandir Bold"/>
              </a:rPr>
              <a:t>1) The title insurance company closing the transaction.</a:t>
            </a:r>
          </a:p>
        </p:txBody>
      </p:sp>
      <p:sp>
        <p:nvSpPr>
          <p:cNvPr id="11" name="TextBox 11"/>
          <p:cNvSpPr txBox="1"/>
          <p:nvPr/>
        </p:nvSpPr>
        <p:spPr>
          <a:xfrm>
            <a:off x="2209800" y="4353653"/>
            <a:ext cx="14970614" cy="766492"/>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2) The designated Buyer’s Broker.</a:t>
            </a:r>
          </a:p>
        </p:txBody>
      </p:sp>
      <p:sp>
        <p:nvSpPr>
          <p:cNvPr id="12" name="TextBox 12"/>
          <p:cNvSpPr txBox="1"/>
          <p:nvPr/>
        </p:nvSpPr>
        <p:spPr>
          <a:xfrm>
            <a:off x="2209800" y="5578474"/>
            <a:ext cx="14970614" cy="766492"/>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3) The designated Listing Broker.</a:t>
            </a:r>
          </a:p>
        </p:txBody>
      </p:sp>
      <p:sp>
        <p:nvSpPr>
          <p:cNvPr id="13" name="TextBox 13"/>
          <p:cNvSpPr txBox="1"/>
          <p:nvPr/>
        </p:nvSpPr>
        <p:spPr>
          <a:xfrm>
            <a:off x="2209800" y="6803295"/>
            <a:ext cx="14970614" cy="766492"/>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4) The new lender closing department.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4773"/>
            <a:ext cx="16230600" cy="1900585"/>
          </a:xfrm>
          <a:prstGeom prst="rect">
            <a:avLst/>
          </a:prstGeom>
        </p:spPr>
        <p:txBody>
          <a:bodyPr lIns="0" tIns="0" rIns="0" bIns="0" rtlCol="0" anchor="t">
            <a:spAutoFit/>
          </a:bodyPr>
          <a:lstStyle/>
          <a:p>
            <a:pPr>
              <a:lnSpc>
                <a:spcPts val="7671"/>
              </a:lnSpc>
            </a:pPr>
            <a:r>
              <a:rPr lang="en-US" sz="4486" dirty="0">
                <a:solidFill>
                  <a:srgbClr val="FFFFFF"/>
                </a:solidFill>
                <a:latin typeface="Agrandir Bold"/>
              </a:rPr>
              <a:t>Who is primarily responsible for the seller’s statement of settlement?</a:t>
            </a:r>
          </a:p>
        </p:txBody>
      </p:sp>
      <p:sp>
        <p:nvSpPr>
          <p:cNvPr id="10" name="TextBox 10"/>
          <p:cNvSpPr txBox="1"/>
          <p:nvPr/>
        </p:nvSpPr>
        <p:spPr>
          <a:xfrm>
            <a:off x="2209800" y="3086100"/>
            <a:ext cx="15285443" cy="766492"/>
          </a:xfrm>
          <a:prstGeom prst="rect">
            <a:avLst/>
          </a:prstGeom>
        </p:spPr>
        <p:txBody>
          <a:bodyPr wrap="square" lIns="0" tIns="0" rIns="0" bIns="0" rtlCol="0" anchor="t">
            <a:spAutoFit/>
          </a:bodyPr>
          <a:lstStyle/>
          <a:p>
            <a:pPr>
              <a:lnSpc>
                <a:spcPts val="6194"/>
              </a:lnSpc>
            </a:pPr>
            <a:r>
              <a:rPr lang="en-US" sz="4424" dirty="0">
                <a:solidFill>
                  <a:schemeClr val="bg1">
                    <a:lumMod val="50000"/>
                  </a:schemeClr>
                </a:solidFill>
                <a:latin typeface="Agrandir Bold"/>
              </a:rPr>
              <a:t>1) The title insurance company closing the transaction.</a:t>
            </a:r>
          </a:p>
        </p:txBody>
      </p:sp>
      <p:sp>
        <p:nvSpPr>
          <p:cNvPr id="11" name="TextBox 11"/>
          <p:cNvSpPr txBox="1"/>
          <p:nvPr/>
        </p:nvSpPr>
        <p:spPr>
          <a:xfrm>
            <a:off x="2209800" y="4353653"/>
            <a:ext cx="14970614" cy="766492"/>
          </a:xfrm>
          <a:prstGeom prst="rect">
            <a:avLst/>
          </a:prstGeom>
        </p:spPr>
        <p:txBody>
          <a:bodyPr lIns="0" tIns="0" rIns="0" bIns="0" rtlCol="0" anchor="t">
            <a:spAutoFit/>
          </a:bodyPr>
          <a:lstStyle/>
          <a:p>
            <a:pPr>
              <a:lnSpc>
                <a:spcPts val="6194"/>
              </a:lnSpc>
            </a:pPr>
            <a:r>
              <a:rPr lang="en-US" sz="4424" dirty="0">
                <a:solidFill>
                  <a:schemeClr val="bg1">
                    <a:lumMod val="50000"/>
                  </a:schemeClr>
                </a:solidFill>
                <a:latin typeface="Agrandir Bold"/>
              </a:rPr>
              <a:t>2) The designated Buyer’s Broker.</a:t>
            </a:r>
          </a:p>
        </p:txBody>
      </p:sp>
      <p:sp>
        <p:nvSpPr>
          <p:cNvPr id="12" name="TextBox 12"/>
          <p:cNvSpPr txBox="1"/>
          <p:nvPr/>
        </p:nvSpPr>
        <p:spPr>
          <a:xfrm>
            <a:off x="2209800" y="5578474"/>
            <a:ext cx="14970614" cy="766492"/>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3) The designated Listing Broker.</a:t>
            </a:r>
          </a:p>
        </p:txBody>
      </p:sp>
      <p:sp>
        <p:nvSpPr>
          <p:cNvPr id="13" name="TextBox 13"/>
          <p:cNvSpPr txBox="1"/>
          <p:nvPr/>
        </p:nvSpPr>
        <p:spPr>
          <a:xfrm>
            <a:off x="2209800" y="6803295"/>
            <a:ext cx="14970614" cy="766492"/>
          </a:xfrm>
          <a:prstGeom prst="rect">
            <a:avLst/>
          </a:prstGeom>
        </p:spPr>
        <p:txBody>
          <a:bodyPr lIns="0" tIns="0" rIns="0" bIns="0" rtlCol="0" anchor="t">
            <a:spAutoFit/>
          </a:bodyPr>
          <a:lstStyle/>
          <a:p>
            <a:pPr>
              <a:lnSpc>
                <a:spcPts val="6194"/>
              </a:lnSpc>
            </a:pPr>
            <a:r>
              <a:rPr lang="en-US" sz="4424" dirty="0">
                <a:solidFill>
                  <a:schemeClr val="bg1">
                    <a:lumMod val="50000"/>
                  </a:schemeClr>
                </a:solidFill>
                <a:latin typeface="Agrandir Bold"/>
              </a:rPr>
              <a:t>4) The new lender closing department.</a:t>
            </a:r>
          </a:p>
        </p:txBody>
      </p:sp>
    </p:spTree>
    <p:extLst>
      <p:ext uri="{BB962C8B-B14F-4D97-AF65-F5344CB8AC3E}">
        <p14:creationId xmlns:p14="http://schemas.microsoft.com/office/powerpoint/2010/main" val="1476749175"/>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199608"/>
            <a:ext cx="16230600" cy="1900585"/>
          </a:xfrm>
          <a:prstGeom prst="rect">
            <a:avLst/>
          </a:prstGeom>
        </p:spPr>
        <p:txBody>
          <a:bodyPr lIns="0" tIns="0" rIns="0" bIns="0" rtlCol="0" anchor="t">
            <a:spAutoFit/>
          </a:bodyPr>
          <a:lstStyle/>
          <a:p>
            <a:pPr>
              <a:lnSpc>
                <a:spcPts val="7671"/>
              </a:lnSpc>
            </a:pPr>
            <a:r>
              <a:rPr lang="en-US" sz="4486" dirty="0">
                <a:solidFill>
                  <a:srgbClr val="FFFFFF"/>
                </a:solidFill>
                <a:latin typeface="Agrandir Bold"/>
              </a:rPr>
              <a:t>A title company or brokerage firm check would be considered good funds.</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56444"/>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closing is created through the Contract to Buy and Sell, with the majority of the closing terms determined from the negotiations between the buyer and seller. </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An Introduction to Closings and Settlement </a:t>
            </a:r>
          </a:p>
        </p:txBody>
      </p:sp>
      <p:sp>
        <p:nvSpPr>
          <p:cNvPr id="11" name="TextBox 11"/>
          <p:cNvSpPr txBox="1"/>
          <p:nvPr/>
        </p:nvSpPr>
        <p:spPr>
          <a:xfrm>
            <a:off x="15011401" y="9290050"/>
            <a:ext cx="32766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524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151736"/>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contract, along with title documents, a tax certificate, and lender loan documents make up the pieces the closing entity will use to create the “Closing Statement” for each party.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199608"/>
            <a:ext cx="16230600" cy="1900585"/>
          </a:xfrm>
          <a:prstGeom prst="rect">
            <a:avLst/>
          </a:prstGeom>
        </p:spPr>
        <p:txBody>
          <a:bodyPr lIns="0" tIns="0" rIns="0" bIns="0" rtlCol="0" anchor="t">
            <a:spAutoFit/>
          </a:bodyPr>
          <a:lstStyle/>
          <a:p>
            <a:pPr>
              <a:lnSpc>
                <a:spcPts val="7671"/>
              </a:lnSpc>
            </a:pPr>
            <a:r>
              <a:rPr lang="en-US" sz="4486" dirty="0">
                <a:solidFill>
                  <a:srgbClr val="FFFFFF"/>
                </a:solidFill>
                <a:latin typeface="Agrandir Bold"/>
              </a:rPr>
              <a:t>A title company or brokerage firm check would be considered good funds.</a:t>
            </a:r>
          </a:p>
        </p:txBody>
      </p:sp>
      <p:sp>
        <p:nvSpPr>
          <p:cNvPr id="10" name="TextBox 10"/>
          <p:cNvSpPr txBox="1"/>
          <p:nvPr/>
        </p:nvSpPr>
        <p:spPr>
          <a:xfrm>
            <a:off x="2288686" y="4768965"/>
            <a:ext cx="14970614" cy="766492"/>
          </a:xfrm>
          <a:prstGeom prst="rect">
            <a:avLst/>
          </a:prstGeom>
        </p:spPr>
        <p:txBody>
          <a:bodyPr lIns="0" tIns="0" rIns="0" bIns="0" rtlCol="0" anchor="t">
            <a:spAutoFit/>
          </a:bodyPr>
          <a:lstStyle/>
          <a:p>
            <a:pPr>
              <a:lnSpc>
                <a:spcPts val="6194"/>
              </a:lnSpc>
            </a:pPr>
            <a:r>
              <a:rPr lang="en-US" sz="4424" dirty="0">
                <a:solidFill>
                  <a:schemeClr val="bg1">
                    <a:lumMod val="50000"/>
                  </a:schemeClr>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extLst>
      <p:ext uri="{BB962C8B-B14F-4D97-AF65-F5344CB8AC3E}">
        <p14:creationId xmlns:p14="http://schemas.microsoft.com/office/powerpoint/2010/main" val="3122664"/>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199608"/>
            <a:ext cx="16230600" cy="2888035"/>
          </a:xfrm>
          <a:prstGeom prst="rect">
            <a:avLst/>
          </a:prstGeom>
        </p:spPr>
        <p:txBody>
          <a:bodyPr lIns="0" tIns="0" rIns="0" bIns="0" rtlCol="0" anchor="t">
            <a:spAutoFit/>
          </a:bodyPr>
          <a:lstStyle/>
          <a:p>
            <a:pPr>
              <a:lnSpc>
                <a:spcPts val="7671"/>
              </a:lnSpc>
            </a:pPr>
            <a:r>
              <a:rPr lang="en-US" sz="4486" dirty="0">
                <a:solidFill>
                  <a:srgbClr val="FFFFFF"/>
                </a:solidFill>
                <a:latin typeface="Agrandir Bold"/>
              </a:rPr>
              <a:t>If a listing broker cannot attend closing and sends another broker in her place, only the broker who attends the closing has responsibility.</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199608"/>
            <a:ext cx="16230600" cy="2888035"/>
          </a:xfrm>
          <a:prstGeom prst="rect">
            <a:avLst/>
          </a:prstGeom>
        </p:spPr>
        <p:txBody>
          <a:bodyPr lIns="0" tIns="0" rIns="0" bIns="0" rtlCol="0" anchor="t">
            <a:spAutoFit/>
          </a:bodyPr>
          <a:lstStyle/>
          <a:p>
            <a:pPr>
              <a:lnSpc>
                <a:spcPts val="7671"/>
              </a:lnSpc>
            </a:pPr>
            <a:r>
              <a:rPr lang="en-US" sz="4486" dirty="0">
                <a:solidFill>
                  <a:srgbClr val="FFFFFF"/>
                </a:solidFill>
                <a:latin typeface="Agrandir Bold"/>
              </a:rPr>
              <a:t>If a listing broker cannot attend closing and sends another broker in her place, only the broker who attends the closing has responsibility.</a:t>
            </a:r>
          </a:p>
        </p:txBody>
      </p:sp>
      <p:sp>
        <p:nvSpPr>
          <p:cNvPr id="10" name="TextBox 10"/>
          <p:cNvSpPr txBox="1"/>
          <p:nvPr/>
        </p:nvSpPr>
        <p:spPr>
          <a:xfrm>
            <a:off x="2288686" y="4768965"/>
            <a:ext cx="14970614" cy="766492"/>
          </a:xfrm>
          <a:prstGeom prst="rect">
            <a:avLst/>
          </a:prstGeom>
        </p:spPr>
        <p:txBody>
          <a:bodyPr lIns="0" tIns="0" rIns="0" bIns="0" rtlCol="0" anchor="t">
            <a:spAutoFit/>
          </a:bodyPr>
          <a:lstStyle/>
          <a:p>
            <a:pPr>
              <a:lnSpc>
                <a:spcPts val="6194"/>
              </a:lnSpc>
            </a:pPr>
            <a:r>
              <a:rPr lang="en-US" sz="4424" dirty="0">
                <a:solidFill>
                  <a:schemeClr val="bg1">
                    <a:lumMod val="50000"/>
                  </a:schemeClr>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extLst>
      <p:ext uri="{BB962C8B-B14F-4D97-AF65-F5344CB8AC3E}">
        <p14:creationId xmlns:p14="http://schemas.microsoft.com/office/powerpoint/2010/main" val="3419396935"/>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685800"/>
            <a:ext cx="16230600" cy="4085734"/>
          </a:xfrm>
          <a:prstGeom prst="rect">
            <a:avLst/>
          </a:prstGeom>
        </p:spPr>
        <p:txBody>
          <a:bodyPr lIns="0" tIns="0" rIns="0" bIns="0" rtlCol="0" anchor="t">
            <a:spAutoFit/>
          </a:bodyPr>
          <a:lstStyle/>
          <a:p>
            <a:pPr>
              <a:lnSpc>
                <a:spcPct val="150000"/>
              </a:lnSpc>
            </a:pPr>
            <a:r>
              <a:rPr lang="en-US" sz="3600" dirty="0">
                <a:solidFill>
                  <a:srgbClr val="FFFFFF"/>
                </a:solidFill>
                <a:latin typeface="Agrandir Bold"/>
              </a:rPr>
              <a:t>A property sold for $200,000 but was heavily encumbered.  The left the seller with only $4,500 cash proceeds at the closing.  The Seller is an out-of-state investor and is subject to the Colorado Department of Revenue income tax withholding.  How much should the closing company withhold?</a:t>
            </a:r>
          </a:p>
        </p:txBody>
      </p:sp>
      <p:sp>
        <p:nvSpPr>
          <p:cNvPr id="10" name="TextBox 10"/>
          <p:cNvSpPr txBox="1"/>
          <p:nvPr/>
        </p:nvSpPr>
        <p:spPr>
          <a:xfrm>
            <a:off x="1951074" y="5074088"/>
            <a:ext cx="14970614" cy="766492"/>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1) $90</a:t>
            </a:r>
          </a:p>
        </p:txBody>
      </p:sp>
      <p:sp>
        <p:nvSpPr>
          <p:cNvPr id="11" name="TextBox 11"/>
          <p:cNvSpPr txBox="1"/>
          <p:nvPr/>
        </p:nvSpPr>
        <p:spPr>
          <a:xfrm>
            <a:off x="1951074" y="6086180"/>
            <a:ext cx="14970614" cy="766492"/>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2) $4,000</a:t>
            </a:r>
          </a:p>
        </p:txBody>
      </p:sp>
      <p:sp>
        <p:nvSpPr>
          <p:cNvPr id="12" name="TextBox 12"/>
          <p:cNvSpPr txBox="1"/>
          <p:nvPr/>
        </p:nvSpPr>
        <p:spPr>
          <a:xfrm>
            <a:off x="1933353" y="7106246"/>
            <a:ext cx="14970614" cy="766492"/>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3) $4,500</a:t>
            </a:r>
          </a:p>
        </p:txBody>
      </p:sp>
      <p:sp>
        <p:nvSpPr>
          <p:cNvPr id="13" name="TextBox 13"/>
          <p:cNvSpPr txBox="1"/>
          <p:nvPr/>
        </p:nvSpPr>
        <p:spPr>
          <a:xfrm>
            <a:off x="1933353" y="8089422"/>
            <a:ext cx="14970614" cy="766492"/>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4) $6,000</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685800"/>
            <a:ext cx="16230600" cy="4085734"/>
          </a:xfrm>
          <a:prstGeom prst="rect">
            <a:avLst/>
          </a:prstGeom>
        </p:spPr>
        <p:txBody>
          <a:bodyPr lIns="0" tIns="0" rIns="0" bIns="0" rtlCol="0" anchor="t">
            <a:spAutoFit/>
          </a:bodyPr>
          <a:lstStyle/>
          <a:p>
            <a:pPr>
              <a:lnSpc>
                <a:spcPct val="150000"/>
              </a:lnSpc>
            </a:pPr>
            <a:r>
              <a:rPr lang="en-US" sz="3600" dirty="0">
                <a:solidFill>
                  <a:srgbClr val="FFFFFF"/>
                </a:solidFill>
                <a:latin typeface="Agrandir Bold"/>
              </a:rPr>
              <a:t>A property sold for $200,000 but was heavily encumbered.  The left the seller with only $4,500 cash proceeds at the closing.  The Seller is an out-of-state investor and is subject to the Colorado Department of Revenue income tax withholding.  How much should the closing company withhold?</a:t>
            </a:r>
          </a:p>
        </p:txBody>
      </p:sp>
      <p:sp>
        <p:nvSpPr>
          <p:cNvPr id="10" name="TextBox 10"/>
          <p:cNvSpPr txBox="1"/>
          <p:nvPr/>
        </p:nvSpPr>
        <p:spPr>
          <a:xfrm>
            <a:off x="1951074" y="5074088"/>
            <a:ext cx="14970614" cy="766492"/>
          </a:xfrm>
          <a:prstGeom prst="rect">
            <a:avLst/>
          </a:prstGeom>
        </p:spPr>
        <p:txBody>
          <a:bodyPr lIns="0" tIns="0" rIns="0" bIns="0" rtlCol="0" anchor="t">
            <a:spAutoFit/>
          </a:bodyPr>
          <a:lstStyle/>
          <a:p>
            <a:pPr>
              <a:lnSpc>
                <a:spcPts val="6194"/>
              </a:lnSpc>
            </a:pPr>
            <a:r>
              <a:rPr lang="en-US" sz="4424" dirty="0">
                <a:solidFill>
                  <a:schemeClr val="bg1">
                    <a:lumMod val="50000"/>
                  </a:schemeClr>
                </a:solidFill>
                <a:latin typeface="Agrandir Bold"/>
              </a:rPr>
              <a:t>1) $90</a:t>
            </a:r>
          </a:p>
        </p:txBody>
      </p:sp>
      <p:sp>
        <p:nvSpPr>
          <p:cNvPr id="11" name="TextBox 11"/>
          <p:cNvSpPr txBox="1"/>
          <p:nvPr/>
        </p:nvSpPr>
        <p:spPr>
          <a:xfrm>
            <a:off x="1951074" y="6086180"/>
            <a:ext cx="14970614" cy="766492"/>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2) $4,000</a:t>
            </a:r>
          </a:p>
        </p:txBody>
      </p:sp>
      <p:sp>
        <p:nvSpPr>
          <p:cNvPr id="12" name="TextBox 12"/>
          <p:cNvSpPr txBox="1"/>
          <p:nvPr/>
        </p:nvSpPr>
        <p:spPr>
          <a:xfrm>
            <a:off x="1933353" y="7106246"/>
            <a:ext cx="14970614" cy="766492"/>
          </a:xfrm>
          <a:prstGeom prst="rect">
            <a:avLst/>
          </a:prstGeom>
        </p:spPr>
        <p:txBody>
          <a:bodyPr lIns="0" tIns="0" rIns="0" bIns="0" rtlCol="0" anchor="t">
            <a:spAutoFit/>
          </a:bodyPr>
          <a:lstStyle/>
          <a:p>
            <a:pPr>
              <a:lnSpc>
                <a:spcPts val="6194"/>
              </a:lnSpc>
            </a:pPr>
            <a:r>
              <a:rPr lang="en-US" sz="4424" dirty="0">
                <a:solidFill>
                  <a:schemeClr val="bg1">
                    <a:lumMod val="50000"/>
                  </a:schemeClr>
                </a:solidFill>
                <a:latin typeface="Agrandir Bold"/>
              </a:rPr>
              <a:t>3) $4,500</a:t>
            </a:r>
          </a:p>
        </p:txBody>
      </p:sp>
      <p:sp>
        <p:nvSpPr>
          <p:cNvPr id="13" name="TextBox 13"/>
          <p:cNvSpPr txBox="1"/>
          <p:nvPr/>
        </p:nvSpPr>
        <p:spPr>
          <a:xfrm>
            <a:off x="1933353" y="8089422"/>
            <a:ext cx="14970614" cy="766492"/>
          </a:xfrm>
          <a:prstGeom prst="rect">
            <a:avLst/>
          </a:prstGeom>
        </p:spPr>
        <p:txBody>
          <a:bodyPr lIns="0" tIns="0" rIns="0" bIns="0" rtlCol="0" anchor="t">
            <a:spAutoFit/>
          </a:bodyPr>
          <a:lstStyle/>
          <a:p>
            <a:pPr>
              <a:lnSpc>
                <a:spcPts val="6194"/>
              </a:lnSpc>
            </a:pPr>
            <a:r>
              <a:rPr lang="en-US" sz="4424" dirty="0">
                <a:solidFill>
                  <a:schemeClr val="bg1">
                    <a:lumMod val="50000"/>
                  </a:schemeClr>
                </a:solidFill>
                <a:latin typeface="Agrandir Bold"/>
              </a:rPr>
              <a:t>4) $6,000</a:t>
            </a:r>
          </a:p>
        </p:txBody>
      </p:sp>
    </p:spTree>
    <p:extLst>
      <p:ext uri="{BB962C8B-B14F-4D97-AF65-F5344CB8AC3E}">
        <p14:creationId xmlns:p14="http://schemas.microsoft.com/office/powerpoint/2010/main" val="3747945360"/>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97237"/>
            <a:ext cx="16230600" cy="1900585"/>
          </a:xfrm>
          <a:prstGeom prst="rect">
            <a:avLst/>
          </a:prstGeom>
        </p:spPr>
        <p:txBody>
          <a:bodyPr lIns="0" tIns="0" rIns="0" bIns="0" rtlCol="0" anchor="t">
            <a:spAutoFit/>
          </a:bodyPr>
          <a:lstStyle/>
          <a:p>
            <a:pPr>
              <a:lnSpc>
                <a:spcPts val="7671"/>
              </a:lnSpc>
            </a:pPr>
            <a:r>
              <a:rPr lang="en-US" sz="4486" dirty="0">
                <a:solidFill>
                  <a:srgbClr val="FFFFFF"/>
                </a:solidFill>
                <a:latin typeface="Agrandir Bold"/>
              </a:rPr>
              <a:t>The Closing Instructions form can be completed as part of the offer.</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97237"/>
            <a:ext cx="16230600" cy="1900585"/>
          </a:xfrm>
          <a:prstGeom prst="rect">
            <a:avLst/>
          </a:prstGeom>
        </p:spPr>
        <p:txBody>
          <a:bodyPr lIns="0" tIns="0" rIns="0" bIns="0" rtlCol="0" anchor="t">
            <a:spAutoFit/>
          </a:bodyPr>
          <a:lstStyle/>
          <a:p>
            <a:pPr>
              <a:lnSpc>
                <a:spcPts val="7671"/>
              </a:lnSpc>
            </a:pPr>
            <a:r>
              <a:rPr lang="en-US" sz="4486" dirty="0">
                <a:solidFill>
                  <a:srgbClr val="FFFFFF"/>
                </a:solidFill>
                <a:latin typeface="Agrandir Bold"/>
              </a:rPr>
              <a:t>The Closing Instructions form can be completed as part of the offer.</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1) True</a:t>
            </a:r>
          </a:p>
        </p:txBody>
      </p:sp>
      <p:sp>
        <p:nvSpPr>
          <p:cNvPr id="11" name="TextBox 11"/>
          <p:cNvSpPr txBox="1"/>
          <p:nvPr/>
        </p:nvSpPr>
        <p:spPr>
          <a:xfrm>
            <a:off x="2288686" y="6509255"/>
            <a:ext cx="14970614" cy="766492"/>
          </a:xfrm>
          <a:prstGeom prst="rect">
            <a:avLst/>
          </a:prstGeom>
        </p:spPr>
        <p:txBody>
          <a:bodyPr lIns="0" tIns="0" rIns="0" bIns="0" rtlCol="0" anchor="t">
            <a:spAutoFit/>
          </a:bodyPr>
          <a:lstStyle/>
          <a:p>
            <a:pPr>
              <a:lnSpc>
                <a:spcPts val="6194"/>
              </a:lnSpc>
            </a:pPr>
            <a:r>
              <a:rPr lang="en-US" sz="4424" dirty="0">
                <a:solidFill>
                  <a:schemeClr val="bg1">
                    <a:lumMod val="50000"/>
                  </a:schemeClr>
                </a:solidFill>
                <a:latin typeface="Agrandir Bold"/>
              </a:rPr>
              <a:t>2) False</a:t>
            </a:r>
          </a:p>
        </p:txBody>
      </p:sp>
    </p:spTree>
    <p:extLst>
      <p:ext uri="{BB962C8B-B14F-4D97-AF65-F5344CB8AC3E}">
        <p14:creationId xmlns:p14="http://schemas.microsoft.com/office/powerpoint/2010/main" val="4282213596"/>
      </p:ext>
    </p:extLst>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166782"/>
            <a:ext cx="16230600" cy="1900585"/>
          </a:xfrm>
          <a:prstGeom prst="rect">
            <a:avLst/>
          </a:prstGeom>
        </p:spPr>
        <p:txBody>
          <a:bodyPr lIns="0" tIns="0" rIns="0" bIns="0" rtlCol="0" anchor="t">
            <a:spAutoFit/>
          </a:bodyPr>
          <a:lstStyle/>
          <a:p>
            <a:pPr>
              <a:lnSpc>
                <a:spcPts val="7671"/>
              </a:lnSpc>
            </a:pPr>
            <a:r>
              <a:rPr lang="en-US" sz="4486" dirty="0">
                <a:solidFill>
                  <a:srgbClr val="FFFFFF"/>
                </a:solidFill>
                <a:latin typeface="Agrandir Bold"/>
              </a:rPr>
              <a:t>Good funds could be a certificate of deposit or money market check.</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cSld>
  <p:clrMapOvr>
    <a:masterClrMapping/>
  </p:clrMapOvr>
  <p:transition spd="slow">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166782"/>
            <a:ext cx="16230600" cy="1900585"/>
          </a:xfrm>
          <a:prstGeom prst="rect">
            <a:avLst/>
          </a:prstGeom>
        </p:spPr>
        <p:txBody>
          <a:bodyPr lIns="0" tIns="0" rIns="0" bIns="0" rtlCol="0" anchor="t">
            <a:spAutoFit/>
          </a:bodyPr>
          <a:lstStyle/>
          <a:p>
            <a:pPr>
              <a:lnSpc>
                <a:spcPts val="7671"/>
              </a:lnSpc>
            </a:pPr>
            <a:r>
              <a:rPr lang="en-US" sz="4486" dirty="0">
                <a:solidFill>
                  <a:srgbClr val="FFFFFF"/>
                </a:solidFill>
                <a:latin typeface="Agrandir Bold"/>
              </a:rPr>
              <a:t>Good funds could be a certificate of deposit or money market check.</a:t>
            </a:r>
          </a:p>
        </p:txBody>
      </p:sp>
      <p:sp>
        <p:nvSpPr>
          <p:cNvPr id="10" name="TextBox 10"/>
          <p:cNvSpPr txBox="1"/>
          <p:nvPr/>
        </p:nvSpPr>
        <p:spPr>
          <a:xfrm>
            <a:off x="2288686" y="4768965"/>
            <a:ext cx="14970614" cy="766492"/>
          </a:xfrm>
          <a:prstGeom prst="rect">
            <a:avLst/>
          </a:prstGeom>
        </p:spPr>
        <p:txBody>
          <a:bodyPr lIns="0" tIns="0" rIns="0" bIns="0" rtlCol="0" anchor="t">
            <a:spAutoFit/>
          </a:bodyPr>
          <a:lstStyle/>
          <a:p>
            <a:pPr>
              <a:lnSpc>
                <a:spcPts val="6194"/>
              </a:lnSpc>
            </a:pPr>
            <a:r>
              <a:rPr lang="en-US" sz="4424" dirty="0">
                <a:solidFill>
                  <a:schemeClr val="bg1">
                    <a:lumMod val="50000"/>
                  </a:schemeClr>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extLst>
      <p:ext uri="{BB962C8B-B14F-4D97-AF65-F5344CB8AC3E}">
        <p14:creationId xmlns:p14="http://schemas.microsoft.com/office/powerpoint/2010/main" val="128593459"/>
      </p:ext>
    </p:extLst>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698" y="858430"/>
            <a:ext cx="16230600" cy="1586396"/>
          </a:xfrm>
          <a:prstGeom prst="rect">
            <a:avLst/>
          </a:prstGeom>
        </p:spPr>
        <p:txBody>
          <a:bodyPr lIns="0" tIns="0" rIns="0" bIns="0" rtlCol="0" anchor="t">
            <a:spAutoFit/>
          </a:bodyPr>
          <a:lstStyle/>
          <a:p>
            <a:pPr>
              <a:lnSpc>
                <a:spcPts val="6280"/>
              </a:lnSpc>
            </a:pPr>
            <a:r>
              <a:rPr lang="en-US" sz="4486" dirty="0">
                <a:solidFill>
                  <a:srgbClr val="FFFFFF"/>
                </a:solidFill>
                <a:latin typeface="Agrandir Bold"/>
              </a:rPr>
              <a:t>The Statement of Settlement prepared for the closing must be signed by</a:t>
            </a:r>
          </a:p>
        </p:txBody>
      </p:sp>
      <p:sp>
        <p:nvSpPr>
          <p:cNvPr id="10" name="TextBox 10"/>
          <p:cNvSpPr txBox="1"/>
          <p:nvPr/>
        </p:nvSpPr>
        <p:spPr>
          <a:xfrm>
            <a:off x="2164357" y="2877206"/>
            <a:ext cx="14970614" cy="766492"/>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1) Only the Seller or Buyer.</a:t>
            </a:r>
          </a:p>
        </p:txBody>
      </p:sp>
      <p:sp>
        <p:nvSpPr>
          <p:cNvPr id="11" name="TextBox 11"/>
          <p:cNvSpPr txBox="1"/>
          <p:nvPr/>
        </p:nvSpPr>
        <p:spPr>
          <a:xfrm>
            <a:off x="2164357" y="4016939"/>
            <a:ext cx="14970614" cy="1561581"/>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2) The Buyers and/or the Sellers and the brokers</a:t>
            </a:r>
            <a:br>
              <a:rPr lang="en-US" sz="4424" dirty="0">
                <a:solidFill>
                  <a:srgbClr val="FFFFFF"/>
                </a:solidFill>
                <a:latin typeface="Agrandir Bold"/>
              </a:rPr>
            </a:br>
            <a:r>
              <a:rPr lang="en-US" sz="4424" dirty="0">
                <a:solidFill>
                  <a:srgbClr val="FFFFFF"/>
                </a:solidFill>
                <a:latin typeface="Agrandir Bold"/>
              </a:rPr>
              <a:t>     associated with the transaction.</a:t>
            </a:r>
          </a:p>
        </p:txBody>
      </p:sp>
      <p:sp>
        <p:nvSpPr>
          <p:cNvPr id="12" name="TextBox 12"/>
          <p:cNvSpPr txBox="1"/>
          <p:nvPr/>
        </p:nvSpPr>
        <p:spPr>
          <a:xfrm>
            <a:off x="2164357" y="5857833"/>
            <a:ext cx="14970614" cy="766492"/>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3) Both Employing Brokers.</a:t>
            </a:r>
          </a:p>
        </p:txBody>
      </p:sp>
      <p:sp>
        <p:nvSpPr>
          <p:cNvPr id="13" name="TextBox 13"/>
          <p:cNvSpPr txBox="1"/>
          <p:nvPr/>
        </p:nvSpPr>
        <p:spPr>
          <a:xfrm>
            <a:off x="2132459" y="6911612"/>
            <a:ext cx="14970614" cy="1561581"/>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4) The buyer, seller, closing company and listing broker</a:t>
            </a:r>
            <a:br>
              <a:rPr lang="en-US" sz="4424" dirty="0">
                <a:solidFill>
                  <a:srgbClr val="FFFFFF"/>
                </a:solidFill>
                <a:latin typeface="Agrandir Bold"/>
              </a:rPr>
            </a:br>
            <a:r>
              <a:rPr lang="en-US" sz="4424" dirty="0">
                <a:solidFill>
                  <a:srgbClr val="FFFFFF"/>
                </a:solidFill>
                <a:latin typeface="Agrandir Bold"/>
              </a:rPr>
              <a:t>     on each form.</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596631"/>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question of who conducts the closing is a contractual matter between the buyer, seller and closing entity.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Broker and Broker Associate Responsibility</a:t>
            </a:r>
          </a:p>
        </p:txBody>
      </p:sp>
      <p:sp>
        <p:nvSpPr>
          <p:cNvPr id="11" name="TextBox 11"/>
          <p:cNvSpPr txBox="1"/>
          <p:nvPr/>
        </p:nvSpPr>
        <p:spPr>
          <a:xfrm>
            <a:off x="14782801" y="9290050"/>
            <a:ext cx="35052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524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130254"/>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C00"/>
                </a:solidFill>
                <a:latin typeface="Agrandir Bold"/>
              </a:rPr>
              <a:t>Colorado Division of Insurance Regulation 3-5-1 requires that title companies close real estate transactions only pursuant to written instructions.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698" y="858430"/>
            <a:ext cx="16230600" cy="1586396"/>
          </a:xfrm>
          <a:prstGeom prst="rect">
            <a:avLst/>
          </a:prstGeom>
        </p:spPr>
        <p:txBody>
          <a:bodyPr lIns="0" tIns="0" rIns="0" bIns="0" rtlCol="0" anchor="t">
            <a:spAutoFit/>
          </a:bodyPr>
          <a:lstStyle/>
          <a:p>
            <a:pPr>
              <a:lnSpc>
                <a:spcPts val="6280"/>
              </a:lnSpc>
            </a:pPr>
            <a:r>
              <a:rPr lang="en-US" sz="4486" dirty="0">
                <a:solidFill>
                  <a:srgbClr val="FFFFFF"/>
                </a:solidFill>
                <a:latin typeface="Agrandir Bold"/>
              </a:rPr>
              <a:t>The Statement of Settlement prepared for the closing must be signed by</a:t>
            </a:r>
          </a:p>
        </p:txBody>
      </p:sp>
      <p:sp>
        <p:nvSpPr>
          <p:cNvPr id="10" name="TextBox 10"/>
          <p:cNvSpPr txBox="1"/>
          <p:nvPr/>
        </p:nvSpPr>
        <p:spPr>
          <a:xfrm>
            <a:off x="2164357" y="2877206"/>
            <a:ext cx="14970614" cy="766492"/>
          </a:xfrm>
          <a:prstGeom prst="rect">
            <a:avLst/>
          </a:prstGeom>
        </p:spPr>
        <p:txBody>
          <a:bodyPr lIns="0" tIns="0" rIns="0" bIns="0" rtlCol="0" anchor="t">
            <a:spAutoFit/>
          </a:bodyPr>
          <a:lstStyle/>
          <a:p>
            <a:pPr>
              <a:lnSpc>
                <a:spcPts val="6194"/>
              </a:lnSpc>
            </a:pPr>
            <a:r>
              <a:rPr lang="en-US" sz="4424" dirty="0">
                <a:solidFill>
                  <a:schemeClr val="bg1">
                    <a:lumMod val="50000"/>
                  </a:schemeClr>
                </a:solidFill>
                <a:latin typeface="Agrandir Bold"/>
              </a:rPr>
              <a:t>1) Only the Seller or Buyer.</a:t>
            </a:r>
          </a:p>
        </p:txBody>
      </p:sp>
      <p:sp>
        <p:nvSpPr>
          <p:cNvPr id="11" name="TextBox 11"/>
          <p:cNvSpPr txBox="1"/>
          <p:nvPr/>
        </p:nvSpPr>
        <p:spPr>
          <a:xfrm>
            <a:off x="2164357" y="4016939"/>
            <a:ext cx="14970614" cy="1561581"/>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2) The Buyers and/or the Sellers and the brokers</a:t>
            </a:r>
            <a:br>
              <a:rPr lang="en-US" sz="4424" dirty="0">
                <a:solidFill>
                  <a:srgbClr val="FFFFFF"/>
                </a:solidFill>
                <a:latin typeface="Agrandir Bold"/>
              </a:rPr>
            </a:br>
            <a:r>
              <a:rPr lang="en-US" sz="4424" dirty="0">
                <a:solidFill>
                  <a:srgbClr val="FFFFFF"/>
                </a:solidFill>
                <a:latin typeface="Agrandir Bold"/>
              </a:rPr>
              <a:t>     associated with the transaction.</a:t>
            </a:r>
          </a:p>
        </p:txBody>
      </p:sp>
      <p:sp>
        <p:nvSpPr>
          <p:cNvPr id="12" name="TextBox 12"/>
          <p:cNvSpPr txBox="1"/>
          <p:nvPr/>
        </p:nvSpPr>
        <p:spPr>
          <a:xfrm>
            <a:off x="2164357" y="5857833"/>
            <a:ext cx="14970614" cy="766492"/>
          </a:xfrm>
          <a:prstGeom prst="rect">
            <a:avLst/>
          </a:prstGeom>
        </p:spPr>
        <p:txBody>
          <a:bodyPr lIns="0" tIns="0" rIns="0" bIns="0" rtlCol="0" anchor="t">
            <a:spAutoFit/>
          </a:bodyPr>
          <a:lstStyle/>
          <a:p>
            <a:pPr>
              <a:lnSpc>
                <a:spcPts val="6194"/>
              </a:lnSpc>
            </a:pPr>
            <a:r>
              <a:rPr lang="en-US" sz="4424" dirty="0">
                <a:solidFill>
                  <a:schemeClr val="bg1">
                    <a:lumMod val="50000"/>
                  </a:schemeClr>
                </a:solidFill>
                <a:latin typeface="Agrandir Bold"/>
              </a:rPr>
              <a:t>3) Both Employing Brokers.</a:t>
            </a:r>
          </a:p>
        </p:txBody>
      </p:sp>
      <p:sp>
        <p:nvSpPr>
          <p:cNvPr id="13" name="TextBox 13"/>
          <p:cNvSpPr txBox="1"/>
          <p:nvPr/>
        </p:nvSpPr>
        <p:spPr>
          <a:xfrm>
            <a:off x="2132459" y="6911612"/>
            <a:ext cx="14970614" cy="1561581"/>
          </a:xfrm>
          <a:prstGeom prst="rect">
            <a:avLst/>
          </a:prstGeom>
        </p:spPr>
        <p:txBody>
          <a:bodyPr lIns="0" tIns="0" rIns="0" bIns="0" rtlCol="0" anchor="t">
            <a:spAutoFit/>
          </a:bodyPr>
          <a:lstStyle/>
          <a:p>
            <a:pPr>
              <a:lnSpc>
                <a:spcPts val="6194"/>
              </a:lnSpc>
            </a:pPr>
            <a:r>
              <a:rPr lang="en-US" sz="4424" dirty="0">
                <a:solidFill>
                  <a:schemeClr val="bg1">
                    <a:lumMod val="50000"/>
                  </a:schemeClr>
                </a:solidFill>
                <a:latin typeface="Agrandir Bold"/>
              </a:rPr>
              <a:t>4) The buyer, seller, closing company and listing broker</a:t>
            </a:r>
            <a:br>
              <a:rPr lang="en-US" sz="4424" dirty="0">
                <a:solidFill>
                  <a:schemeClr val="bg1">
                    <a:lumMod val="50000"/>
                  </a:schemeClr>
                </a:solidFill>
                <a:latin typeface="Agrandir Bold"/>
              </a:rPr>
            </a:br>
            <a:r>
              <a:rPr lang="en-US" sz="4424" dirty="0">
                <a:solidFill>
                  <a:schemeClr val="bg1">
                    <a:lumMod val="50000"/>
                  </a:schemeClr>
                </a:solidFill>
                <a:latin typeface="Agrandir Bold"/>
              </a:rPr>
              <a:t>     on each form.</a:t>
            </a:r>
          </a:p>
        </p:txBody>
      </p:sp>
    </p:spTree>
    <p:extLst>
      <p:ext uri="{BB962C8B-B14F-4D97-AF65-F5344CB8AC3E}">
        <p14:creationId xmlns:p14="http://schemas.microsoft.com/office/powerpoint/2010/main" val="384717398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235713"/>
            <a:ext cx="16230600" cy="2576085"/>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The Regulation requires title companies to execute closing instructions approved by the Real Estate Commission.</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Broker and Broker Associate Responsibility</a:t>
            </a:r>
          </a:p>
        </p:txBody>
      </p:sp>
      <p:sp>
        <p:nvSpPr>
          <p:cNvPr id="11" name="TextBox 11"/>
          <p:cNvSpPr txBox="1"/>
          <p:nvPr/>
        </p:nvSpPr>
        <p:spPr>
          <a:xfrm>
            <a:off x="14706601" y="9290050"/>
            <a:ext cx="35814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524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923952" y="5024865"/>
            <a:ext cx="16230600" cy="4233435"/>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Listing brokers and brokerage firms using title companies to hold earnest money are required to have a completed Closing Instructions form signed by the buyer and seller prior to depositing the funds with the title company.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240142"/>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Brokers using title companies to perform closings should have the completed Closing Instructions form, signed before title deadline, in the closed file regardless of who is holding the earnest money.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Broker and Broker Associate Responsibility</a:t>
            </a:r>
          </a:p>
        </p:txBody>
      </p:sp>
      <p:sp>
        <p:nvSpPr>
          <p:cNvPr id="11" name="TextBox 11"/>
          <p:cNvSpPr txBox="1"/>
          <p:nvPr/>
        </p:nvSpPr>
        <p:spPr>
          <a:xfrm>
            <a:off x="15011401" y="9290050"/>
            <a:ext cx="3276600" cy="86562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FFFFFF"/>
                </a:solidFill>
                <a:latin typeface="Agrandir Bold"/>
              </a:rPr>
              <a:t>pg. 524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746607" y="0"/>
            <a:ext cx="14794787" cy="10287000"/>
          </a:xfrm>
          <a:custGeom>
            <a:avLst/>
            <a:gdLst/>
            <a:ahLst/>
            <a:cxnLst/>
            <a:rect l="l" t="t" r="r" b="b"/>
            <a:pathLst>
              <a:path w="14794787" h="10287000">
                <a:moveTo>
                  <a:pt x="0" y="0"/>
                </a:moveTo>
                <a:lnTo>
                  <a:pt x="14794786" y="0"/>
                </a:lnTo>
                <a:lnTo>
                  <a:pt x="14794786"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2181</Words>
  <Application>Microsoft Macintosh PowerPoint</Application>
  <PresentationFormat>Custom</PresentationFormat>
  <Paragraphs>167</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Agrandir Bold</vt:lpstr>
      <vt:lpstr>Agrandir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 Ch. 1</dc:title>
  <cp:lastModifiedBy>Ernestine Diem</cp:lastModifiedBy>
  <cp:revision>5</cp:revision>
  <dcterms:created xsi:type="dcterms:W3CDTF">2006-08-16T00:00:00Z</dcterms:created>
  <dcterms:modified xsi:type="dcterms:W3CDTF">2025-03-04T21:16:30Z</dcterms:modified>
  <dc:identifier>DAFkhjvdJqQ</dc:identifier>
</cp:coreProperties>
</file>