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318" r:id="rId2"/>
    <p:sldId id="516" r:id="rId3"/>
    <p:sldId id="259" r:id="rId4"/>
    <p:sldId id="518" r:id="rId5"/>
    <p:sldId id="519" r:id="rId6"/>
    <p:sldId id="520" r:id="rId7"/>
    <p:sldId id="521" r:id="rId8"/>
    <p:sldId id="523" r:id="rId9"/>
    <p:sldId id="524" r:id="rId10"/>
    <p:sldId id="525" r:id="rId11"/>
    <p:sldId id="526" r:id="rId12"/>
    <p:sldId id="522" r:id="rId13"/>
    <p:sldId id="527" r:id="rId14"/>
    <p:sldId id="528" r:id="rId15"/>
    <p:sldId id="529" r:id="rId16"/>
    <p:sldId id="530" r:id="rId17"/>
    <p:sldId id="531" r:id="rId18"/>
    <p:sldId id="532" r:id="rId19"/>
    <p:sldId id="533" r:id="rId20"/>
    <p:sldId id="534" r:id="rId21"/>
    <p:sldId id="535" r:id="rId22"/>
    <p:sldId id="536" r:id="rId23"/>
    <p:sldId id="538" r:id="rId24"/>
    <p:sldId id="539" r:id="rId25"/>
    <p:sldId id="540" r:id="rId26"/>
    <p:sldId id="541" r:id="rId27"/>
    <p:sldId id="542" r:id="rId28"/>
    <p:sldId id="543" r:id="rId29"/>
    <p:sldId id="544" r:id="rId30"/>
    <p:sldId id="545" r:id="rId31"/>
    <p:sldId id="546" r:id="rId32"/>
    <p:sldId id="560" r:id="rId33"/>
    <p:sldId id="547" r:id="rId34"/>
    <p:sldId id="548" r:id="rId35"/>
    <p:sldId id="549" r:id="rId36"/>
    <p:sldId id="550" r:id="rId37"/>
    <p:sldId id="551" r:id="rId38"/>
    <p:sldId id="552" r:id="rId39"/>
    <p:sldId id="553" r:id="rId40"/>
    <p:sldId id="555" r:id="rId41"/>
    <p:sldId id="556" r:id="rId42"/>
    <p:sldId id="557" r:id="rId43"/>
    <p:sldId id="558" r:id="rId44"/>
    <p:sldId id="559" r:id="rId45"/>
    <p:sldId id="463" r:id="rId46"/>
    <p:sldId id="584" r:id="rId47"/>
    <p:sldId id="562" r:id="rId48"/>
    <p:sldId id="585" r:id="rId49"/>
    <p:sldId id="564" r:id="rId50"/>
    <p:sldId id="586" r:id="rId51"/>
    <p:sldId id="566" r:id="rId52"/>
    <p:sldId id="587" r:id="rId53"/>
    <p:sldId id="568" r:id="rId54"/>
    <p:sldId id="588" r:id="rId55"/>
    <p:sldId id="570" r:id="rId56"/>
    <p:sldId id="589" r:id="rId57"/>
    <p:sldId id="572" r:id="rId58"/>
    <p:sldId id="590" r:id="rId59"/>
    <p:sldId id="574" r:id="rId60"/>
    <p:sldId id="591" r:id="rId61"/>
    <p:sldId id="576" r:id="rId62"/>
    <p:sldId id="592" r:id="rId63"/>
    <p:sldId id="578" r:id="rId64"/>
    <p:sldId id="593" r:id="rId65"/>
    <p:sldId id="580" r:id="rId66"/>
    <p:sldId id="594" r:id="rId67"/>
    <p:sldId id="582" r:id="rId68"/>
    <p:sldId id="595" r:id="rId6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868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1348"/>
    <p:restoredTop sz="96327"/>
  </p:normalViewPr>
  <p:slideViewPr>
    <p:cSldViewPr snapToGrid="0">
      <p:cViewPr varScale="1">
        <p:scale>
          <a:sx n="107" d="100"/>
          <a:sy n="107" d="100"/>
        </p:scale>
        <p:origin x="176" y="5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6/20/24</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6/20/24</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2909385" y="242385"/>
            <a:ext cx="6373231" cy="637323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083C-95DF-8E0D-1D1B-3BE88E6A34C9}"/>
              </a:ext>
            </a:extLst>
          </p:cNvPr>
          <p:cNvSpPr>
            <a:spLocks noGrp="1"/>
          </p:cNvSpPr>
          <p:nvPr>
            <p:ph type="title"/>
          </p:nvPr>
        </p:nvSpPr>
        <p:spPr>
          <a:xfrm>
            <a:off x="661182" y="609599"/>
            <a:ext cx="10728477" cy="1119357"/>
          </a:xfrm>
        </p:spPr>
        <p:txBody>
          <a:bodyPr>
            <a:normAutofit/>
          </a:bodyPr>
          <a:lstStyle/>
          <a:p>
            <a:r>
              <a:rPr lang="en-US" b="1" dirty="0"/>
              <a:t>Contract Law – </a:t>
            </a:r>
            <a:r>
              <a:rPr lang="en-US" sz="2200" b="1" dirty="0">
                <a:solidFill>
                  <a:schemeClr val="tx1"/>
                </a:solidFill>
              </a:rPr>
              <a:t>General Contract Law Concepts</a:t>
            </a:r>
            <a:endParaRPr lang="en-US" b="1" dirty="0">
              <a:solidFill>
                <a:schemeClr val="tx1"/>
              </a:solidFill>
            </a:endParaRPr>
          </a:p>
        </p:txBody>
      </p:sp>
      <p:sp>
        <p:nvSpPr>
          <p:cNvPr id="7" name="TextBox 6">
            <a:extLst>
              <a:ext uri="{FF2B5EF4-FFF2-40B4-BE49-F238E27FC236}">
                <a16:creationId xmlns:a16="http://schemas.microsoft.com/office/drawing/2014/main" id="{768F2D5F-1282-94F6-EDBD-FD241556876F}"/>
              </a:ext>
            </a:extLst>
          </p:cNvPr>
          <p:cNvSpPr txBox="1"/>
          <p:nvPr/>
        </p:nvSpPr>
        <p:spPr>
          <a:xfrm>
            <a:off x="10747513" y="6261652"/>
            <a:ext cx="1139688" cy="369332"/>
          </a:xfrm>
          <a:prstGeom prst="rect">
            <a:avLst/>
          </a:prstGeom>
          <a:noFill/>
        </p:spPr>
        <p:txBody>
          <a:bodyPr wrap="square" rtlCol="0">
            <a:spAutoFit/>
          </a:bodyPr>
          <a:lstStyle/>
          <a:p>
            <a:r>
              <a:rPr lang="en-US" dirty="0"/>
              <a:t>Pg.  247</a:t>
            </a:r>
          </a:p>
        </p:txBody>
      </p:sp>
      <p:sp>
        <p:nvSpPr>
          <p:cNvPr id="10" name="TextBox 9">
            <a:extLst>
              <a:ext uri="{FF2B5EF4-FFF2-40B4-BE49-F238E27FC236}">
                <a16:creationId xmlns:a16="http://schemas.microsoft.com/office/drawing/2014/main" id="{18487826-5E2B-F75C-D292-C76B914C5ECB}"/>
              </a:ext>
            </a:extLst>
          </p:cNvPr>
          <p:cNvSpPr txBox="1"/>
          <p:nvPr/>
        </p:nvSpPr>
        <p:spPr>
          <a:xfrm>
            <a:off x="1538319" y="1728956"/>
            <a:ext cx="6060659" cy="455189"/>
          </a:xfrm>
          <a:prstGeom prst="rect">
            <a:avLst/>
          </a:prstGeom>
          <a:noFill/>
        </p:spPr>
        <p:txBody>
          <a:bodyPr wrap="square" rtlCol="0">
            <a:spAutoFit/>
          </a:bodyPr>
          <a:lstStyle/>
          <a:p>
            <a:pPr>
              <a:lnSpc>
                <a:spcPct val="150000"/>
              </a:lnSpc>
            </a:pPr>
            <a:r>
              <a:rPr lang="en-US" dirty="0"/>
              <a:t>Void, Voidable, and Unenforceable Contracts</a:t>
            </a:r>
          </a:p>
        </p:txBody>
      </p:sp>
      <p:sp>
        <p:nvSpPr>
          <p:cNvPr id="8" name="TextBox 7">
            <a:extLst>
              <a:ext uri="{FF2B5EF4-FFF2-40B4-BE49-F238E27FC236}">
                <a16:creationId xmlns:a16="http://schemas.microsoft.com/office/drawing/2014/main" id="{5B99B554-7C7F-0E40-6E11-8C632C47CBD7}"/>
              </a:ext>
            </a:extLst>
          </p:cNvPr>
          <p:cNvSpPr txBox="1"/>
          <p:nvPr/>
        </p:nvSpPr>
        <p:spPr>
          <a:xfrm>
            <a:off x="2501462" y="2588694"/>
            <a:ext cx="8156028" cy="2815514"/>
          </a:xfrm>
          <a:prstGeom prst="rect">
            <a:avLst/>
          </a:prstGeom>
          <a:noFill/>
        </p:spPr>
        <p:txBody>
          <a:bodyPr wrap="square" rtlCol="0">
            <a:spAutoFit/>
          </a:bodyPr>
          <a:lstStyle/>
          <a:p>
            <a:pPr>
              <a:lnSpc>
                <a:spcPct val="150000"/>
              </a:lnSpc>
            </a:pPr>
            <a:r>
              <a:rPr lang="en-US" dirty="0"/>
              <a:t>Voidable Contract</a:t>
            </a:r>
          </a:p>
          <a:p>
            <a:pPr>
              <a:lnSpc>
                <a:spcPct val="150000"/>
              </a:lnSpc>
            </a:pPr>
            <a:endParaRPr lang="en-US" dirty="0"/>
          </a:p>
          <a:p>
            <a:pPr>
              <a:lnSpc>
                <a:spcPct val="150000"/>
              </a:lnSpc>
            </a:pPr>
            <a:r>
              <a:rPr lang="en-US" dirty="0"/>
              <a:t>	The rescission must occur within a legal time frame for the recission</a:t>
            </a:r>
            <a:br>
              <a:rPr lang="en-US" dirty="0"/>
            </a:br>
            <a:r>
              <a:rPr lang="en-US" dirty="0"/>
              <a:t> 	to be valid.  (Statute of Limitations)</a:t>
            </a:r>
          </a:p>
          <a:p>
            <a:pPr>
              <a:lnSpc>
                <a:spcPct val="150000"/>
              </a:lnSpc>
            </a:pPr>
            <a:endParaRPr lang="en-US" sz="1600" dirty="0"/>
          </a:p>
          <a:p>
            <a:pPr>
              <a:lnSpc>
                <a:spcPct val="150000"/>
              </a:lnSpc>
            </a:pPr>
            <a:r>
              <a:rPr lang="en-US" sz="1600" dirty="0"/>
              <a:t>	If the party who could disaffirm the contract chooses to perform the</a:t>
            </a:r>
            <a:br>
              <a:rPr lang="en-US" sz="1600" dirty="0"/>
            </a:br>
            <a:r>
              <a:rPr lang="en-US" sz="1600" dirty="0"/>
              <a:t> 	contract, the contract is no longer voidable but valid.</a:t>
            </a:r>
          </a:p>
        </p:txBody>
      </p:sp>
    </p:spTree>
    <p:extLst>
      <p:ext uri="{BB962C8B-B14F-4D97-AF65-F5344CB8AC3E}">
        <p14:creationId xmlns:p14="http://schemas.microsoft.com/office/powerpoint/2010/main" val="38120053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083C-95DF-8E0D-1D1B-3BE88E6A34C9}"/>
              </a:ext>
            </a:extLst>
          </p:cNvPr>
          <p:cNvSpPr>
            <a:spLocks noGrp="1"/>
          </p:cNvSpPr>
          <p:nvPr>
            <p:ph type="title"/>
          </p:nvPr>
        </p:nvSpPr>
        <p:spPr>
          <a:xfrm>
            <a:off x="661182" y="609599"/>
            <a:ext cx="10728477" cy="1119357"/>
          </a:xfrm>
        </p:spPr>
        <p:txBody>
          <a:bodyPr>
            <a:normAutofit/>
          </a:bodyPr>
          <a:lstStyle/>
          <a:p>
            <a:r>
              <a:rPr lang="en-US" b="1" dirty="0"/>
              <a:t>Contract Law – </a:t>
            </a:r>
            <a:r>
              <a:rPr lang="en-US" sz="2200" b="1" dirty="0">
                <a:solidFill>
                  <a:schemeClr val="tx1"/>
                </a:solidFill>
              </a:rPr>
              <a:t>General Contract Law Concepts</a:t>
            </a:r>
            <a:endParaRPr lang="en-US" b="1" dirty="0">
              <a:solidFill>
                <a:schemeClr val="tx1"/>
              </a:solidFill>
            </a:endParaRPr>
          </a:p>
        </p:txBody>
      </p:sp>
      <p:sp>
        <p:nvSpPr>
          <p:cNvPr id="7" name="TextBox 6">
            <a:extLst>
              <a:ext uri="{FF2B5EF4-FFF2-40B4-BE49-F238E27FC236}">
                <a16:creationId xmlns:a16="http://schemas.microsoft.com/office/drawing/2014/main" id="{768F2D5F-1282-94F6-EDBD-FD241556876F}"/>
              </a:ext>
            </a:extLst>
          </p:cNvPr>
          <p:cNvSpPr txBox="1"/>
          <p:nvPr/>
        </p:nvSpPr>
        <p:spPr>
          <a:xfrm>
            <a:off x="10747513" y="6261652"/>
            <a:ext cx="1139688" cy="369332"/>
          </a:xfrm>
          <a:prstGeom prst="rect">
            <a:avLst/>
          </a:prstGeom>
          <a:noFill/>
        </p:spPr>
        <p:txBody>
          <a:bodyPr wrap="square" rtlCol="0">
            <a:spAutoFit/>
          </a:bodyPr>
          <a:lstStyle/>
          <a:p>
            <a:r>
              <a:rPr lang="en-US" dirty="0"/>
              <a:t>Pg.  247</a:t>
            </a:r>
          </a:p>
        </p:txBody>
      </p:sp>
      <p:sp>
        <p:nvSpPr>
          <p:cNvPr id="10" name="TextBox 9">
            <a:extLst>
              <a:ext uri="{FF2B5EF4-FFF2-40B4-BE49-F238E27FC236}">
                <a16:creationId xmlns:a16="http://schemas.microsoft.com/office/drawing/2014/main" id="{18487826-5E2B-F75C-D292-C76B914C5ECB}"/>
              </a:ext>
            </a:extLst>
          </p:cNvPr>
          <p:cNvSpPr txBox="1"/>
          <p:nvPr/>
        </p:nvSpPr>
        <p:spPr>
          <a:xfrm>
            <a:off x="1538319" y="1728956"/>
            <a:ext cx="6060659" cy="455189"/>
          </a:xfrm>
          <a:prstGeom prst="rect">
            <a:avLst/>
          </a:prstGeom>
          <a:noFill/>
        </p:spPr>
        <p:txBody>
          <a:bodyPr wrap="square" rtlCol="0">
            <a:spAutoFit/>
          </a:bodyPr>
          <a:lstStyle/>
          <a:p>
            <a:pPr>
              <a:lnSpc>
                <a:spcPct val="150000"/>
              </a:lnSpc>
            </a:pPr>
            <a:r>
              <a:rPr lang="en-US" dirty="0"/>
              <a:t>Void, Voidable, and Unenforceable Contracts</a:t>
            </a:r>
          </a:p>
        </p:txBody>
      </p:sp>
      <p:sp>
        <p:nvSpPr>
          <p:cNvPr id="8" name="TextBox 7">
            <a:extLst>
              <a:ext uri="{FF2B5EF4-FFF2-40B4-BE49-F238E27FC236}">
                <a16:creationId xmlns:a16="http://schemas.microsoft.com/office/drawing/2014/main" id="{5B99B554-7C7F-0E40-6E11-8C632C47CBD7}"/>
              </a:ext>
            </a:extLst>
          </p:cNvPr>
          <p:cNvSpPr txBox="1"/>
          <p:nvPr/>
        </p:nvSpPr>
        <p:spPr>
          <a:xfrm>
            <a:off x="2511972" y="2297810"/>
            <a:ext cx="8156028" cy="4148508"/>
          </a:xfrm>
          <a:prstGeom prst="rect">
            <a:avLst/>
          </a:prstGeom>
          <a:noFill/>
        </p:spPr>
        <p:txBody>
          <a:bodyPr wrap="square" rtlCol="0">
            <a:spAutoFit/>
          </a:bodyPr>
          <a:lstStyle/>
          <a:p>
            <a:pPr>
              <a:lnSpc>
                <a:spcPct val="150000"/>
              </a:lnSpc>
            </a:pPr>
            <a:r>
              <a:rPr lang="en-US" dirty="0">
                <a:solidFill>
                  <a:srgbClr val="FFFF00"/>
                </a:solidFill>
              </a:rPr>
              <a:t>Unenforceable Contract</a:t>
            </a:r>
          </a:p>
          <a:p>
            <a:pPr>
              <a:lnSpc>
                <a:spcPct val="150000"/>
              </a:lnSpc>
            </a:pPr>
            <a:endParaRPr lang="en-US" dirty="0"/>
          </a:p>
          <a:p>
            <a:pPr>
              <a:lnSpc>
                <a:spcPct val="150000"/>
              </a:lnSpc>
            </a:pPr>
            <a:r>
              <a:rPr lang="en-US" dirty="0"/>
              <a:t>	An unenforceable contract is a contract which cannot be</a:t>
            </a:r>
            <a:br>
              <a:rPr lang="en-US" dirty="0"/>
            </a:br>
            <a:r>
              <a:rPr lang="en-US" dirty="0"/>
              <a:t> 	enforced in a court of law.</a:t>
            </a:r>
          </a:p>
          <a:p>
            <a:pPr>
              <a:lnSpc>
                <a:spcPct val="150000"/>
              </a:lnSpc>
            </a:pPr>
            <a:endParaRPr lang="en-US" sz="1600" dirty="0"/>
          </a:p>
          <a:p>
            <a:pPr>
              <a:lnSpc>
                <a:spcPct val="150000"/>
              </a:lnSpc>
            </a:pPr>
            <a:r>
              <a:rPr lang="en-US" dirty="0"/>
              <a:t>	Unenforceable does not mean void.  (As a void contract was</a:t>
            </a:r>
            <a:br>
              <a:rPr lang="en-US" dirty="0"/>
            </a:br>
            <a:r>
              <a:rPr lang="en-US" dirty="0"/>
              <a:t> 	NEVER A CONTRACT.)</a:t>
            </a:r>
          </a:p>
          <a:p>
            <a:pPr>
              <a:lnSpc>
                <a:spcPct val="150000"/>
              </a:lnSpc>
            </a:pPr>
            <a:endParaRPr lang="en-US" dirty="0"/>
          </a:p>
          <a:p>
            <a:pPr>
              <a:lnSpc>
                <a:spcPct val="150000"/>
              </a:lnSpc>
            </a:pPr>
            <a:r>
              <a:rPr lang="en-US" dirty="0"/>
              <a:t>	An unenforceable contract appears to be valid, but neither party</a:t>
            </a:r>
            <a:br>
              <a:rPr lang="en-US" dirty="0"/>
            </a:br>
            <a:r>
              <a:rPr lang="en-US" dirty="0"/>
              <a:t> 	may sue the other to force performance.</a:t>
            </a:r>
          </a:p>
        </p:txBody>
      </p:sp>
    </p:spTree>
    <p:extLst>
      <p:ext uri="{BB962C8B-B14F-4D97-AF65-F5344CB8AC3E}">
        <p14:creationId xmlns:p14="http://schemas.microsoft.com/office/powerpoint/2010/main" val="225777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083C-95DF-8E0D-1D1B-3BE88E6A34C9}"/>
              </a:ext>
            </a:extLst>
          </p:cNvPr>
          <p:cNvSpPr>
            <a:spLocks noGrp="1"/>
          </p:cNvSpPr>
          <p:nvPr>
            <p:ph type="title"/>
          </p:nvPr>
        </p:nvSpPr>
        <p:spPr>
          <a:xfrm>
            <a:off x="661182" y="609599"/>
            <a:ext cx="10728477" cy="1119357"/>
          </a:xfrm>
        </p:spPr>
        <p:txBody>
          <a:bodyPr>
            <a:normAutofit/>
          </a:bodyPr>
          <a:lstStyle/>
          <a:p>
            <a:r>
              <a:rPr lang="en-US" b="1" dirty="0"/>
              <a:t>Contract Law – </a:t>
            </a:r>
            <a:r>
              <a:rPr lang="en-US" sz="2200" b="1" dirty="0">
                <a:solidFill>
                  <a:schemeClr val="tx1"/>
                </a:solidFill>
              </a:rPr>
              <a:t>General Contract Law Concepts</a:t>
            </a:r>
            <a:endParaRPr lang="en-US" b="1" dirty="0">
              <a:solidFill>
                <a:schemeClr val="tx1"/>
              </a:solidFill>
            </a:endParaRPr>
          </a:p>
        </p:txBody>
      </p:sp>
      <p:sp>
        <p:nvSpPr>
          <p:cNvPr id="7" name="TextBox 6">
            <a:extLst>
              <a:ext uri="{FF2B5EF4-FFF2-40B4-BE49-F238E27FC236}">
                <a16:creationId xmlns:a16="http://schemas.microsoft.com/office/drawing/2014/main" id="{768F2D5F-1282-94F6-EDBD-FD241556876F}"/>
              </a:ext>
            </a:extLst>
          </p:cNvPr>
          <p:cNvSpPr txBox="1"/>
          <p:nvPr/>
        </p:nvSpPr>
        <p:spPr>
          <a:xfrm>
            <a:off x="10747513" y="6261652"/>
            <a:ext cx="1139688" cy="369332"/>
          </a:xfrm>
          <a:prstGeom prst="rect">
            <a:avLst/>
          </a:prstGeom>
          <a:noFill/>
        </p:spPr>
        <p:txBody>
          <a:bodyPr wrap="square" rtlCol="0">
            <a:spAutoFit/>
          </a:bodyPr>
          <a:lstStyle/>
          <a:p>
            <a:r>
              <a:rPr lang="en-US" dirty="0"/>
              <a:t>Pg.  246</a:t>
            </a:r>
          </a:p>
        </p:txBody>
      </p:sp>
      <p:sp>
        <p:nvSpPr>
          <p:cNvPr id="10" name="TextBox 9">
            <a:extLst>
              <a:ext uri="{FF2B5EF4-FFF2-40B4-BE49-F238E27FC236}">
                <a16:creationId xmlns:a16="http://schemas.microsoft.com/office/drawing/2014/main" id="{18487826-5E2B-F75C-D292-C76B914C5ECB}"/>
              </a:ext>
            </a:extLst>
          </p:cNvPr>
          <p:cNvSpPr txBox="1"/>
          <p:nvPr/>
        </p:nvSpPr>
        <p:spPr>
          <a:xfrm>
            <a:off x="1464747" y="2044266"/>
            <a:ext cx="5268316" cy="784189"/>
          </a:xfrm>
          <a:prstGeom prst="rect">
            <a:avLst/>
          </a:prstGeom>
          <a:noFill/>
        </p:spPr>
        <p:txBody>
          <a:bodyPr wrap="square" rtlCol="0">
            <a:spAutoFit/>
          </a:bodyPr>
          <a:lstStyle/>
          <a:p>
            <a:pPr>
              <a:lnSpc>
                <a:spcPct val="150000"/>
              </a:lnSpc>
            </a:pPr>
            <a:r>
              <a:rPr lang="en-US" sz="1600" dirty="0"/>
              <a:t>In order to be enforceable a contract must be in writing according to the </a:t>
            </a:r>
            <a:r>
              <a:rPr lang="en-US" sz="1600" dirty="0">
                <a:solidFill>
                  <a:srgbClr val="FFFF00"/>
                </a:solidFill>
              </a:rPr>
              <a:t>Statute of Frauds.</a:t>
            </a:r>
          </a:p>
        </p:txBody>
      </p:sp>
      <p:pic>
        <p:nvPicPr>
          <p:cNvPr id="3" name="Picture 2" descr="A diagram of a contract&#10;&#10;Description automatically generated">
            <a:extLst>
              <a:ext uri="{FF2B5EF4-FFF2-40B4-BE49-F238E27FC236}">
                <a16:creationId xmlns:a16="http://schemas.microsoft.com/office/drawing/2014/main" id="{33D8B2D8-2FC9-E790-91FE-70CDA029E3A6}"/>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5040" b="94565" l="2446" r="94450">
                        <a14:foregroundMark x1="17592" y1="61660" x2="17592" y2="61660"/>
                        <a14:foregroundMark x1="18250" y1="61265" x2="18250" y2="61265"/>
                        <a14:foregroundMark x1="18250" y1="61265" x2="18250" y2="61265"/>
                        <a14:foregroundMark x1="18250" y1="61265" x2="18250" y2="61265"/>
                        <a14:foregroundMark x1="8278" y1="55830" x2="17968" y2="57016"/>
                        <a14:foregroundMark x1="17968" y1="57016" x2="26905" y2="65613"/>
                        <a14:foregroundMark x1="26905" y1="65613" x2="27940" y2="65613"/>
                        <a14:foregroundMark x1="2446" y1="56917" x2="2446" y2="56917"/>
                        <a14:foregroundMark x1="2446" y1="56917" x2="2446" y2="56917"/>
                        <a14:foregroundMark x1="15522" y1="15613" x2="25964" y2="12846"/>
                        <a14:foregroundMark x1="25964" y1="12846" x2="36783" y2="20257"/>
                        <a14:foregroundMark x1="36783" y1="20257" x2="25870" y2="28854"/>
                        <a14:foregroundMark x1="25870" y1="28854" x2="38288" y2="23221"/>
                        <a14:foregroundMark x1="31044" y1="5138" x2="31044" y2="5138"/>
                        <a14:foregroundMark x1="31044" y1="5138" x2="31044" y2="5138"/>
                        <a14:foregroundMark x1="70273" y1="9091" x2="70273" y2="9091"/>
                        <a14:foregroundMark x1="70273" y1="9091" x2="70273" y2="9091"/>
                        <a14:foregroundMark x1="70273" y1="9091" x2="70273" y2="9091"/>
                        <a14:foregroundMark x1="85795" y1="61660" x2="85795" y2="61660"/>
                        <a14:foregroundMark x1="85795" y1="61660" x2="85795" y2="61660"/>
                        <a14:foregroundMark x1="75823" y1="62352" x2="75823" y2="62352"/>
                        <a14:foregroundMark x1="75823" y1="62352" x2="75823" y2="62352"/>
                        <a14:foregroundMark x1="79304" y1="64526" x2="79304" y2="64526"/>
                        <a14:foregroundMark x1="79304" y1="66304" x2="79304" y2="66304"/>
                        <a14:foregroundMark x1="79304" y1="66700" x2="82408" y2="66700"/>
                        <a14:foregroundMark x1="94450" y1="57609" x2="94450" y2="57609"/>
                        <a14:foregroundMark x1="94450" y1="57609" x2="94450" y2="57609"/>
                        <a14:foregroundMark x1="42051" y1="84387" x2="42051" y2="84387"/>
                        <a14:foregroundMark x1="42427" y1="84091" x2="42427" y2="84091"/>
                        <a14:foregroundMark x1="44497" y1="93083" x2="44497" y2="93083"/>
                        <a14:foregroundMark x1="44497" y1="93083" x2="44497" y2="93083"/>
                        <a14:foregroundMark x1="44779" y1="93083" x2="44779" y2="93083"/>
                        <a14:foregroundMark x1="44779" y1="93083" x2="44779" y2="93083"/>
                        <a14:foregroundMark x1="44779" y1="93083" x2="44779" y2="93083"/>
                        <a14:foregroundMark x1="53810" y1="93478" x2="53810" y2="93478"/>
                        <a14:foregroundMark x1="53810" y1="93478" x2="53810" y2="93478"/>
                        <a14:foregroundMark x1="53810" y1="93478" x2="53810" y2="93478"/>
                        <a14:foregroundMark x1="43462" y1="94565" x2="43462" y2="94565"/>
                        <a14:foregroundMark x1="43462" y1="94565" x2="43462" y2="94565"/>
                        <a14:foregroundMark x1="39605" y1="90217" x2="40357" y2="94565"/>
                        <a14:foregroundMark x1="67168" y1="56225" x2="67168" y2="56225"/>
                        <a14:foregroundMark x1="67168" y1="56225" x2="67168" y2="56225"/>
                        <a14:foregroundMark x1="68015" y1="55632" x2="68015" y2="55632"/>
                        <a14:foregroundMark x1="68015" y1="55632" x2="68015" y2="55632"/>
                        <a14:foregroundMark x1="49577" y1="69862" x2="49577" y2="69862"/>
                        <a14:foregroundMark x1="49577" y1="69862" x2="49577" y2="69862"/>
                        <a14:foregroundMark x1="49765" y1="69664" x2="49765" y2="69664"/>
                        <a14:foregroundMark x1="49765" y1="69664" x2="49765" y2="69664"/>
                        <a14:foregroundMark x1="49765" y1="69664" x2="49765" y2="69664"/>
                        <a14:foregroundMark x1="37159" y1="32213" x2="37159" y2="32213"/>
                        <a14:foregroundMark x1="37159" y1="32213" x2="37159" y2="32213"/>
                        <a14:foregroundMark x1="61618" y1="32312" x2="61618" y2="32312"/>
                        <a14:foregroundMark x1="61618" y1="32312" x2="61618" y2="32312"/>
                      </a14:backgroundRemoval>
                    </a14:imgEffect>
                  </a14:imgLayer>
                </a14:imgProps>
              </a:ext>
              <a:ext uri="{28A0092B-C50C-407E-A947-70E740481C1C}">
                <a14:useLocalDpi xmlns:a14="http://schemas.microsoft.com/office/drawing/2010/main" val="0"/>
              </a:ext>
            </a:extLst>
          </a:blip>
          <a:stretch>
            <a:fillRect/>
          </a:stretch>
        </p:blipFill>
        <p:spPr>
          <a:xfrm>
            <a:off x="6806636" y="1469337"/>
            <a:ext cx="4914310" cy="4677638"/>
          </a:xfrm>
          <a:prstGeom prst="rect">
            <a:avLst/>
          </a:prstGeom>
          <a:effectLst>
            <a:glow rad="129619">
              <a:schemeClr val="tx1">
                <a:alpha val="40000"/>
              </a:schemeClr>
            </a:glow>
          </a:effectLst>
        </p:spPr>
      </p:pic>
      <p:sp>
        <p:nvSpPr>
          <p:cNvPr id="4" name="TextBox 3">
            <a:extLst>
              <a:ext uri="{FF2B5EF4-FFF2-40B4-BE49-F238E27FC236}">
                <a16:creationId xmlns:a16="http://schemas.microsoft.com/office/drawing/2014/main" id="{DD16E751-F004-8ADE-D940-E0C0030F4860}"/>
              </a:ext>
            </a:extLst>
          </p:cNvPr>
          <p:cNvSpPr txBox="1"/>
          <p:nvPr/>
        </p:nvSpPr>
        <p:spPr>
          <a:xfrm>
            <a:off x="1464747" y="3153776"/>
            <a:ext cx="5268316" cy="784189"/>
          </a:xfrm>
          <a:prstGeom prst="rect">
            <a:avLst/>
          </a:prstGeom>
          <a:noFill/>
        </p:spPr>
        <p:txBody>
          <a:bodyPr wrap="square" rtlCol="0">
            <a:spAutoFit/>
          </a:bodyPr>
          <a:lstStyle/>
          <a:p>
            <a:pPr>
              <a:lnSpc>
                <a:spcPct val="150000"/>
              </a:lnSpc>
            </a:pPr>
            <a:r>
              <a:rPr lang="en-US" sz="1600" dirty="0"/>
              <a:t>Contracts should contain a valid legal description of the property.</a:t>
            </a:r>
          </a:p>
        </p:txBody>
      </p:sp>
    </p:spTree>
    <p:extLst>
      <p:ext uri="{BB962C8B-B14F-4D97-AF65-F5344CB8AC3E}">
        <p14:creationId xmlns:p14="http://schemas.microsoft.com/office/powerpoint/2010/main" val="925872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083C-95DF-8E0D-1D1B-3BE88E6A34C9}"/>
              </a:ext>
            </a:extLst>
          </p:cNvPr>
          <p:cNvSpPr>
            <a:spLocks noGrp="1"/>
          </p:cNvSpPr>
          <p:nvPr>
            <p:ph type="title"/>
          </p:nvPr>
        </p:nvSpPr>
        <p:spPr>
          <a:xfrm>
            <a:off x="661182" y="609599"/>
            <a:ext cx="10728477" cy="1119357"/>
          </a:xfrm>
        </p:spPr>
        <p:txBody>
          <a:bodyPr>
            <a:normAutofit/>
          </a:bodyPr>
          <a:lstStyle/>
          <a:p>
            <a:r>
              <a:rPr lang="en-US" b="1" dirty="0"/>
              <a:t>Contract Law – </a:t>
            </a:r>
            <a:r>
              <a:rPr lang="en-US" sz="2200" b="1" dirty="0">
                <a:solidFill>
                  <a:schemeClr val="tx1"/>
                </a:solidFill>
              </a:rPr>
              <a:t>General Contract Law Concepts</a:t>
            </a:r>
            <a:endParaRPr lang="en-US" b="1" dirty="0">
              <a:solidFill>
                <a:schemeClr val="tx1"/>
              </a:solidFill>
            </a:endParaRPr>
          </a:p>
        </p:txBody>
      </p:sp>
      <p:sp>
        <p:nvSpPr>
          <p:cNvPr id="7" name="TextBox 6">
            <a:extLst>
              <a:ext uri="{FF2B5EF4-FFF2-40B4-BE49-F238E27FC236}">
                <a16:creationId xmlns:a16="http://schemas.microsoft.com/office/drawing/2014/main" id="{768F2D5F-1282-94F6-EDBD-FD241556876F}"/>
              </a:ext>
            </a:extLst>
          </p:cNvPr>
          <p:cNvSpPr txBox="1"/>
          <p:nvPr/>
        </p:nvSpPr>
        <p:spPr>
          <a:xfrm>
            <a:off x="10747513" y="6261652"/>
            <a:ext cx="1139688" cy="369332"/>
          </a:xfrm>
          <a:prstGeom prst="rect">
            <a:avLst/>
          </a:prstGeom>
          <a:noFill/>
        </p:spPr>
        <p:txBody>
          <a:bodyPr wrap="square" rtlCol="0">
            <a:spAutoFit/>
          </a:bodyPr>
          <a:lstStyle/>
          <a:p>
            <a:r>
              <a:rPr lang="en-US" dirty="0"/>
              <a:t>Pg.  247</a:t>
            </a:r>
          </a:p>
        </p:txBody>
      </p:sp>
      <p:sp>
        <p:nvSpPr>
          <p:cNvPr id="10" name="TextBox 9">
            <a:extLst>
              <a:ext uri="{FF2B5EF4-FFF2-40B4-BE49-F238E27FC236}">
                <a16:creationId xmlns:a16="http://schemas.microsoft.com/office/drawing/2014/main" id="{18487826-5E2B-F75C-D292-C76B914C5ECB}"/>
              </a:ext>
            </a:extLst>
          </p:cNvPr>
          <p:cNvSpPr txBox="1"/>
          <p:nvPr/>
        </p:nvSpPr>
        <p:spPr>
          <a:xfrm>
            <a:off x="1538319" y="1728956"/>
            <a:ext cx="6060659" cy="455189"/>
          </a:xfrm>
          <a:prstGeom prst="rect">
            <a:avLst/>
          </a:prstGeom>
          <a:noFill/>
        </p:spPr>
        <p:txBody>
          <a:bodyPr wrap="square" rtlCol="0">
            <a:spAutoFit/>
          </a:bodyPr>
          <a:lstStyle/>
          <a:p>
            <a:pPr>
              <a:lnSpc>
                <a:spcPct val="150000"/>
              </a:lnSpc>
            </a:pPr>
            <a:r>
              <a:rPr lang="en-US" dirty="0">
                <a:solidFill>
                  <a:srgbClr val="FFFF00"/>
                </a:solidFill>
              </a:rPr>
              <a:t>Factors Affecting Enforceability of Contracts</a:t>
            </a:r>
          </a:p>
        </p:txBody>
      </p:sp>
      <p:sp>
        <p:nvSpPr>
          <p:cNvPr id="8" name="TextBox 7">
            <a:extLst>
              <a:ext uri="{FF2B5EF4-FFF2-40B4-BE49-F238E27FC236}">
                <a16:creationId xmlns:a16="http://schemas.microsoft.com/office/drawing/2014/main" id="{5B99B554-7C7F-0E40-6E11-8C632C47CBD7}"/>
              </a:ext>
            </a:extLst>
          </p:cNvPr>
          <p:cNvSpPr txBox="1"/>
          <p:nvPr/>
        </p:nvSpPr>
        <p:spPr>
          <a:xfrm>
            <a:off x="2511972" y="2469225"/>
            <a:ext cx="8156028" cy="3779176"/>
          </a:xfrm>
          <a:prstGeom prst="rect">
            <a:avLst/>
          </a:prstGeom>
          <a:noFill/>
        </p:spPr>
        <p:txBody>
          <a:bodyPr wrap="square" rtlCol="0">
            <a:spAutoFit/>
          </a:bodyPr>
          <a:lstStyle/>
          <a:p>
            <a:pPr>
              <a:lnSpc>
                <a:spcPct val="150000"/>
              </a:lnSpc>
            </a:pPr>
            <a:r>
              <a:rPr lang="en-US" dirty="0"/>
              <a:t>Most state laws declare that some contracts are enforceable only if they are in writing.</a:t>
            </a:r>
          </a:p>
          <a:p>
            <a:pPr>
              <a:lnSpc>
                <a:spcPct val="150000"/>
              </a:lnSpc>
            </a:pPr>
            <a:endParaRPr lang="en-US" dirty="0"/>
          </a:p>
          <a:p>
            <a:pPr>
              <a:lnSpc>
                <a:spcPct val="150000"/>
              </a:lnSpc>
            </a:pPr>
            <a:r>
              <a:rPr lang="en-US" dirty="0"/>
              <a:t>While an oral contract may meet the test for validity the court would not be able to enforce the performance of the contract by the parties.</a:t>
            </a:r>
          </a:p>
          <a:p>
            <a:pPr>
              <a:lnSpc>
                <a:spcPct val="150000"/>
              </a:lnSpc>
            </a:pPr>
            <a:endParaRPr lang="en-US" dirty="0"/>
          </a:p>
          <a:p>
            <a:pPr>
              <a:lnSpc>
                <a:spcPct val="150000"/>
              </a:lnSpc>
            </a:pPr>
            <a:r>
              <a:rPr lang="en-US" dirty="0">
                <a:solidFill>
                  <a:srgbClr val="FFFF00"/>
                </a:solidFill>
              </a:rPr>
              <a:t>Statute of Frauds </a:t>
            </a:r>
            <a:r>
              <a:rPr lang="en-US" dirty="0"/>
              <a:t>– requires that certain contracts must be in writing to be enforceable.</a:t>
            </a:r>
          </a:p>
          <a:p>
            <a:pPr>
              <a:lnSpc>
                <a:spcPct val="150000"/>
              </a:lnSpc>
            </a:pPr>
            <a:r>
              <a:rPr lang="en-US" dirty="0"/>
              <a:t>	Real estate contracts that convey real property.</a:t>
            </a:r>
          </a:p>
        </p:txBody>
      </p:sp>
    </p:spTree>
    <p:extLst>
      <p:ext uri="{BB962C8B-B14F-4D97-AF65-F5344CB8AC3E}">
        <p14:creationId xmlns:p14="http://schemas.microsoft.com/office/powerpoint/2010/main" val="1456284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083C-95DF-8E0D-1D1B-3BE88E6A34C9}"/>
              </a:ext>
            </a:extLst>
          </p:cNvPr>
          <p:cNvSpPr>
            <a:spLocks noGrp="1"/>
          </p:cNvSpPr>
          <p:nvPr>
            <p:ph type="title"/>
          </p:nvPr>
        </p:nvSpPr>
        <p:spPr>
          <a:xfrm>
            <a:off x="661182" y="609599"/>
            <a:ext cx="10728477" cy="1119357"/>
          </a:xfrm>
        </p:spPr>
        <p:txBody>
          <a:bodyPr>
            <a:normAutofit/>
          </a:bodyPr>
          <a:lstStyle/>
          <a:p>
            <a:r>
              <a:rPr lang="en-US" b="1" dirty="0"/>
              <a:t>Contract Law – </a:t>
            </a:r>
            <a:r>
              <a:rPr lang="en-US" sz="2200" b="1" dirty="0">
                <a:solidFill>
                  <a:schemeClr val="tx1"/>
                </a:solidFill>
              </a:rPr>
              <a:t>General Contract Law Concepts</a:t>
            </a:r>
            <a:endParaRPr lang="en-US" b="1" dirty="0">
              <a:solidFill>
                <a:schemeClr val="tx1"/>
              </a:solidFill>
            </a:endParaRPr>
          </a:p>
        </p:txBody>
      </p:sp>
      <p:sp>
        <p:nvSpPr>
          <p:cNvPr id="7" name="TextBox 6">
            <a:extLst>
              <a:ext uri="{FF2B5EF4-FFF2-40B4-BE49-F238E27FC236}">
                <a16:creationId xmlns:a16="http://schemas.microsoft.com/office/drawing/2014/main" id="{768F2D5F-1282-94F6-EDBD-FD241556876F}"/>
              </a:ext>
            </a:extLst>
          </p:cNvPr>
          <p:cNvSpPr txBox="1"/>
          <p:nvPr/>
        </p:nvSpPr>
        <p:spPr>
          <a:xfrm>
            <a:off x="10747513" y="6261652"/>
            <a:ext cx="1139688" cy="369332"/>
          </a:xfrm>
          <a:prstGeom prst="rect">
            <a:avLst/>
          </a:prstGeom>
          <a:noFill/>
        </p:spPr>
        <p:txBody>
          <a:bodyPr wrap="square" rtlCol="0">
            <a:spAutoFit/>
          </a:bodyPr>
          <a:lstStyle/>
          <a:p>
            <a:r>
              <a:rPr lang="en-US" dirty="0"/>
              <a:t>Pg.  247</a:t>
            </a:r>
          </a:p>
        </p:txBody>
      </p:sp>
      <p:sp>
        <p:nvSpPr>
          <p:cNvPr id="10" name="TextBox 9">
            <a:extLst>
              <a:ext uri="{FF2B5EF4-FFF2-40B4-BE49-F238E27FC236}">
                <a16:creationId xmlns:a16="http://schemas.microsoft.com/office/drawing/2014/main" id="{18487826-5E2B-F75C-D292-C76B914C5ECB}"/>
              </a:ext>
            </a:extLst>
          </p:cNvPr>
          <p:cNvSpPr txBox="1"/>
          <p:nvPr/>
        </p:nvSpPr>
        <p:spPr>
          <a:xfrm>
            <a:off x="1538319" y="1728956"/>
            <a:ext cx="6060659" cy="455189"/>
          </a:xfrm>
          <a:prstGeom prst="rect">
            <a:avLst/>
          </a:prstGeom>
          <a:noFill/>
        </p:spPr>
        <p:txBody>
          <a:bodyPr wrap="square" rtlCol="0">
            <a:spAutoFit/>
          </a:bodyPr>
          <a:lstStyle/>
          <a:p>
            <a:pPr>
              <a:lnSpc>
                <a:spcPct val="150000"/>
              </a:lnSpc>
            </a:pPr>
            <a:r>
              <a:rPr lang="en-US" dirty="0">
                <a:solidFill>
                  <a:srgbClr val="FFFF00"/>
                </a:solidFill>
              </a:rPr>
              <a:t>Rights and Obligations to Parties to a Contract</a:t>
            </a:r>
          </a:p>
        </p:txBody>
      </p:sp>
      <p:sp>
        <p:nvSpPr>
          <p:cNvPr id="8" name="TextBox 7">
            <a:extLst>
              <a:ext uri="{FF2B5EF4-FFF2-40B4-BE49-F238E27FC236}">
                <a16:creationId xmlns:a16="http://schemas.microsoft.com/office/drawing/2014/main" id="{5B99B554-7C7F-0E40-6E11-8C632C47CBD7}"/>
              </a:ext>
            </a:extLst>
          </p:cNvPr>
          <p:cNvSpPr txBox="1"/>
          <p:nvPr/>
        </p:nvSpPr>
        <p:spPr>
          <a:xfrm>
            <a:off x="2511972" y="2469225"/>
            <a:ext cx="8386400" cy="2948179"/>
          </a:xfrm>
          <a:prstGeom prst="rect">
            <a:avLst/>
          </a:prstGeom>
          <a:noFill/>
        </p:spPr>
        <p:txBody>
          <a:bodyPr wrap="square" rtlCol="0">
            <a:spAutoFit/>
          </a:bodyPr>
          <a:lstStyle/>
          <a:p>
            <a:pPr>
              <a:lnSpc>
                <a:spcPct val="150000"/>
              </a:lnSpc>
            </a:pPr>
            <a:r>
              <a:rPr lang="en-US" dirty="0"/>
              <a:t>Contract obligations are those duties that each party is legally responsible for in a contract agreement.</a:t>
            </a:r>
          </a:p>
          <a:p>
            <a:pPr>
              <a:lnSpc>
                <a:spcPct val="150000"/>
              </a:lnSpc>
            </a:pPr>
            <a:endParaRPr lang="en-US" dirty="0"/>
          </a:p>
          <a:p>
            <a:pPr>
              <a:lnSpc>
                <a:spcPct val="150000"/>
              </a:lnSpc>
            </a:pPr>
            <a:r>
              <a:rPr lang="en-US" dirty="0"/>
              <a:t>In a real estate contract, the buyer receives an </a:t>
            </a:r>
            <a:r>
              <a:rPr lang="en-US" dirty="0">
                <a:solidFill>
                  <a:srgbClr val="FFFF00"/>
                </a:solidFill>
              </a:rPr>
              <a:t>Equitable Title </a:t>
            </a:r>
            <a:r>
              <a:rPr lang="en-US" dirty="0"/>
              <a:t>interest in the contracted property.</a:t>
            </a:r>
          </a:p>
          <a:p>
            <a:pPr>
              <a:lnSpc>
                <a:spcPct val="150000"/>
              </a:lnSpc>
            </a:pPr>
            <a:r>
              <a:rPr lang="en-US" dirty="0"/>
              <a:t>	- This equitable title interest prohibits the seller from selling the</a:t>
            </a:r>
            <a:br>
              <a:rPr lang="en-US" dirty="0"/>
            </a:br>
            <a:r>
              <a:rPr lang="en-US" dirty="0"/>
              <a:t> 	  property to another purchaser while the contract remains in effect.</a:t>
            </a:r>
          </a:p>
        </p:txBody>
      </p:sp>
    </p:spTree>
    <p:extLst>
      <p:ext uri="{BB962C8B-B14F-4D97-AF65-F5344CB8AC3E}">
        <p14:creationId xmlns:p14="http://schemas.microsoft.com/office/powerpoint/2010/main" val="2768842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083C-95DF-8E0D-1D1B-3BE88E6A34C9}"/>
              </a:ext>
            </a:extLst>
          </p:cNvPr>
          <p:cNvSpPr>
            <a:spLocks noGrp="1"/>
          </p:cNvSpPr>
          <p:nvPr>
            <p:ph type="title"/>
          </p:nvPr>
        </p:nvSpPr>
        <p:spPr>
          <a:xfrm>
            <a:off x="661182" y="609599"/>
            <a:ext cx="10728477" cy="1119357"/>
          </a:xfrm>
        </p:spPr>
        <p:txBody>
          <a:bodyPr>
            <a:normAutofit/>
          </a:bodyPr>
          <a:lstStyle/>
          <a:p>
            <a:r>
              <a:rPr lang="en-US" b="1" dirty="0"/>
              <a:t>Contract Law – </a:t>
            </a:r>
            <a:r>
              <a:rPr lang="en-US" sz="2200" b="1" dirty="0">
                <a:solidFill>
                  <a:schemeClr val="tx1"/>
                </a:solidFill>
              </a:rPr>
              <a:t>General Contract Law Concepts</a:t>
            </a:r>
            <a:endParaRPr lang="en-US" b="1" dirty="0">
              <a:solidFill>
                <a:schemeClr val="tx1"/>
              </a:solidFill>
            </a:endParaRPr>
          </a:p>
        </p:txBody>
      </p:sp>
      <p:sp>
        <p:nvSpPr>
          <p:cNvPr id="7" name="TextBox 6">
            <a:extLst>
              <a:ext uri="{FF2B5EF4-FFF2-40B4-BE49-F238E27FC236}">
                <a16:creationId xmlns:a16="http://schemas.microsoft.com/office/drawing/2014/main" id="{768F2D5F-1282-94F6-EDBD-FD241556876F}"/>
              </a:ext>
            </a:extLst>
          </p:cNvPr>
          <p:cNvSpPr txBox="1"/>
          <p:nvPr/>
        </p:nvSpPr>
        <p:spPr>
          <a:xfrm>
            <a:off x="10747513" y="6261652"/>
            <a:ext cx="1139688" cy="369332"/>
          </a:xfrm>
          <a:prstGeom prst="rect">
            <a:avLst/>
          </a:prstGeom>
          <a:noFill/>
        </p:spPr>
        <p:txBody>
          <a:bodyPr wrap="square" rtlCol="0">
            <a:spAutoFit/>
          </a:bodyPr>
          <a:lstStyle/>
          <a:p>
            <a:r>
              <a:rPr lang="en-US" dirty="0"/>
              <a:t>Pg.  247</a:t>
            </a:r>
          </a:p>
        </p:txBody>
      </p:sp>
      <p:sp>
        <p:nvSpPr>
          <p:cNvPr id="10" name="TextBox 9">
            <a:extLst>
              <a:ext uri="{FF2B5EF4-FFF2-40B4-BE49-F238E27FC236}">
                <a16:creationId xmlns:a16="http://schemas.microsoft.com/office/drawing/2014/main" id="{18487826-5E2B-F75C-D292-C76B914C5ECB}"/>
              </a:ext>
            </a:extLst>
          </p:cNvPr>
          <p:cNvSpPr txBox="1"/>
          <p:nvPr/>
        </p:nvSpPr>
        <p:spPr>
          <a:xfrm>
            <a:off x="1538319" y="1728956"/>
            <a:ext cx="6060659" cy="455189"/>
          </a:xfrm>
          <a:prstGeom prst="rect">
            <a:avLst/>
          </a:prstGeom>
          <a:noFill/>
        </p:spPr>
        <p:txBody>
          <a:bodyPr wrap="square" rtlCol="0">
            <a:spAutoFit/>
          </a:bodyPr>
          <a:lstStyle/>
          <a:p>
            <a:pPr>
              <a:lnSpc>
                <a:spcPct val="150000"/>
              </a:lnSpc>
            </a:pPr>
            <a:r>
              <a:rPr lang="en-US" dirty="0"/>
              <a:t>Rights and Obligations to Parties to a Contract</a:t>
            </a:r>
          </a:p>
        </p:txBody>
      </p:sp>
      <p:sp>
        <p:nvSpPr>
          <p:cNvPr id="8" name="TextBox 7">
            <a:extLst>
              <a:ext uri="{FF2B5EF4-FFF2-40B4-BE49-F238E27FC236}">
                <a16:creationId xmlns:a16="http://schemas.microsoft.com/office/drawing/2014/main" id="{5B99B554-7C7F-0E40-6E11-8C632C47CBD7}"/>
              </a:ext>
            </a:extLst>
          </p:cNvPr>
          <p:cNvSpPr txBox="1"/>
          <p:nvPr/>
        </p:nvSpPr>
        <p:spPr>
          <a:xfrm>
            <a:off x="2511972" y="2469225"/>
            <a:ext cx="8386400" cy="3779176"/>
          </a:xfrm>
          <a:prstGeom prst="rect">
            <a:avLst/>
          </a:prstGeom>
          <a:noFill/>
        </p:spPr>
        <p:txBody>
          <a:bodyPr wrap="square" rtlCol="0">
            <a:spAutoFit/>
          </a:bodyPr>
          <a:lstStyle/>
          <a:p>
            <a:pPr>
              <a:lnSpc>
                <a:spcPct val="150000"/>
              </a:lnSpc>
            </a:pPr>
            <a:r>
              <a:rPr lang="en-US" dirty="0"/>
              <a:t>All parties to a contract agree to act in good faith performing the terms of the contract.</a:t>
            </a:r>
          </a:p>
          <a:p>
            <a:pPr>
              <a:lnSpc>
                <a:spcPct val="150000"/>
              </a:lnSpc>
            </a:pPr>
            <a:endParaRPr lang="en-US" dirty="0"/>
          </a:p>
          <a:p>
            <a:pPr>
              <a:lnSpc>
                <a:spcPct val="150000"/>
              </a:lnSpc>
            </a:pPr>
            <a:r>
              <a:rPr lang="en-US" dirty="0"/>
              <a:t>Buyer agrees to purchase the property.</a:t>
            </a:r>
          </a:p>
          <a:p>
            <a:pPr>
              <a:lnSpc>
                <a:spcPct val="150000"/>
              </a:lnSpc>
            </a:pPr>
            <a:endParaRPr lang="en-US" dirty="0"/>
          </a:p>
          <a:p>
            <a:pPr>
              <a:lnSpc>
                <a:spcPct val="150000"/>
              </a:lnSpc>
            </a:pPr>
            <a:r>
              <a:rPr lang="en-US" dirty="0"/>
              <a:t>Seller agrees to sell the property to the buyer.</a:t>
            </a:r>
          </a:p>
          <a:p>
            <a:pPr>
              <a:lnSpc>
                <a:spcPct val="150000"/>
              </a:lnSpc>
            </a:pPr>
            <a:endParaRPr lang="en-US" dirty="0"/>
          </a:p>
          <a:p>
            <a:pPr>
              <a:lnSpc>
                <a:spcPct val="150000"/>
              </a:lnSpc>
            </a:pPr>
            <a:r>
              <a:rPr lang="en-US" dirty="0"/>
              <a:t>Lack of adherence to contract terms can create financial penalties for non-performance.</a:t>
            </a:r>
          </a:p>
        </p:txBody>
      </p:sp>
    </p:spTree>
    <p:extLst>
      <p:ext uri="{BB962C8B-B14F-4D97-AF65-F5344CB8AC3E}">
        <p14:creationId xmlns:p14="http://schemas.microsoft.com/office/powerpoint/2010/main" val="1133393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083C-95DF-8E0D-1D1B-3BE88E6A34C9}"/>
              </a:ext>
            </a:extLst>
          </p:cNvPr>
          <p:cNvSpPr>
            <a:spLocks noGrp="1"/>
          </p:cNvSpPr>
          <p:nvPr>
            <p:ph type="title"/>
          </p:nvPr>
        </p:nvSpPr>
        <p:spPr>
          <a:xfrm>
            <a:off x="661182" y="609599"/>
            <a:ext cx="10728477" cy="1119357"/>
          </a:xfrm>
        </p:spPr>
        <p:txBody>
          <a:bodyPr>
            <a:normAutofit/>
          </a:bodyPr>
          <a:lstStyle/>
          <a:p>
            <a:r>
              <a:rPr lang="en-US" b="1" dirty="0"/>
              <a:t>Contract Law – </a:t>
            </a:r>
            <a:r>
              <a:rPr lang="en-US" sz="2200" b="1" dirty="0">
                <a:solidFill>
                  <a:schemeClr val="tx1"/>
                </a:solidFill>
              </a:rPr>
              <a:t>General Contract Law Concepts</a:t>
            </a:r>
            <a:endParaRPr lang="en-US" b="1" dirty="0">
              <a:solidFill>
                <a:schemeClr val="tx1"/>
              </a:solidFill>
            </a:endParaRPr>
          </a:p>
        </p:txBody>
      </p:sp>
      <p:sp>
        <p:nvSpPr>
          <p:cNvPr id="7" name="TextBox 6">
            <a:extLst>
              <a:ext uri="{FF2B5EF4-FFF2-40B4-BE49-F238E27FC236}">
                <a16:creationId xmlns:a16="http://schemas.microsoft.com/office/drawing/2014/main" id="{768F2D5F-1282-94F6-EDBD-FD241556876F}"/>
              </a:ext>
            </a:extLst>
          </p:cNvPr>
          <p:cNvSpPr txBox="1"/>
          <p:nvPr/>
        </p:nvSpPr>
        <p:spPr>
          <a:xfrm>
            <a:off x="10747513" y="6261652"/>
            <a:ext cx="1139688" cy="369332"/>
          </a:xfrm>
          <a:prstGeom prst="rect">
            <a:avLst/>
          </a:prstGeom>
          <a:noFill/>
        </p:spPr>
        <p:txBody>
          <a:bodyPr wrap="square" rtlCol="0">
            <a:spAutoFit/>
          </a:bodyPr>
          <a:lstStyle/>
          <a:p>
            <a:r>
              <a:rPr lang="en-US" dirty="0"/>
              <a:t>Pg.  248</a:t>
            </a:r>
          </a:p>
        </p:txBody>
      </p:sp>
      <p:sp>
        <p:nvSpPr>
          <p:cNvPr id="10" name="TextBox 9">
            <a:extLst>
              <a:ext uri="{FF2B5EF4-FFF2-40B4-BE49-F238E27FC236}">
                <a16:creationId xmlns:a16="http://schemas.microsoft.com/office/drawing/2014/main" id="{18487826-5E2B-F75C-D292-C76B914C5ECB}"/>
              </a:ext>
            </a:extLst>
          </p:cNvPr>
          <p:cNvSpPr txBox="1"/>
          <p:nvPr/>
        </p:nvSpPr>
        <p:spPr>
          <a:xfrm>
            <a:off x="1538319" y="1728956"/>
            <a:ext cx="6414834" cy="455189"/>
          </a:xfrm>
          <a:prstGeom prst="rect">
            <a:avLst/>
          </a:prstGeom>
          <a:noFill/>
        </p:spPr>
        <p:txBody>
          <a:bodyPr wrap="square" rtlCol="0">
            <a:spAutoFit/>
          </a:bodyPr>
          <a:lstStyle/>
          <a:p>
            <a:pPr>
              <a:lnSpc>
                <a:spcPct val="150000"/>
              </a:lnSpc>
            </a:pPr>
            <a:r>
              <a:rPr lang="en-US" dirty="0">
                <a:solidFill>
                  <a:srgbClr val="FFFF00"/>
                </a:solidFill>
              </a:rPr>
              <a:t>Bilateral vs. Unilateral Contracts (Option Agreements)</a:t>
            </a:r>
          </a:p>
        </p:txBody>
      </p:sp>
      <p:sp>
        <p:nvSpPr>
          <p:cNvPr id="8" name="TextBox 7">
            <a:extLst>
              <a:ext uri="{FF2B5EF4-FFF2-40B4-BE49-F238E27FC236}">
                <a16:creationId xmlns:a16="http://schemas.microsoft.com/office/drawing/2014/main" id="{5B99B554-7C7F-0E40-6E11-8C632C47CBD7}"/>
              </a:ext>
            </a:extLst>
          </p:cNvPr>
          <p:cNvSpPr txBox="1"/>
          <p:nvPr/>
        </p:nvSpPr>
        <p:spPr>
          <a:xfrm>
            <a:off x="2586400" y="2482476"/>
            <a:ext cx="8386400" cy="1286186"/>
          </a:xfrm>
          <a:prstGeom prst="rect">
            <a:avLst/>
          </a:prstGeom>
          <a:noFill/>
        </p:spPr>
        <p:txBody>
          <a:bodyPr wrap="square" rtlCol="0">
            <a:spAutoFit/>
          </a:bodyPr>
          <a:lstStyle/>
          <a:p>
            <a:pPr>
              <a:lnSpc>
                <a:spcPct val="150000"/>
              </a:lnSpc>
            </a:pPr>
            <a:r>
              <a:rPr lang="en-US" dirty="0">
                <a:solidFill>
                  <a:srgbClr val="FFFF00"/>
                </a:solidFill>
              </a:rPr>
              <a:t>Bilateral Contract </a:t>
            </a:r>
            <a:r>
              <a:rPr lang="en-US" dirty="0"/>
              <a:t>-  Both parties promise to do something.</a:t>
            </a:r>
          </a:p>
          <a:p>
            <a:pPr>
              <a:lnSpc>
                <a:spcPct val="150000"/>
              </a:lnSpc>
            </a:pPr>
            <a:endParaRPr lang="en-US" dirty="0"/>
          </a:p>
          <a:p>
            <a:pPr>
              <a:lnSpc>
                <a:spcPct val="150000"/>
              </a:lnSpc>
            </a:pPr>
            <a:r>
              <a:rPr lang="en-US" dirty="0"/>
              <a:t>	One promise is given in exchange for another.</a:t>
            </a:r>
          </a:p>
        </p:txBody>
      </p:sp>
      <p:sp>
        <p:nvSpPr>
          <p:cNvPr id="3" name="TextBox 2">
            <a:extLst>
              <a:ext uri="{FF2B5EF4-FFF2-40B4-BE49-F238E27FC236}">
                <a16:creationId xmlns:a16="http://schemas.microsoft.com/office/drawing/2014/main" id="{974EE9B6-7D86-2056-0757-CC9BCDD5E05D}"/>
              </a:ext>
            </a:extLst>
          </p:cNvPr>
          <p:cNvSpPr txBox="1"/>
          <p:nvPr/>
        </p:nvSpPr>
        <p:spPr>
          <a:xfrm>
            <a:off x="2586400" y="4321121"/>
            <a:ext cx="8386400" cy="1701684"/>
          </a:xfrm>
          <a:prstGeom prst="rect">
            <a:avLst/>
          </a:prstGeom>
          <a:noFill/>
        </p:spPr>
        <p:txBody>
          <a:bodyPr wrap="square" rtlCol="0">
            <a:spAutoFit/>
          </a:bodyPr>
          <a:lstStyle/>
          <a:p>
            <a:pPr>
              <a:lnSpc>
                <a:spcPct val="150000"/>
              </a:lnSpc>
            </a:pPr>
            <a:r>
              <a:rPr lang="en-US" dirty="0">
                <a:solidFill>
                  <a:srgbClr val="FFFF00"/>
                </a:solidFill>
              </a:rPr>
              <a:t>Unilateral Contract </a:t>
            </a:r>
            <a:r>
              <a:rPr lang="en-US" dirty="0"/>
              <a:t>-  Only one party makes a promise.  If the second party complies, the first party is obligated to keep the promise.</a:t>
            </a:r>
          </a:p>
          <a:p>
            <a:pPr>
              <a:lnSpc>
                <a:spcPct val="150000"/>
              </a:lnSpc>
            </a:pPr>
            <a:endParaRPr lang="en-US" dirty="0"/>
          </a:p>
          <a:p>
            <a:pPr>
              <a:lnSpc>
                <a:spcPct val="150000"/>
              </a:lnSpc>
            </a:pPr>
            <a:r>
              <a:rPr lang="en-US" dirty="0"/>
              <a:t>	Examples:  Open Listing Agreement, Option Agreement</a:t>
            </a:r>
          </a:p>
        </p:txBody>
      </p:sp>
    </p:spTree>
    <p:extLst>
      <p:ext uri="{BB962C8B-B14F-4D97-AF65-F5344CB8AC3E}">
        <p14:creationId xmlns:p14="http://schemas.microsoft.com/office/powerpoint/2010/main" val="3529359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083C-95DF-8E0D-1D1B-3BE88E6A34C9}"/>
              </a:ext>
            </a:extLst>
          </p:cNvPr>
          <p:cNvSpPr>
            <a:spLocks noGrp="1"/>
          </p:cNvSpPr>
          <p:nvPr>
            <p:ph type="title"/>
          </p:nvPr>
        </p:nvSpPr>
        <p:spPr>
          <a:xfrm>
            <a:off x="661182" y="609599"/>
            <a:ext cx="10728477" cy="1119357"/>
          </a:xfrm>
        </p:spPr>
        <p:txBody>
          <a:bodyPr>
            <a:normAutofit/>
          </a:bodyPr>
          <a:lstStyle/>
          <a:p>
            <a:r>
              <a:rPr lang="en-US" b="1" dirty="0"/>
              <a:t>Contract Law – </a:t>
            </a:r>
            <a:r>
              <a:rPr lang="en-US" sz="2200" b="1" dirty="0">
                <a:solidFill>
                  <a:schemeClr val="tx1"/>
                </a:solidFill>
              </a:rPr>
              <a:t>General Contract Law Concepts</a:t>
            </a:r>
            <a:endParaRPr lang="en-US" b="1" dirty="0">
              <a:solidFill>
                <a:schemeClr val="tx1"/>
              </a:solidFill>
            </a:endParaRPr>
          </a:p>
        </p:txBody>
      </p:sp>
      <p:sp>
        <p:nvSpPr>
          <p:cNvPr id="7" name="TextBox 6">
            <a:extLst>
              <a:ext uri="{FF2B5EF4-FFF2-40B4-BE49-F238E27FC236}">
                <a16:creationId xmlns:a16="http://schemas.microsoft.com/office/drawing/2014/main" id="{768F2D5F-1282-94F6-EDBD-FD241556876F}"/>
              </a:ext>
            </a:extLst>
          </p:cNvPr>
          <p:cNvSpPr txBox="1"/>
          <p:nvPr/>
        </p:nvSpPr>
        <p:spPr>
          <a:xfrm>
            <a:off x="10747513" y="6261652"/>
            <a:ext cx="1139688" cy="369332"/>
          </a:xfrm>
          <a:prstGeom prst="rect">
            <a:avLst/>
          </a:prstGeom>
          <a:noFill/>
        </p:spPr>
        <p:txBody>
          <a:bodyPr wrap="square" rtlCol="0">
            <a:spAutoFit/>
          </a:bodyPr>
          <a:lstStyle/>
          <a:p>
            <a:r>
              <a:rPr lang="en-US" dirty="0"/>
              <a:t>Pg.  248</a:t>
            </a:r>
          </a:p>
        </p:txBody>
      </p:sp>
      <p:sp>
        <p:nvSpPr>
          <p:cNvPr id="10" name="TextBox 9">
            <a:extLst>
              <a:ext uri="{FF2B5EF4-FFF2-40B4-BE49-F238E27FC236}">
                <a16:creationId xmlns:a16="http://schemas.microsoft.com/office/drawing/2014/main" id="{18487826-5E2B-F75C-D292-C76B914C5ECB}"/>
              </a:ext>
            </a:extLst>
          </p:cNvPr>
          <p:cNvSpPr txBox="1"/>
          <p:nvPr/>
        </p:nvSpPr>
        <p:spPr>
          <a:xfrm>
            <a:off x="1538319" y="1728956"/>
            <a:ext cx="6414834" cy="455189"/>
          </a:xfrm>
          <a:prstGeom prst="rect">
            <a:avLst/>
          </a:prstGeom>
          <a:noFill/>
        </p:spPr>
        <p:txBody>
          <a:bodyPr wrap="square" rtlCol="0">
            <a:spAutoFit/>
          </a:bodyPr>
          <a:lstStyle/>
          <a:p>
            <a:pPr>
              <a:lnSpc>
                <a:spcPct val="150000"/>
              </a:lnSpc>
            </a:pPr>
            <a:r>
              <a:rPr lang="en-US" dirty="0"/>
              <a:t>Bilateral vs. Unilateral Contracts (Option Agreements)</a:t>
            </a:r>
          </a:p>
        </p:txBody>
      </p:sp>
      <p:sp>
        <p:nvSpPr>
          <p:cNvPr id="8" name="TextBox 7">
            <a:extLst>
              <a:ext uri="{FF2B5EF4-FFF2-40B4-BE49-F238E27FC236}">
                <a16:creationId xmlns:a16="http://schemas.microsoft.com/office/drawing/2014/main" id="{5B99B554-7C7F-0E40-6E11-8C632C47CBD7}"/>
              </a:ext>
            </a:extLst>
          </p:cNvPr>
          <p:cNvSpPr txBox="1"/>
          <p:nvPr/>
        </p:nvSpPr>
        <p:spPr>
          <a:xfrm>
            <a:off x="2586400" y="2482476"/>
            <a:ext cx="8386400" cy="3779176"/>
          </a:xfrm>
          <a:prstGeom prst="rect">
            <a:avLst/>
          </a:prstGeom>
          <a:noFill/>
        </p:spPr>
        <p:txBody>
          <a:bodyPr wrap="square" rtlCol="0">
            <a:spAutoFit/>
          </a:bodyPr>
          <a:lstStyle/>
          <a:p>
            <a:pPr>
              <a:lnSpc>
                <a:spcPct val="150000"/>
              </a:lnSpc>
            </a:pPr>
            <a:r>
              <a:rPr lang="en-US" dirty="0">
                <a:solidFill>
                  <a:srgbClr val="FFFF00"/>
                </a:solidFill>
              </a:rPr>
              <a:t>Options</a:t>
            </a:r>
          </a:p>
          <a:p>
            <a:pPr>
              <a:lnSpc>
                <a:spcPct val="150000"/>
              </a:lnSpc>
            </a:pPr>
            <a:endParaRPr lang="en-US" dirty="0">
              <a:solidFill>
                <a:srgbClr val="FFFF00"/>
              </a:solidFill>
            </a:endParaRPr>
          </a:p>
          <a:p>
            <a:pPr>
              <a:lnSpc>
                <a:spcPct val="150000"/>
              </a:lnSpc>
            </a:pPr>
            <a:r>
              <a:rPr lang="en-US" dirty="0"/>
              <a:t>Unilateral contract by which the optionor (owner) give the optionee (prospective buyer) the right to buy at a fixed price within a stated period of time.</a:t>
            </a:r>
          </a:p>
          <a:p>
            <a:pPr>
              <a:lnSpc>
                <a:spcPct val="150000"/>
              </a:lnSpc>
            </a:pPr>
            <a:endParaRPr lang="en-US" dirty="0"/>
          </a:p>
          <a:p>
            <a:pPr>
              <a:lnSpc>
                <a:spcPct val="150000"/>
              </a:lnSpc>
            </a:pPr>
            <a:r>
              <a:rPr lang="en-US" dirty="0"/>
              <a:t>The optionee pays the fee for the option rights and assumes no obligation to make any other payment until the optionee decides, within a specified time, to either exercise the option right or allow it to expire.</a:t>
            </a:r>
          </a:p>
        </p:txBody>
      </p:sp>
    </p:spTree>
    <p:extLst>
      <p:ext uri="{BB962C8B-B14F-4D97-AF65-F5344CB8AC3E}">
        <p14:creationId xmlns:p14="http://schemas.microsoft.com/office/powerpoint/2010/main" val="2356514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083C-95DF-8E0D-1D1B-3BE88E6A34C9}"/>
              </a:ext>
            </a:extLst>
          </p:cNvPr>
          <p:cNvSpPr>
            <a:spLocks noGrp="1"/>
          </p:cNvSpPr>
          <p:nvPr>
            <p:ph type="title"/>
          </p:nvPr>
        </p:nvSpPr>
        <p:spPr>
          <a:xfrm>
            <a:off x="661182" y="609599"/>
            <a:ext cx="10728477" cy="1119357"/>
          </a:xfrm>
        </p:spPr>
        <p:txBody>
          <a:bodyPr>
            <a:normAutofit/>
          </a:bodyPr>
          <a:lstStyle/>
          <a:p>
            <a:r>
              <a:rPr lang="en-US" b="1" dirty="0"/>
              <a:t>Contract Law – </a:t>
            </a:r>
            <a:r>
              <a:rPr lang="en-US" sz="2200" b="1" dirty="0">
                <a:solidFill>
                  <a:schemeClr val="tx1"/>
                </a:solidFill>
              </a:rPr>
              <a:t>General Contract Law Concepts</a:t>
            </a:r>
            <a:endParaRPr lang="en-US" b="1" dirty="0">
              <a:solidFill>
                <a:schemeClr val="tx1"/>
              </a:solidFill>
            </a:endParaRPr>
          </a:p>
        </p:txBody>
      </p:sp>
      <p:sp>
        <p:nvSpPr>
          <p:cNvPr id="7" name="TextBox 6">
            <a:extLst>
              <a:ext uri="{FF2B5EF4-FFF2-40B4-BE49-F238E27FC236}">
                <a16:creationId xmlns:a16="http://schemas.microsoft.com/office/drawing/2014/main" id="{768F2D5F-1282-94F6-EDBD-FD241556876F}"/>
              </a:ext>
            </a:extLst>
          </p:cNvPr>
          <p:cNvSpPr txBox="1"/>
          <p:nvPr/>
        </p:nvSpPr>
        <p:spPr>
          <a:xfrm>
            <a:off x="10747513" y="6261652"/>
            <a:ext cx="1139688" cy="369332"/>
          </a:xfrm>
          <a:prstGeom prst="rect">
            <a:avLst/>
          </a:prstGeom>
          <a:noFill/>
        </p:spPr>
        <p:txBody>
          <a:bodyPr wrap="square" rtlCol="0">
            <a:spAutoFit/>
          </a:bodyPr>
          <a:lstStyle/>
          <a:p>
            <a:r>
              <a:rPr lang="en-US" dirty="0"/>
              <a:t>Pg.  248</a:t>
            </a:r>
          </a:p>
        </p:txBody>
      </p:sp>
      <p:sp>
        <p:nvSpPr>
          <p:cNvPr id="10" name="TextBox 9">
            <a:extLst>
              <a:ext uri="{FF2B5EF4-FFF2-40B4-BE49-F238E27FC236}">
                <a16:creationId xmlns:a16="http://schemas.microsoft.com/office/drawing/2014/main" id="{18487826-5E2B-F75C-D292-C76B914C5ECB}"/>
              </a:ext>
            </a:extLst>
          </p:cNvPr>
          <p:cNvSpPr txBox="1"/>
          <p:nvPr/>
        </p:nvSpPr>
        <p:spPr>
          <a:xfrm>
            <a:off x="1538319" y="1728956"/>
            <a:ext cx="6414834" cy="455189"/>
          </a:xfrm>
          <a:prstGeom prst="rect">
            <a:avLst/>
          </a:prstGeom>
          <a:noFill/>
        </p:spPr>
        <p:txBody>
          <a:bodyPr wrap="square" rtlCol="0">
            <a:spAutoFit/>
          </a:bodyPr>
          <a:lstStyle/>
          <a:p>
            <a:pPr>
              <a:lnSpc>
                <a:spcPct val="150000"/>
              </a:lnSpc>
            </a:pPr>
            <a:r>
              <a:rPr lang="en-US" dirty="0">
                <a:solidFill>
                  <a:srgbClr val="FFFF00"/>
                </a:solidFill>
              </a:rPr>
              <a:t>Expressed and Implied, Executory and Executed</a:t>
            </a:r>
          </a:p>
        </p:txBody>
      </p:sp>
      <p:sp>
        <p:nvSpPr>
          <p:cNvPr id="8" name="TextBox 7">
            <a:extLst>
              <a:ext uri="{FF2B5EF4-FFF2-40B4-BE49-F238E27FC236}">
                <a16:creationId xmlns:a16="http://schemas.microsoft.com/office/drawing/2014/main" id="{5B99B554-7C7F-0E40-6E11-8C632C47CBD7}"/>
              </a:ext>
            </a:extLst>
          </p:cNvPr>
          <p:cNvSpPr txBox="1"/>
          <p:nvPr/>
        </p:nvSpPr>
        <p:spPr>
          <a:xfrm>
            <a:off x="2586400" y="2728963"/>
            <a:ext cx="8386400" cy="1286186"/>
          </a:xfrm>
          <a:prstGeom prst="rect">
            <a:avLst/>
          </a:prstGeom>
          <a:noFill/>
        </p:spPr>
        <p:txBody>
          <a:bodyPr wrap="square" rtlCol="0">
            <a:spAutoFit/>
          </a:bodyPr>
          <a:lstStyle/>
          <a:p>
            <a:pPr>
              <a:lnSpc>
                <a:spcPct val="150000"/>
              </a:lnSpc>
            </a:pPr>
            <a:r>
              <a:rPr lang="en-US" dirty="0">
                <a:solidFill>
                  <a:srgbClr val="FFFF00"/>
                </a:solidFill>
              </a:rPr>
              <a:t>Expressed Contract </a:t>
            </a:r>
            <a:r>
              <a:rPr lang="en-US" dirty="0"/>
              <a:t>-  parties state terms and show intentions in words.</a:t>
            </a:r>
          </a:p>
          <a:p>
            <a:pPr>
              <a:lnSpc>
                <a:spcPct val="150000"/>
              </a:lnSpc>
            </a:pPr>
            <a:r>
              <a:rPr lang="en-US" dirty="0"/>
              <a:t>		May be either oral or written.</a:t>
            </a:r>
          </a:p>
          <a:p>
            <a:pPr>
              <a:lnSpc>
                <a:spcPct val="150000"/>
              </a:lnSpc>
            </a:pPr>
            <a:r>
              <a:rPr lang="en-US" dirty="0"/>
              <a:t>		Real estate contracts are typically express written agreements.</a:t>
            </a:r>
          </a:p>
        </p:txBody>
      </p:sp>
      <p:sp>
        <p:nvSpPr>
          <p:cNvPr id="3" name="TextBox 2">
            <a:extLst>
              <a:ext uri="{FF2B5EF4-FFF2-40B4-BE49-F238E27FC236}">
                <a16:creationId xmlns:a16="http://schemas.microsoft.com/office/drawing/2014/main" id="{974EE9B6-7D86-2056-0757-CC9BCDD5E05D}"/>
              </a:ext>
            </a:extLst>
          </p:cNvPr>
          <p:cNvSpPr txBox="1"/>
          <p:nvPr/>
        </p:nvSpPr>
        <p:spPr>
          <a:xfrm>
            <a:off x="2586400" y="4559967"/>
            <a:ext cx="8386400" cy="455189"/>
          </a:xfrm>
          <a:prstGeom prst="rect">
            <a:avLst/>
          </a:prstGeom>
          <a:noFill/>
        </p:spPr>
        <p:txBody>
          <a:bodyPr wrap="square" rtlCol="0">
            <a:spAutoFit/>
          </a:bodyPr>
          <a:lstStyle/>
          <a:p>
            <a:pPr>
              <a:lnSpc>
                <a:spcPct val="150000"/>
              </a:lnSpc>
            </a:pPr>
            <a:r>
              <a:rPr lang="en-US" dirty="0">
                <a:solidFill>
                  <a:srgbClr val="FFFF00"/>
                </a:solidFill>
              </a:rPr>
              <a:t>Implied Contract </a:t>
            </a:r>
            <a:r>
              <a:rPr lang="en-US" dirty="0"/>
              <a:t>-  agreement is demonstrated by acts and conduct.</a:t>
            </a:r>
          </a:p>
        </p:txBody>
      </p:sp>
    </p:spTree>
    <p:extLst>
      <p:ext uri="{BB962C8B-B14F-4D97-AF65-F5344CB8AC3E}">
        <p14:creationId xmlns:p14="http://schemas.microsoft.com/office/powerpoint/2010/main" val="4206511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083C-95DF-8E0D-1D1B-3BE88E6A34C9}"/>
              </a:ext>
            </a:extLst>
          </p:cNvPr>
          <p:cNvSpPr>
            <a:spLocks noGrp="1"/>
          </p:cNvSpPr>
          <p:nvPr>
            <p:ph type="title"/>
          </p:nvPr>
        </p:nvSpPr>
        <p:spPr>
          <a:xfrm>
            <a:off x="661182" y="609599"/>
            <a:ext cx="10728477" cy="1119357"/>
          </a:xfrm>
        </p:spPr>
        <p:txBody>
          <a:bodyPr>
            <a:normAutofit/>
          </a:bodyPr>
          <a:lstStyle/>
          <a:p>
            <a:r>
              <a:rPr lang="en-US" b="1" dirty="0"/>
              <a:t>Contract Law – </a:t>
            </a:r>
            <a:r>
              <a:rPr lang="en-US" sz="2200" b="1" dirty="0">
                <a:solidFill>
                  <a:schemeClr val="tx1"/>
                </a:solidFill>
              </a:rPr>
              <a:t>General Contract Law Concepts</a:t>
            </a:r>
            <a:endParaRPr lang="en-US" b="1" dirty="0">
              <a:solidFill>
                <a:schemeClr val="tx1"/>
              </a:solidFill>
            </a:endParaRPr>
          </a:p>
        </p:txBody>
      </p:sp>
      <p:sp>
        <p:nvSpPr>
          <p:cNvPr id="7" name="TextBox 6">
            <a:extLst>
              <a:ext uri="{FF2B5EF4-FFF2-40B4-BE49-F238E27FC236}">
                <a16:creationId xmlns:a16="http://schemas.microsoft.com/office/drawing/2014/main" id="{768F2D5F-1282-94F6-EDBD-FD241556876F}"/>
              </a:ext>
            </a:extLst>
          </p:cNvPr>
          <p:cNvSpPr txBox="1"/>
          <p:nvPr/>
        </p:nvSpPr>
        <p:spPr>
          <a:xfrm>
            <a:off x="10747513" y="6261652"/>
            <a:ext cx="1139688" cy="369332"/>
          </a:xfrm>
          <a:prstGeom prst="rect">
            <a:avLst/>
          </a:prstGeom>
          <a:noFill/>
        </p:spPr>
        <p:txBody>
          <a:bodyPr wrap="square" rtlCol="0">
            <a:spAutoFit/>
          </a:bodyPr>
          <a:lstStyle/>
          <a:p>
            <a:r>
              <a:rPr lang="en-US" dirty="0"/>
              <a:t>Pg.  249</a:t>
            </a:r>
          </a:p>
        </p:txBody>
      </p:sp>
      <p:sp>
        <p:nvSpPr>
          <p:cNvPr id="10" name="TextBox 9">
            <a:extLst>
              <a:ext uri="{FF2B5EF4-FFF2-40B4-BE49-F238E27FC236}">
                <a16:creationId xmlns:a16="http://schemas.microsoft.com/office/drawing/2014/main" id="{18487826-5E2B-F75C-D292-C76B914C5ECB}"/>
              </a:ext>
            </a:extLst>
          </p:cNvPr>
          <p:cNvSpPr txBox="1"/>
          <p:nvPr/>
        </p:nvSpPr>
        <p:spPr>
          <a:xfrm>
            <a:off x="1538319" y="1728956"/>
            <a:ext cx="6414834" cy="455189"/>
          </a:xfrm>
          <a:prstGeom prst="rect">
            <a:avLst/>
          </a:prstGeom>
          <a:noFill/>
        </p:spPr>
        <p:txBody>
          <a:bodyPr wrap="square" rtlCol="0">
            <a:spAutoFit/>
          </a:bodyPr>
          <a:lstStyle/>
          <a:p>
            <a:pPr>
              <a:lnSpc>
                <a:spcPct val="150000"/>
              </a:lnSpc>
            </a:pPr>
            <a:r>
              <a:rPr lang="en-US" dirty="0"/>
              <a:t>Expressed and Implied, Executory and Executed</a:t>
            </a:r>
          </a:p>
        </p:txBody>
      </p:sp>
      <p:sp>
        <p:nvSpPr>
          <p:cNvPr id="8" name="TextBox 7">
            <a:extLst>
              <a:ext uri="{FF2B5EF4-FFF2-40B4-BE49-F238E27FC236}">
                <a16:creationId xmlns:a16="http://schemas.microsoft.com/office/drawing/2014/main" id="{5B99B554-7C7F-0E40-6E11-8C632C47CBD7}"/>
              </a:ext>
            </a:extLst>
          </p:cNvPr>
          <p:cNvSpPr txBox="1"/>
          <p:nvPr/>
        </p:nvSpPr>
        <p:spPr>
          <a:xfrm>
            <a:off x="2586400" y="2728963"/>
            <a:ext cx="8886130" cy="1701684"/>
          </a:xfrm>
          <a:prstGeom prst="rect">
            <a:avLst/>
          </a:prstGeom>
          <a:noFill/>
        </p:spPr>
        <p:txBody>
          <a:bodyPr wrap="square" rtlCol="0">
            <a:spAutoFit/>
          </a:bodyPr>
          <a:lstStyle/>
          <a:p>
            <a:pPr>
              <a:lnSpc>
                <a:spcPct val="150000"/>
              </a:lnSpc>
            </a:pPr>
            <a:r>
              <a:rPr lang="en-US" dirty="0">
                <a:solidFill>
                  <a:srgbClr val="FFFF00"/>
                </a:solidFill>
              </a:rPr>
              <a:t>Executory Contract </a:t>
            </a:r>
            <a:r>
              <a:rPr lang="en-US" dirty="0"/>
              <a:t>-  A contract in which something remains to be done by one or both parties.</a:t>
            </a:r>
          </a:p>
          <a:p>
            <a:pPr>
              <a:lnSpc>
                <a:spcPct val="150000"/>
              </a:lnSpc>
            </a:pPr>
            <a:r>
              <a:rPr lang="en-US" dirty="0"/>
              <a:t>		</a:t>
            </a:r>
            <a:br>
              <a:rPr lang="en-US" dirty="0"/>
            </a:br>
            <a:r>
              <a:rPr lang="en-US" dirty="0"/>
              <a:t>		The period from when the offer is accepted until the contract closes.</a:t>
            </a:r>
          </a:p>
        </p:txBody>
      </p:sp>
      <p:sp>
        <p:nvSpPr>
          <p:cNvPr id="3" name="TextBox 2">
            <a:extLst>
              <a:ext uri="{FF2B5EF4-FFF2-40B4-BE49-F238E27FC236}">
                <a16:creationId xmlns:a16="http://schemas.microsoft.com/office/drawing/2014/main" id="{974EE9B6-7D86-2056-0757-CC9BCDD5E05D}"/>
              </a:ext>
            </a:extLst>
          </p:cNvPr>
          <p:cNvSpPr txBox="1"/>
          <p:nvPr/>
        </p:nvSpPr>
        <p:spPr>
          <a:xfrm>
            <a:off x="2586400" y="4747870"/>
            <a:ext cx="8386400" cy="870688"/>
          </a:xfrm>
          <a:prstGeom prst="rect">
            <a:avLst/>
          </a:prstGeom>
          <a:noFill/>
        </p:spPr>
        <p:txBody>
          <a:bodyPr wrap="square" rtlCol="0">
            <a:spAutoFit/>
          </a:bodyPr>
          <a:lstStyle/>
          <a:p>
            <a:pPr>
              <a:lnSpc>
                <a:spcPct val="150000"/>
              </a:lnSpc>
            </a:pPr>
            <a:r>
              <a:rPr lang="en-US" dirty="0">
                <a:solidFill>
                  <a:srgbClr val="FFFF00"/>
                </a:solidFill>
              </a:rPr>
              <a:t>Executed Contract </a:t>
            </a:r>
            <a:r>
              <a:rPr lang="en-US" dirty="0"/>
              <a:t>-  both parties have fulfilled their promises and thus performed the contract.</a:t>
            </a:r>
          </a:p>
        </p:txBody>
      </p:sp>
    </p:spTree>
    <p:extLst>
      <p:ext uri="{BB962C8B-B14F-4D97-AF65-F5344CB8AC3E}">
        <p14:creationId xmlns:p14="http://schemas.microsoft.com/office/powerpoint/2010/main" val="772032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5220F-EF80-9E57-CF74-A59E91841CBF}"/>
              </a:ext>
            </a:extLst>
          </p:cNvPr>
          <p:cNvSpPr>
            <a:spLocks noGrp="1"/>
          </p:cNvSpPr>
          <p:nvPr>
            <p:ph type="ctrTitle"/>
          </p:nvPr>
        </p:nvSpPr>
        <p:spPr>
          <a:xfrm>
            <a:off x="6735098" y="609600"/>
            <a:ext cx="4798142" cy="3642851"/>
          </a:xfrm>
        </p:spPr>
        <p:txBody>
          <a:bodyPr>
            <a:normAutofit/>
          </a:bodyPr>
          <a:lstStyle/>
          <a:p>
            <a:r>
              <a:rPr lang="en-US" dirty="0"/>
              <a:t>National Law and practice</a:t>
            </a:r>
          </a:p>
        </p:txBody>
      </p:sp>
      <p:sp>
        <p:nvSpPr>
          <p:cNvPr id="3" name="Subtitle 2">
            <a:extLst>
              <a:ext uri="{FF2B5EF4-FFF2-40B4-BE49-F238E27FC236}">
                <a16:creationId xmlns:a16="http://schemas.microsoft.com/office/drawing/2014/main" id="{FC8EE88C-4D86-5E0D-BB50-3C7F6C532E03}"/>
              </a:ext>
            </a:extLst>
          </p:cNvPr>
          <p:cNvSpPr>
            <a:spLocks noGrp="1"/>
          </p:cNvSpPr>
          <p:nvPr>
            <p:ph type="subTitle" idx="1"/>
          </p:nvPr>
        </p:nvSpPr>
        <p:spPr>
          <a:xfrm>
            <a:off x="6735098" y="4365523"/>
            <a:ext cx="5081764" cy="1793053"/>
          </a:xfrm>
        </p:spPr>
        <p:txBody>
          <a:bodyPr>
            <a:normAutofit/>
          </a:bodyPr>
          <a:lstStyle/>
          <a:p>
            <a:r>
              <a:rPr lang="en-US" dirty="0"/>
              <a:t>Chapter 9 – Contract Law</a:t>
            </a:r>
          </a:p>
        </p:txBody>
      </p:sp>
      <p:pic>
        <p:nvPicPr>
          <p:cNvPr id="5" name="Picture 4" descr="A logo of a house and a book&#10;&#10;Description automatically generated">
            <a:extLst>
              <a:ext uri="{FF2B5EF4-FFF2-40B4-BE49-F238E27FC236}">
                <a16:creationId xmlns:a16="http://schemas.microsoft.com/office/drawing/2014/main" id="{06D929E7-9D77-BB3C-BF67-C85205E4C181}"/>
              </a:ext>
            </a:extLst>
          </p:cNvPr>
          <p:cNvPicPr>
            <a:picLocks noChangeAspect="1"/>
          </p:cNvPicPr>
          <p:nvPr/>
        </p:nvPicPr>
        <p:blipFill rotWithShape="1">
          <a:blip r:embed="rId2"/>
          <a:srcRect l="1409" r="909" b="1"/>
          <a:stretch/>
        </p:blipFill>
        <p:spPr>
          <a:xfrm>
            <a:off x="633999" y="636640"/>
            <a:ext cx="5462001" cy="5591541"/>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1989573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083C-95DF-8E0D-1D1B-3BE88E6A34C9}"/>
              </a:ext>
            </a:extLst>
          </p:cNvPr>
          <p:cNvSpPr>
            <a:spLocks noGrp="1"/>
          </p:cNvSpPr>
          <p:nvPr>
            <p:ph type="title"/>
          </p:nvPr>
        </p:nvSpPr>
        <p:spPr>
          <a:xfrm>
            <a:off x="661182" y="609599"/>
            <a:ext cx="10728477" cy="1119357"/>
          </a:xfrm>
        </p:spPr>
        <p:txBody>
          <a:bodyPr>
            <a:normAutofit/>
          </a:bodyPr>
          <a:lstStyle/>
          <a:p>
            <a:r>
              <a:rPr lang="en-US" b="1" dirty="0"/>
              <a:t>Contract Law – </a:t>
            </a:r>
            <a:r>
              <a:rPr lang="en-US" sz="2000" b="1" dirty="0">
                <a:solidFill>
                  <a:srgbClr val="FFFF00"/>
                </a:solidFill>
              </a:rPr>
              <a:t>Purchase Agreement Offers and Counteroffers</a:t>
            </a:r>
            <a:endParaRPr lang="en-US" b="1" dirty="0">
              <a:solidFill>
                <a:srgbClr val="FFFF00"/>
              </a:solidFill>
            </a:endParaRPr>
          </a:p>
        </p:txBody>
      </p:sp>
      <p:sp>
        <p:nvSpPr>
          <p:cNvPr id="7" name="TextBox 6">
            <a:extLst>
              <a:ext uri="{FF2B5EF4-FFF2-40B4-BE49-F238E27FC236}">
                <a16:creationId xmlns:a16="http://schemas.microsoft.com/office/drawing/2014/main" id="{768F2D5F-1282-94F6-EDBD-FD241556876F}"/>
              </a:ext>
            </a:extLst>
          </p:cNvPr>
          <p:cNvSpPr txBox="1"/>
          <p:nvPr/>
        </p:nvSpPr>
        <p:spPr>
          <a:xfrm>
            <a:off x="10747513" y="6261652"/>
            <a:ext cx="1139688" cy="369332"/>
          </a:xfrm>
          <a:prstGeom prst="rect">
            <a:avLst/>
          </a:prstGeom>
          <a:noFill/>
        </p:spPr>
        <p:txBody>
          <a:bodyPr wrap="square" rtlCol="0">
            <a:spAutoFit/>
          </a:bodyPr>
          <a:lstStyle/>
          <a:p>
            <a:r>
              <a:rPr lang="en-US" dirty="0"/>
              <a:t>Pg.  249</a:t>
            </a:r>
          </a:p>
        </p:txBody>
      </p:sp>
      <p:sp>
        <p:nvSpPr>
          <p:cNvPr id="10" name="TextBox 9">
            <a:extLst>
              <a:ext uri="{FF2B5EF4-FFF2-40B4-BE49-F238E27FC236}">
                <a16:creationId xmlns:a16="http://schemas.microsoft.com/office/drawing/2014/main" id="{18487826-5E2B-F75C-D292-C76B914C5ECB}"/>
              </a:ext>
            </a:extLst>
          </p:cNvPr>
          <p:cNvSpPr txBox="1"/>
          <p:nvPr/>
        </p:nvSpPr>
        <p:spPr>
          <a:xfrm>
            <a:off x="1538319" y="1728956"/>
            <a:ext cx="6414834" cy="455189"/>
          </a:xfrm>
          <a:prstGeom prst="rect">
            <a:avLst/>
          </a:prstGeom>
          <a:noFill/>
        </p:spPr>
        <p:txBody>
          <a:bodyPr wrap="square" rtlCol="0">
            <a:spAutoFit/>
          </a:bodyPr>
          <a:lstStyle/>
          <a:p>
            <a:pPr>
              <a:lnSpc>
                <a:spcPct val="150000"/>
              </a:lnSpc>
            </a:pPr>
            <a:r>
              <a:rPr lang="en-US" dirty="0">
                <a:solidFill>
                  <a:srgbClr val="FFFF00"/>
                </a:solidFill>
              </a:rPr>
              <a:t>Notice, Delivery and Acceptance of Contracts</a:t>
            </a:r>
          </a:p>
        </p:txBody>
      </p:sp>
      <p:sp>
        <p:nvSpPr>
          <p:cNvPr id="8" name="TextBox 7">
            <a:extLst>
              <a:ext uri="{FF2B5EF4-FFF2-40B4-BE49-F238E27FC236}">
                <a16:creationId xmlns:a16="http://schemas.microsoft.com/office/drawing/2014/main" id="{5B99B554-7C7F-0E40-6E11-8C632C47CBD7}"/>
              </a:ext>
            </a:extLst>
          </p:cNvPr>
          <p:cNvSpPr txBox="1"/>
          <p:nvPr/>
        </p:nvSpPr>
        <p:spPr>
          <a:xfrm>
            <a:off x="2586400" y="2298948"/>
            <a:ext cx="8886130" cy="414857"/>
          </a:xfrm>
          <a:prstGeom prst="rect">
            <a:avLst/>
          </a:prstGeom>
          <a:noFill/>
        </p:spPr>
        <p:txBody>
          <a:bodyPr wrap="square" rtlCol="0">
            <a:spAutoFit/>
          </a:bodyPr>
          <a:lstStyle/>
          <a:p>
            <a:pPr>
              <a:lnSpc>
                <a:spcPct val="150000"/>
              </a:lnSpc>
            </a:pPr>
            <a:r>
              <a:rPr lang="en-US" sz="1600" dirty="0"/>
              <a:t>The offer proposes contract terms in an offer to the offeree.</a:t>
            </a:r>
          </a:p>
        </p:txBody>
      </p:sp>
      <p:sp>
        <p:nvSpPr>
          <p:cNvPr id="3" name="TextBox 2">
            <a:extLst>
              <a:ext uri="{FF2B5EF4-FFF2-40B4-BE49-F238E27FC236}">
                <a16:creationId xmlns:a16="http://schemas.microsoft.com/office/drawing/2014/main" id="{974EE9B6-7D86-2056-0757-CC9BCDD5E05D}"/>
              </a:ext>
            </a:extLst>
          </p:cNvPr>
          <p:cNvSpPr txBox="1"/>
          <p:nvPr/>
        </p:nvSpPr>
        <p:spPr>
          <a:xfrm>
            <a:off x="2586400" y="2959273"/>
            <a:ext cx="8386400" cy="414857"/>
          </a:xfrm>
          <a:prstGeom prst="rect">
            <a:avLst/>
          </a:prstGeom>
          <a:noFill/>
        </p:spPr>
        <p:txBody>
          <a:bodyPr wrap="square" rtlCol="0">
            <a:spAutoFit/>
          </a:bodyPr>
          <a:lstStyle/>
          <a:p>
            <a:pPr>
              <a:lnSpc>
                <a:spcPct val="150000"/>
              </a:lnSpc>
            </a:pPr>
            <a:r>
              <a:rPr lang="en-US" sz="1600" dirty="0"/>
              <a:t>If the offeree accepts all terms without amendment, the offer becomes a contract.</a:t>
            </a:r>
          </a:p>
        </p:txBody>
      </p:sp>
      <p:pic>
        <p:nvPicPr>
          <p:cNvPr id="4" name="Picture 3" descr="A row of white rectangular objects with black text&#10;&#10;Description automatically generated">
            <a:extLst>
              <a:ext uri="{FF2B5EF4-FFF2-40B4-BE49-F238E27FC236}">
                <a16:creationId xmlns:a16="http://schemas.microsoft.com/office/drawing/2014/main" id="{A037740F-29E9-C439-6059-0D8AD433DA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4200" y="4572314"/>
            <a:ext cx="5943600" cy="2058670"/>
          </a:xfrm>
          <a:prstGeom prst="rect">
            <a:avLst/>
          </a:prstGeom>
        </p:spPr>
      </p:pic>
      <p:sp>
        <p:nvSpPr>
          <p:cNvPr id="5" name="TextBox 4">
            <a:extLst>
              <a:ext uri="{FF2B5EF4-FFF2-40B4-BE49-F238E27FC236}">
                <a16:creationId xmlns:a16="http://schemas.microsoft.com/office/drawing/2014/main" id="{74890811-ED43-BF65-BCB5-25B84C3E7721}"/>
              </a:ext>
            </a:extLst>
          </p:cNvPr>
          <p:cNvSpPr txBox="1"/>
          <p:nvPr/>
        </p:nvSpPr>
        <p:spPr>
          <a:xfrm>
            <a:off x="2586400" y="3581255"/>
            <a:ext cx="8386400" cy="783933"/>
          </a:xfrm>
          <a:prstGeom prst="rect">
            <a:avLst/>
          </a:prstGeom>
          <a:noFill/>
        </p:spPr>
        <p:txBody>
          <a:bodyPr wrap="square" rtlCol="0">
            <a:spAutoFit/>
          </a:bodyPr>
          <a:lstStyle/>
          <a:p>
            <a:pPr>
              <a:lnSpc>
                <a:spcPct val="150000"/>
              </a:lnSpc>
            </a:pPr>
            <a:r>
              <a:rPr lang="en-US" sz="1600" dirty="0"/>
              <a:t>The exact point at which the offer becomes a contract is when the </a:t>
            </a:r>
            <a:r>
              <a:rPr lang="en-US" sz="1600" b="1" i="1" u="sng" dirty="0">
                <a:solidFill>
                  <a:srgbClr val="FFFF00"/>
                </a:solidFill>
              </a:rPr>
              <a:t>offeree gives the offeror notice of the acceptance</a:t>
            </a:r>
            <a:r>
              <a:rPr lang="en-US" sz="1600" dirty="0"/>
              <a:t>.</a:t>
            </a:r>
          </a:p>
        </p:txBody>
      </p:sp>
      <p:sp>
        <p:nvSpPr>
          <p:cNvPr id="6" name="Rectangle 5">
            <a:extLst>
              <a:ext uri="{FF2B5EF4-FFF2-40B4-BE49-F238E27FC236}">
                <a16:creationId xmlns:a16="http://schemas.microsoft.com/office/drawing/2014/main" id="{3CCCBA23-5B46-FC80-3C61-55AF7960E536}"/>
              </a:ext>
            </a:extLst>
          </p:cNvPr>
          <p:cNvSpPr/>
          <p:nvPr/>
        </p:nvSpPr>
        <p:spPr>
          <a:xfrm>
            <a:off x="3030279" y="5401340"/>
            <a:ext cx="1382233" cy="1044978"/>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8037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083C-95DF-8E0D-1D1B-3BE88E6A34C9}"/>
              </a:ext>
            </a:extLst>
          </p:cNvPr>
          <p:cNvSpPr>
            <a:spLocks noGrp="1"/>
          </p:cNvSpPr>
          <p:nvPr>
            <p:ph type="title"/>
          </p:nvPr>
        </p:nvSpPr>
        <p:spPr>
          <a:xfrm>
            <a:off x="661182" y="609599"/>
            <a:ext cx="10728477" cy="1119357"/>
          </a:xfrm>
        </p:spPr>
        <p:txBody>
          <a:bodyPr>
            <a:normAutofit/>
          </a:bodyPr>
          <a:lstStyle/>
          <a:p>
            <a:r>
              <a:rPr lang="en-US" b="1" dirty="0"/>
              <a:t>Contract Law – </a:t>
            </a:r>
            <a:r>
              <a:rPr lang="en-US" sz="2000" b="1" dirty="0">
                <a:solidFill>
                  <a:schemeClr val="tx1"/>
                </a:solidFill>
              </a:rPr>
              <a:t>Purchase Agreement Offers and Counteroffers</a:t>
            </a:r>
            <a:endParaRPr lang="en-US" b="1" dirty="0">
              <a:solidFill>
                <a:schemeClr val="tx1"/>
              </a:solidFill>
            </a:endParaRPr>
          </a:p>
        </p:txBody>
      </p:sp>
      <p:sp>
        <p:nvSpPr>
          <p:cNvPr id="7" name="TextBox 6">
            <a:extLst>
              <a:ext uri="{FF2B5EF4-FFF2-40B4-BE49-F238E27FC236}">
                <a16:creationId xmlns:a16="http://schemas.microsoft.com/office/drawing/2014/main" id="{768F2D5F-1282-94F6-EDBD-FD241556876F}"/>
              </a:ext>
            </a:extLst>
          </p:cNvPr>
          <p:cNvSpPr txBox="1"/>
          <p:nvPr/>
        </p:nvSpPr>
        <p:spPr>
          <a:xfrm>
            <a:off x="10747513" y="6261652"/>
            <a:ext cx="1139688" cy="369332"/>
          </a:xfrm>
          <a:prstGeom prst="rect">
            <a:avLst/>
          </a:prstGeom>
          <a:noFill/>
        </p:spPr>
        <p:txBody>
          <a:bodyPr wrap="square" rtlCol="0">
            <a:spAutoFit/>
          </a:bodyPr>
          <a:lstStyle/>
          <a:p>
            <a:r>
              <a:rPr lang="en-US" dirty="0"/>
              <a:t>Pg.  249</a:t>
            </a:r>
          </a:p>
        </p:txBody>
      </p:sp>
      <p:sp>
        <p:nvSpPr>
          <p:cNvPr id="10" name="TextBox 9">
            <a:extLst>
              <a:ext uri="{FF2B5EF4-FFF2-40B4-BE49-F238E27FC236}">
                <a16:creationId xmlns:a16="http://schemas.microsoft.com/office/drawing/2014/main" id="{18487826-5E2B-F75C-D292-C76B914C5ECB}"/>
              </a:ext>
            </a:extLst>
          </p:cNvPr>
          <p:cNvSpPr txBox="1"/>
          <p:nvPr/>
        </p:nvSpPr>
        <p:spPr>
          <a:xfrm>
            <a:off x="1538319" y="1728956"/>
            <a:ext cx="6414834" cy="455189"/>
          </a:xfrm>
          <a:prstGeom prst="rect">
            <a:avLst/>
          </a:prstGeom>
          <a:noFill/>
        </p:spPr>
        <p:txBody>
          <a:bodyPr wrap="square" rtlCol="0">
            <a:spAutoFit/>
          </a:bodyPr>
          <a:lstStyle/>
          <a:p>
            <a:pPr>
              <a:lnSpc>
                <a:spcPct val="150000"/>
              </a:lnSpc>
            </a:pPr>
            <a:r>
              <a:rPr lang="en-US" dirty="0"/>
              <a:t>Notice, Delivery and Acceptance of Contracts</a:t>
            </a:r>
          </a:p>
        </p:txBody>
      </p:sp>
      <p:sp>
        <p:nvSpPr>
          <p:cNvPr id="8" name="TextBox 7">
            <a:extLst>
              <a:ext uri="{FF2B5EF4-FFF2-40B4-BE49-F238E27FC236}">
                <a16:creationId xmlns:a16="http://schemas.microsoft.com/office/drawing/2014/main" id="{5B99B554-7C7F-0E40-6E11-8C632C47CBD7}"/>
              </a:ext>
            </a:extLst>
          </p:cNvPr>
          <p:cNvSpPr txBox="1"/>
          <p:nvPr/>
        </p:nvSpPr>
        <p:spPr>
          <a:xfrm>
            <a:off x="1861383" y="2235712"/>
            <a:ext cx="8886130" cy="784189"/>
          </a:xfrm>
          <a:prstGeom prst="rect">
            <a:avLst/>
          </a:prstGeom>
          <a:noFill/>
        </p:spPr>
        <p:txBody>
          <a:bodyPr wrap="square" rtlCol="0">
            <a:spAutoFit/>
          </a:bodyPr>
          <a:lstStyle/>
          <a:p>
            <a:pPr>
              <a:lnSpc>
                <a:spcPct val="150000"/>
              </a:lnSpc>
            </a:pPr>
            <a:r>
              <a:rPr lang="en-US" sz="1600" dirty="0">
                <a:solidFill>
                  <a:srgbClr val="FFFF00"/>
                </a:solidFill>
              </a:rPr>
              <a:t>Offer</a:t>
            </a:r>
            <a:r>
              <a:rPr lang="en-US" sz="1600" dirty="0"/>
              <a:t> – An offer expresses the offeror’s intention to enter into a contract with an offeree to perform the terms of the agreement.</a:t>
            </a:r>
          </a:p>
        </p:txBody>
      </p:sp>
      <p:sp>
        <p:nvSpPr>
          <p:cNvPr id="3" name="TextBox 2">
            <a:extLst>
              <a:ext uri="{FF2B5EF4-FFF2-40B4-BE49-F238E27FC236}">
                <a16:creationId xmlns:a16="http://schemas.microsoft.com/office/drawing/2014/main" id="{974EE9B6-7D86-2056-0757-CC9BCDD5E05D}"/>
              </a:ext>
            </a:extLst>
          </p:cNvPr>
          <p:cNvSpPr txBox="1"/>
          <p:nvPr/>
        </p:nvSpPr>
        <p:spPr>
          <a:xfrm>
            <a:off x="2586400" y="3061029"/>
            <a:ext cx="8386400" cy="784189"/>
          </a:xfrm>
          <a:prstGeom prst="rect">
            <a:avLst/>
          </a:prstGeom>
          <a:noFill/>
        </p:spPr>
        <p:txBody>
          <a:bodyPr wrap="square" rtlCol="0">
            <a:spAutoFit/>
          </a:bodyPr>
          <a:lstStyle/>
          <a:p>
            <a:pPr>
              <a:lnSpc>
                <a:spcPct val="150000"/>
              </a:lnSpc>
            </a:pPr>
            <a:r>
              <a:rPr lang="en-US" sz="1600" dirty="0"/>
              <a:t>If an offer contains an expiration date and the phrase “time is of the essence,” the offer expires at exactly the time specified.</a:t>
            </a:r>
          </a:p>
        </p:txBody>
      </p:sp>
      <p:pic>
        <p:nvPicPr>
          <p:cNvPr id="4" name="Picture 3" descr="A row of white rectangular objects with black text&#10;&#10;Description automatically generated">
            <a:extLst>
              <a:ext uri="{FF2B5EF4-FFF2-40B4-BE49-F238E27FC236}">
                <a16:creationId xmlns:a16="http://schemas.microsoft.com/office/drawing/2014/main" id="{A037740F-29E9-C439-6059-0D8AD433DA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4200" y="4572314"/>
            <a:ext cx="5943600" cy="2058670"/>
          </a:xfrm>
          <a:prstGeom prst="rect">
            <a:avLst/>
          </a:prstGeom>
        </p:spPr>
      </p:pic>
      <p:sp>
        <p:nvSpPr>
          <p:cNvPr id="6" name="TextBox 5">
            <a:extLst>
              <a:ext uri="{FF2B5EF4-FFF2-40B4-BE49-F238E27FC236}">
                <a16:creationId xmlns:a16="http://schemas.microsoft.com/office/drawing/2014/main" id="{39528028-E40C-D5AE-A2DC-13ACF630131E}"/>
              </a:ext>
            </a:extLst>
          </p:cNvPr>
          <p:cNvSpPr txBox="1"/>
          <p:nvPr/>
        </p:nvSpPr>
        <p:spPr>
          <a:xfrm>
            <a:off x="1902800" y="3886346"/>
            <a:ext cx="8386400" cy="784189"/>
          </a:xfrm>
          <a:prstGeom prst="rect">
            <a:avLst/>
          </a:prstGeom>
          <a:noFill/>
        </p:spPr>
        <p:txBody>
          <a:bodyPr wrap="square" rtlCol="0">
            <a:spAutoFit/>
          </a:bodyPr>
          <a:lstStyle/>
          <a:p>
            <a:pPr>
              <a:lnSpc>
                <a:spcPct val="150000"/>
              </a:lnSpc>
            </a:pPr>
            <a:r>
              <a:rPr lang="en-US" sz="1600" dirty="0"/>
              <a:t>In the absence of a stated time period the offeree has a “reasonable” time to accept an offer.</a:t>
            </a:r>
          </a:p>
        </p:txBody>
      </p:sp>
      <p:sp>
        <p:nvSpPr>
          <p:cNvPr id="9" name="Rectangle 8">
            <a:extLst>
              <a:ext uri="{FF2B5EF4-FFF2-40B4-BE49-F238E27FC236}">
                <a16:creationId xmlns:a16="http://schemas.microsoft.com/office/drawing/2014/main" id="{E39DDC1F-ED37-1210-0B1E-36C3235E2285}"/>
              </a:ext>
            </a:extLst>
          </p:cNvPr>
          <p:cNvSpPr/>
          <p:nvPr/>
        </p:nvSpPr>
        <p:spPr>
          <a:xfrm>
            <a:off x="3030279" y="5401340"/>
            <a:ext cx="1382233" cy="1044978"/>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6654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083C-95DF-8E0D-1D1B-3BE88E6A34C9}"/>
              </a:ext>
            </a:extLst>
          </p:cNvPr>
          <p:cNvSpPr>
            <a:spLocks noGrp="1"/>
          </p:cNvSpPr>
          <p:nvPr>
            <p:ph type="title"/>
          </p:nvPr>
        </p:nvSpPr>
        <p:spPr>
          <a:xfrm>
            <a:off x="661182" y="609599"/>
            <a:ext cx="10728477" cy="1119357"/>
          </a:xfrm>
        </p:spPr>
        <p:txBody>
          <a:bodyPr>
            <a:normAutofit/>
          </a:bodyPr>
          <a:lstStyle/>
          <a:p>
            <a:r>
              <a:rPr lang="en-US" b="1" dirty="0"/>
              <a:t>Contract Law – </a:t>
            </a:r>
            <a:r>
              <a:rPr lang="en-US" sz="2000" b="1" dirty="0">
                <a:solidFill>
                  <a:schemeClr val="tx1"/>
                </a:solidFill>
              </a:rPr>
              <a:t>Purchase Agreement Offers and Counteroffers</a:t>
            </a:r>
            <a:endParaRPr lang="en-US" b="1" dirty="0">
              <a:solidFill>
                <a:schemeClr val="tx1"/>
              </a:solidFill>
            </a:endParaRPr>
          </a:p>
        </p:txBody>
      </p:sp>
      <p:sp>
        <p:nvSpPr>
          <p:cNvPr id="7" name="TextBox 6">
            <a:extLst>
              <a:ext uri="{FF2B5EF4-FFF2-40B4-BE49-F238E27FC236}">
                <a16:creationId xmlns:a16="http://schemas.microsoft.com/office/drawing/2014/main" id="{768F2D5F-1282-94F6-EDBD-FD241556876F}"/>
              </a:ext>
            </a:extLst>
          </p:cNvPr>
          <p:cNvSpPr txBox="1"/>
          <p:nvPr/>
        </p:nvSpPr>
        <p:spPr>
          <a:xfrm>
            <a:off x="10747513" y="6261652"/>
            <a:ext cx="1139688" cy="369332"/>
          </a:xfrm>
          <a:prstGeom prst="rect">
            <a:avLst/>
          </a:prstGeom>
          <a:noFill/>
        </p:spPr>
        <p:txBody>
          <a:bodyPr wrap="square" rtlCol="0">
            <a:spAutoFit/>
          </a:bodyPr>
          <a:lstStyle/>
          <a:p>
            <a:r>
              <a:rPr lang="en-US" dirty="0"/>
              <a:t>Pg.  249</a:t>
            </a:r>
          </a:p>
        </p:txBody>
      </p:sp>
      <p:sp>
        <p:nvSpPr>
          <p:cNvPr id="10" name="TextBox 9">
            <a:extLst>
              <a:ext uri="{FF2B5EF4-FFF2-40B4-BE49-F238E27FC236}">
                <a16:creationId xmlns:a16="http://schemas.microsoft.com/office/drawing/2014/main" id="{18487826-5E2B-F75C-D292-C76B914C5ECB}"/>
              </a:ext>
            </a:extLst>
          </p:cNvPr>
          <p:cNvSpPr txBox="1"/>
          <p:nvPr/>
        </p:nvSpPr>
        <p:spPr>
          <a:xfrm>
            <a:off x="1538319" y="1728956"/>
            <a:ext cx="6414834" cy="455189"/>
          </a:xfrm>
          <a:prstGeom prst="rect">
            <a:avLst/>
          </a:prstGeom>
          <a:noFill/>
        </p:spPr>
        <p:txBody>
          <a:bodyPr wrap="square" rtlCol="0">
            <a:spAutoFit/>
          </a:bodyPr>
          <a:lstStyle/>
          <a:p>
            <a:pPr>
              <a:lnSpc>
                <a:spcPct val="150000"/>
              </a:lnSpc>
            </a:pPr>
            <a:r>
              <a:rPr lang="en-US" dirty="0"/>
              <a:t>Notice, Delivery and Acceptance of Contracts</a:t>
            </a:r>
          </a:p>
        </p:txBody>
      </p:sp>
      <p:sp>
        <p:nvSpPr>
          <p:cNvPr id="8" name="TextBox 7">
            <a:extLst>
              <a:ext uri="{FF2B5EF4-FFF2-40B4-BE49-F238E27FC236}">
                <a16:creationId xmlns:a16="http://schemas.microsoft.com/office/drawing/2014/main" id="{5B99B554-7C7F-0E40-6E11-8C632C47CBD7}"/>
              </a:ext>
            </a:extLst>
          </p:cNvPr>
          <p:cNvSpPr txBox="1"/>
          <p:nvPr/>
        </p:nvSpPr>
        <p:spPr>
          <a:xfrm>
            <a:off x="1861383" y="2235712"/>
            <a:ext cx="8886130" cy="784189"/>
          </a:xfrm>
          <a:prstGeom prst="rect">
            <a:avLst/>
          </a:prstGeom>
          <a:noFill/>
        </p:spPr>
        <p:txBody>
          <a:bodyPr wrap="square" rtlCol="0">
            <a:spAutoFit/>
          </a:bodyPr>
          <a:lstStyle/>
          <a:p>
            <a:pPr>
              <a:lnSpc>
                <a:spcPct val="150000"/>
              </a:lnSpc>
            </a:pPr>
            <a:r>
              <a:rPr lang="en-US" sz="1600" dirty="0">
                <a:solidFill>
                  <a:srgbClr val="FFFF00"/>
                </a:solidFill>
              </a:rPr>
              <a:t>Acceptance</a:t>
            </a:r>
            <a:r>
              <a:rPr lang="en-US" sz="1600" dirty="0"/>
              <a:t> – For an acceptance to be valid, the offeree must unequivocally accept the terms of the offer without change and indicate that by signing the offer.</a:t>
            </a:r>
          </a:p>
        </p:txBody>
      </p:sp>
      <p:sp>
        <p:nvSpPr>
          <p:cNvPr id="3" name="TextBox 2">
            <a:extLst>
              <a:ext uri="{FF2B5EF4-FFF2-40B4-BE49-F238E27FC236}">
                <a16:creationId xmlns:a16="http://schemas.microsoft.com/office/drawing/2014/main" id="{974EE9B6-7D86-2056-0757-CC9BCDD5E05D}"/>
              </a:ext>
            </a:extLst>
          </p:cNvPr>
          <p:cNvSpPr txBox="1"/>
          <p:nvPr/>
        </p:nvSpPr>
        <p:spPr>
          <a:xfrm>
            <a:off x="2597032" y="3106130"/>
            <a:ext cx="8386400" cy="414857"/>
          </a:xfrm>
          <a:prstGeom prst="rect">
            <a:avLst/>
          </a:prstGeom>
          <a:noFill/>
        </p:spPr>
        <p:txBody>
          <a:bodyPr wrap="square" rtlCol="0">
            <a:spAutoFit/>
          </a:bodyPr>
          <a:lstStyle/>
          <a:p>
            <a:pPr>
              <a:lnSpc>
                <a:spcPct val="150000"/>
              </a:lnSpc>
            </a:pPr>
            <a:r>
              <a:rPr lang="en-US" sz="1600" dirty="0"/>
              <a:t>The acceptance must be communicated to the offeror.</a:t>
            </a:r>
          </a:p>
        </p:txBody>
      </p:sp>
      <p:pic>
        <p:nvPicPr>
          <p:cNvPr id="4" name="Picture 3" descr="A row of white rectangular objects with black text&#10;&#10;Description automatically generated">
            <a:extLst>
              <a:ext uri="{FF2B5EF4-FFF2-40B4-BE49-F238E27FC236}">
                <a16:creationId xmlns:a16="http://schemas.microsoft.com/office/drawing/2014/main" id="{A037740F-29E9-C439-6059-0D8AD433DA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4200" y="4572314"/>
            <a:ext cx="5943600" cy="2058670"/>
          </a:xfrm>
          <a:prstGeom prst="rect">
            <a:avLst/>
          </a:prstGeom>
        </p:spPr>
      </p:pic>
      <p:sp>
        <p:nvSpPr>
          <p:cNvPr id="6" name="TextBox 5">
            <a:extLst>
              <a:ext uri="{FF2B5EF4-FFF2-40B4-BE49-F238E27FC236}">
                <a16:creationId xmlns:a16="http://schemas.microsoft.com/office/drawing/2014/main" id="{39528028-E40C-D5AE-A2DC-13ACF630131E}"/>
              </a:ext>
            </a:extLst>
          </p:cNvPr>
          <p:cNvSpPr txBox="1"/>
          <p:nvPr/>
        </p:nvSpPr>
        <p:spPr>
          <a:xfrm>
            <a:off x="1902800" y="3604173"/>
            <a:ext cx="8386400" cy="414857"/>
          </a:xfrm>
          <a:prstGeom prst="rect">
            <a:avLst/>
          </a:prstGeom>
          <a:noFill/>
        </p:spPr>
        <p:txBody>
          <a:bodyPr wrap="square" rtlCol="0">
            <a:spAutoFit/>
          </a:bodyPr>
          <a:lstStyle/>
          <a:p>
            <a:pPr>
              <a:lnSpc>
                <a:spcPct val="150000"/>
              </a:lnSpc>
            </a:pPr>
            <a:r>
              <a:rPr lang="en-US" sz="1600" dirty="0"/>
              <a:t>Any changes made to the offer would constitute a counteroffer.</a:t>
            </a:r>
          </a:p>
        </p:txBody>
      </p:sp>
      <p:sp>
        <p:nvSpPr>
          <p:cNvPr id="5" name="TextBox 4">
            <a:extLst>
              <a:ext uri="{FF2B5EF4-FFF2-40B4-BE49-F238E27FC236}">
                <a16:creationId xmlns:a16="http://schemas.microsoft.com/office/drawing/2014/main" id="{8EB02F98-5EB1-3EED-890A-6EDA7FAEED96}"/>
              </a:ext>
            </a:extLst>
          </p:cNvPr>
          <p:cNvSpPr txBox="1"/>
          <p:nvPr/>
        </p:nvSpPr>
        <p:spPr>
          <a:xfrm>
            <a:off x="2597032" y="4134378"/>
            <a:ext cx="8386400" cy="414857"/>
          </a:xfrm>
          <a:prstGeom prst="rect">
            <a:avLst/>
          </a:prstGeom>
          <a:noFill/>
        </p:spPr>
        <p:txBody>
          <a:bodyPr wrap="square" rtlCol="0">
            <a:spAutoFit/>
          </a:bodyPr>
          <a:lstStyle/>
          <a:p>
            <a:pPr>
              <a:lnSpc>
                <a:spcPct val="150000"/>
              </a:lnSpc>
            </a:pPr>
            <a:r>
              <a:rPr lang="en-US" sz="1600" dirty="0"/>
              <a:t>A counteroffer terminates the original offer.</a:t>
            </a:r>
          </a:p>
        </p:txBody>
      </p:sp>
      <p:sp>
        <p:nvSpPr>
          <p:cNvPr id="9" name="Rectangle 8">
            <a:extLst>
              <a:ext uri="{FF2B5EF4-FFF2-40B4-BE49-F238E27FC236}">
                <a16:creationId xmlns:a16="http://schemas.microsoft.com/office/drawing/2014/main" id="{F0163F24-6E6B-0707-1DAE-165730B47466}"/>
              </a:ext>
            </a:extLst>
          </p:cNvPr>
          <p:cNvSpPr/>
          <p:nvPr/>
        </p:nvSpPr>
        <p:spPr>
          <a:xfrm>
            <a:off x="3030279" y="5401340"/>
            <a:ext cx="1382233" cy="1044978"/>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7954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ssolv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P spid="6"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083C-95DF-8E0D-1D1B-3BE88E6A34C9}"/>
              </a:ext>
            </a:extLst>
          </p:cNvPr>
          <p:cNvSpPr>
            <a:spLocks noGrp="1"/>
          </p:cNvSpPr>
          <p:nvPr>
            <p:ph type="title"/>
          </p:nvPr>
        </p:nvSpPr>
        <p:spPr>
          <a:xfrm>
            <a:off x="661182" y="609599"/>
            <a:ext cx="10728477" cy="1119357"/>
          </a:xfrm>
        </p:spPr>
        <p:txBody>
          <a:bodyPr>
            <a:normAutofit/>
          </a:bodyPr>
          <a:lstStyle/>
          <a:p>
            <a:r>
              <a:rPr lang="en-US" b="1" dirty="0"/>
              <a:t>Contract Law – </a:t>
            </a:r>
            <a:r>
              <a:rPr lang="en-US" sz="2000" b="1" dirty="0">
                <a:solidFill>
                  <a:schemeClr val="tx1"/>
                </a:solidFill>
              </a:rPr>
              <a:t>Purchase Agreement Offers and Counteroffers</a:t>
            </a:r>
            <a:endParaRPr lang="en-US" b="1" dirty="0">
              <a:solidFill>
                <a:schemeClr val="tx1"/>
              </a:solidFill>
            </a:endParaRPr>
          </a:p>
        </p:txBody>
      </p:sp>
      <p:sp>
        <p:nvSpPr>
          <p:cNvPr id="7" name="TextBox 6">
            <a:extLst>
              <a:ext uri="{FF2B5EF4-FFF2-40B4-BE49-F238E27FC236}">
                <a16:creationId xmlns:a16="http://schemas.microsoft.com/office/drawing/2014/main" id="{768F2D5F-1282-94F6-EDBD-FD241556876F}"/>
              </a:ext>
            </a:extLst>
          </p:cNvPr>
          <p:cNvSpPr txBox="1"/>
          <p:nvPr/>
        </p:nvSpPr>
        <p:spPr>
          <a:xfrm>
            <a:off x="10747513" y="6261652"/>
            <a:ext cx="1139688" cy="369332"/>
          </a:xfrm>
          <a:prstGeom prst="rect">
            <a:avLst/>
          </a:prstGeom>
          <a:noFill/>
        </p:spPr>
        <p:txBody>
          <a:bodyPr wrap="square" rtlCol="0">
            <a:spAutoFit/>
          </a:bodyPr>
          <a:lstStyle/>
          <a:p>
            <a:r>
              <a:rPr lang="en-US" dirty="0"/>
              <a:t>Pg.  250</a:t>
            </a:r>
          </a:p>
        </p:txBody>
      </p:sp>
      <p:sp>
        <p:nvSpPr>
          <p:cNvPr id="10" name="TextBox 9">
            <a:extLst>
              <a:ext uri="{FF2B5EF4-FFF2-40B4-BE49-F238E27FC236}">
                <a16:creationId xmlns:a16="http://schemas.microsoft.com/office/drawing/2014/main" id="{18487826-5E2B-F75C-D292-C76B914C5ECB}"/>
              </a:ext>
            </a:extLst>
          </p:cNvPr>
          <p:cNvSpPr txBox="1"/>
          <p:nvPr/>
        </p:nvSpPr>
        <p:spPr>
          <a:xfrm>
            <a:off x="1538319" y="1728956"/>
            <a:ext cx="6414834" cy="455189"/>
          </a:xfrm>
          <a:prstGeom prst="rect">
            <a:avLst/>
          </a:prstGeom>
          <a:noFill/>
        </p:spPr>
        <p:txBody>
          <a:bodyPr wrap="square" rtlCol="0">
            <a:spAutoFit/>
          </a:bodyPr>
          <a:lstStyle/>
          <a:p>
            <a:pPr>
              <a:lnSpc>
                <a:spcPct val="150000"/>
              </a:lnSpc>
            </a:pPr>
            <a:r>
              <a:rPr lang="en-US" dirty="0"/>
              <a:t>Notice, Delivery and Acceptance of Contracts</a:t>
            </a:r>
          </a:p>
        </p:txBody>
      </p:sp>
      <p:sp>
        <p:nvSpPr>
          <p:cNvPr id="8" name="TextBox 7">
            <a:extLst>
              <a:ext uri="{FF2B5EF4-FFF2-40B4-BE49-F238E27FC236}">
                <a16:creationId xmlns:a16="http://schemas.microsoft.com/office/drawing/2014/main" id="{5B99B554-7C7F-0E40-6E11-8C632C47CBD7}"/>
              </a:ext>
            </a:extLst>
          </p:cNvPr>
          <p:cNvSpPr txBox="1"/>
          <p:nvPr/>
        </p:nvSpPr>
        <p:spPr>
          <a:xfrm>
            <a:off x="1861383" y="2235712"/>
            <a:ext cx="8886130" cy="414857"/>
          </a:xfrm>
          <a:prstGeom prst="rect">
            <a:avLst/>
          </a:prstGeom>
          <a:noFill/>
        </p:spPr>
        <p:txBody>
          <a:bodyPr wrap="square" rtlCol="0">
            <a:spAutoFit/>
          </a:bodyPr>
          <a:lstStyle/>
          <a:p>
            <a:pPr>
              <a:lnSpc>
                <a:spcPct val="150000"/>
              </a:lnSpc>
            </a:pPr>
            <a:r>
              <a:rPr lang="en-US" sz="1600" dirty="0">
                <a:solidFill>
                  <a:srgbClr val="FFFF00"/>
                </a:solidFill>
              </a:rPr>
              <a:t>Revocation of an Offer</a:t>
            </a:r>
            <a:endParaRPr lang="en-US" sz="1600" dirty="0"/>
          </a:p>
        </p:txBody>
      </p:sp>
      <p:sp>
        <p:nvSpPr>
          <p:cNvPr id="3" name="TextBox 2">
            <a:extLst>
              <a:ext uri="{FF2B5EF4-FFF2-40B4-BE49-F238E27FC236}">
                <a16:creationId xmlns:a16="http://schemas.microsoft.com/office/drawing/2014/main" id="{974EE9B6-7D86-2056-0757-CC9BCDD5E05D}"/>
              </a:ext>
            </a:extLst>
          </p:cNvPr>
          <p:cNvSpPr txBox="1"/>
          <p:nvPr/>
        </p:nvSpPr>
        <p:spPr>
          <a:xfrm>
            <a:off x="2597032" y="2765917"/>
            <a:ext cx="8386400" cy="784189"/>
          </a:xfrm>
          <a:prstGeom prst="rect">
            <a:avLst/>
          </a:prstGeom>
          <a:noFill/>
        </p:spPr>
        <p:txBody>
          <a:bodyPr wrap="square" rtlCol="0">
            <a:spAutoFit/>
          </a:bodyPr>
          <a:lstStyle/>
          <a:p>
            <a:pPr>
              <a:lnSpc>
                <a:spcPct val="150000"/>
              </a:lnSpc>
            </a:pPr>
            <a:r>
              <a:rPr lang="en-US" sz="1600" dirty="0"/>
              <a:t>An offer may be revoked, or withdrawn, at any time before the offeree has communicated acceptance.</a:t>
            </a:r>
          </a:p>
        </p:txBody>
      </p:sp>
      <p:pic>
        <p:nvPicPr>
          <p:cNvPr id="4" name="Picture 3" descr="A row of white rectangular objects with black text&#10;&#10;Description automatically generated">
            <a:extLst>
              <a:ext uri="{FF2B5EF4-FFF2-40B4-BE49-F238E27FC236}">
                <a16:creationId xmlns:a16="http://schemas.microsoft.com/office/drawing/2014/main" id="{A037740F-29E9-C439-6059-0D8AD433DA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4200" y="4572314"/>
            <a:ext cx="5943600" cy="2058670"/>
          </a:xfrm>
          <a:prstGeom prst="rect">
            <a:avLst/>
          </a:prstGeom>
        </p:spPr>
      </p:pic>
      <p:sp>
        <p:nvSpPr>
          <p:cNvPr id="5" name="TextBox 4">
            <a:extLst>
              <a:ext uri="{FF2B5EF4-FFF2-40B4-BE49-F238E27FC236}">
                <a16:creationId xmlns:a16="http://schemas.microsoft.com/office/drawing/2014/main" id="{8EB02F98-5EB1-3EED-890A-6EDA7FAEED96}"/>
              </a:ext>
            </a:extLst>
          </p:cNvPr>
          <p:cNvSpPr txBox="1"/>
          <p:nvPr/>
        </p:nvSpPr>
        <p:spPr>
          <a:xfrm>
            <a:off x="2597032" y="3687530"/>
            <a:ext cx="8386400" cy="414857"/>
          </a:xfrm>
          <a:prstGeom prst="rect">
            <a:avLst/>
          </a:prstGeom>
          <a:noFill/>
        </p:spPr>
        <p:txBody>
          <a:bodyPr wrap="square" rtlCol="0">
            <a:spAutoFit/>
          </a:bodyPr>
          <a:lstStyle/>
          <a:p>
            <a:pPr>
              <a:lnSpc>
                <a:spcPct val="150000"/>
              </a:lnSpc>
            </a:pPr>
            <a:r>
              <a:rPr lang="en-US" sz="1600" dirty="0"/>
              <a:t>The revocation extinguishes the offer and offeree’s right to accept.</a:t>
            </a:r>
          </a:p>
        </p:txBody>
      </p:sp>
      <p:sp>
        <p:nvSpPr>
          <p:cNvPr id="9" name="Rectangle 8">
            <a:extLst>
              <a:ext uri="{FF2B5EF4-FFF2-40B4-BE49-F238E27FC236}">
                <a16:creationId xmlns:a16="http://schemas.microsoft.com/office/drawing/2014/main" id="{8DAA7B2D-1701-2B00-F389-81AF953CCB14}"/>
              </a:ext>
            </a:extLst>
          </p:cNvPr>
          <p:cNvSpPr/>
          <p:nvPr/>
        </p:nvSpPr>
        <p:spPr>
          <a:xfrm>
            <a:off x="3030279" y="5401340"/>
            <a:ext cx="1382233" cy="1044978"/>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7937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083C-95DF-8E0D-1D1B-3BE88E6A34C9}"/>
              </a:ext>
            </a:extLst>
          </p:cNvPr>
          <p:cNvSpPr>
            <a:spLocks noGrp="1"/>
          </p:cNvSpPr>
          <p:nvPr>
            <p:ph type="title"/>
          </p:nvPr>
        </p:nvSpPr>
        <p:spPr>
          <a:xfrm>
            <a:off x="661182" y="609599"/>
            <a:ext cx="10728477" cy="1119357"/>
          </a:xfrm>
        </p:spPr>
        <p:txBody>
          <a:bodyPr>
            <a:normAutofit/>
          </a:bodyPr>
          <a:lstStyle/>
          <a:p>
            <a:r>
              <a:rPr lang="en-US" b="1" dirty="0"/>
              <a:t>Contract Law – </a:t>
            </a:r>
            <a:r>
              <a:rPr lang="en-US" sz="2000" b="1" dirty="0">
                <a:solidFill>
                  <a:schemeClr val="tx1"/>
                </a:solidFill>
              </a:rPr>
              <a:t>Purchase Agreement Offers and Counteroffers</a:t>
            </a:r>
            <a:endParaRPr lang="en-US" b="1" dirty="0">
              <a:solidFill>
                <a:schemeClr val="tx1"/>
              </a:solidFill>
            </a:endParaRPr>
          </a:p>
        </p:txBody>
      </p:sp>
      <p:sp>
        <p:nvSpPr>
          <p:cNvPr id="7" name="TextBox 6">
            <a:extLst>
              <a:ext uri="{FF2B5EF4-FFF2-40B4-BE49-F238E27FC236}">
                <a16:creationId xmlns:a16="http://schemas.microsoft.com/office/drawing/2014/main" id="{768F2D5F-1282-94F6-EDBD-FD241556876F}"/>
              </a:ext>
            </a:extLst>
          </p:cNvPr>
          <p:cNvSpPr txBox="1"/>
          <p:nvPr/>
        </p:nvSpPr>
        <p:spPr>
          <a:xfrm>
            <a:off x="10747513" y="6261652"/>
            <a:ext cx="1139688" cy="369332"/>
          </a:xfrm>
          <a:prstGeom prst="rect">
            <a:avLst/>
          </a:prstGeom>
          <a:noFill/>
        </p:spPr>
        <p:txBody>
          <a:bodyPr wrap="square" rtlCol="0">
            <a:spAutoFit/>
          </a:bodyPr>
          <a:lstStyle/>
          <a:p>
            <a:r>
              <a:rPr lang="en-US" dirty="0"/>
              <a:t>Pg.  250</a:t>
            </a:r>
          </a:p>
        </p:txBody>
      </p:sp>
      <p:sp>
        <p:nvSpPr>
          <p:cNvPr id="10" name="TextBox 9">
            <a:extLst>
              <a:ext uri="{FF2B5EF4-FFF2-40B4-BE49-F238E27FC236}">
                <a16:creationId xmlns:a16="http://schemas.microsoft.com/office/drawing/2014/main" id="{18487826-5E2B-F75C-D292-C76B914C5ECB}"/>
              </a:ext>
            </a:extLst>
          </p:cNvPr>
          <p:cNvSpPr txBox="1"/>
          <p:nvPr/>
        </p:nvSpPr>
        <p:spPr>
          <a:xfrm>
            <a:off x="1538319" y="1728956"/>
            <a:ext cx="6414834" cy="455189"/>
          </a:xfrm>
          <a:prstGeom prst="rect">
            <a:avLst/>
          </a:prstGeom>
          <a:noFill/>
        </p:spPr>
        <p:txBody>
          <a:bodyPr wrap="square" rtlCol="0">
            <a:spAutoFit/>
          </a:bodyPr>
          <a:lstStyle/>
          <a:p>
            <a:pPr>
              <a:lnSpc>
                <a:spcPct val="150000"/>
              </a:lnSpc>
            </a:pPr>
            <a:r>
              <a:rPr lang="en-US" dirty="0"/>
              <a:t>Notice, Delivery and Acceptance of Contracts</a:t>
            </a:r>
          </a:p>
        </p:txBody>
      </p:sp>
      <p:sp>
        <p:nvSpPr>
          <p:cNvPr id="8" name="TextBox 7">
            <a:extLst>
              <a:ext uri="{FF2B5EF4-FFF2-40B4-BE49-F238E27FC236}">
                <a16:creationId xmlns:a16="http://schemas.microsoft.com/office/drawing/2014/main" id="{5B99B554-7C7F-0E40-6E11-8C632C47CBD7}"/>
              </a:ext>
            </a:extLst>
          </p:cNvPr>
          <p:cNvSpPr txBox="1"/>
          <p:nvPr/>
        </p:nvSpPr>
        <p:spPr>
          <a:xfrm>
            <a:off x="1861383" y="2235712"/>
            <a:ext cx="8886130" cy="414857"/>
          </a:xfrm>
          <a:prstGeom prst="rect">
            <a:avLst/>
          </a:prstGeom>
          <a:noFill/>
        </p:spPr>
        <p:txBody>
          <a:bodyPr wrap="square" rtlCol="0">
            <a:spAutoFit/>
          </a:bodyPr>
          <a:lstStyle/>
          <a:p>
            <a:pPr>
              <a:lnSpc>
                <a:spcPct val="150000"/>
              </a:lnSpc>
            </a:pPr>
            <a:r>
              <a:rPr lang="en-US" sz="1600" dirty="0">
                <a:solidFill>
                  <a:srgbClr val="FFFF00"/>
                </a:solidFill>
              </a:rPr>
              <a:t>Termination of an Offer</a:t>
            </a:r>
            <a:endParaRPr lang="en-US" sz="1600" dirty="0"/>
          </a:p>
        </p:txBody>
      </p:sp>
      <p:sp>
        <p:nvSpPr>
          <p:cNvPr id="3" name="TextBox 2">
            <a:extLst>
              <a:ext uri="{FF2B5EF4-FFF2-40B4-BE49-F238E27FC236}">
                <a16:creationId xmlns:a16="http://schemas.microsoft.com/office/drawing/2014/main" id="{974EE9B6-7D86-2056-0757-CC9BCDD5E05D}"/>
              </a:ext>
            </a:extLst>
          </p:cNvPr>
          <p:cNvSpPr txBox="1"/>
          <p:nvPr/>
        </p:nvSpPr>
        <p:spPr>
          <a:xfrm>
            <a:off x="2597032" y="2765917"/>
            <a:ext cx="8386400" cy="1903919"/>
          </a:xfrm>
          <a:prstGeom prst="rect">
            <a:avLst/>
          </a:prstGeom>
          <a:noFill/>
        </p:spPr>
        <p:txBody>
          <a:bodyPr wrap="square" rtlCol="0">
            <a:spAutoFit/>
          </a:bodyPr>
          <a:lstStyle/>
          <a:p>
            <a:pPr>
              <a:lnSpc>
                <a:spcPct val="150000"/>
              </a:lnSpc>
            </a:pPr>
            <a:r>
              <a:rPr lang="en-US" sz="1600" dirty="0"/>
              <a:t>The offer may be terminated by any of the following actions or circumstances:</a:t>
            </a:r>
            <a:br>
              <a:rPr lang="en-US" sz="1600" dirty="0"/>
            </a:br>
            <a:r>
              <a:rPr lang="en-US" sz="2000" dirty="0"/>
              <a:t>	</a:t>
            </a:r>
            <a:r>
              <a:rPr lang="en-US" sz="1600" dirty="0"/>
              <a:t>Acceptance					The offer expires</a:t>
            </a:r>
          </a:p>
          <a:p>
            <a:pPr>
              <a:lnSpc>
                <a:spcPct val="150000"/>
              </a:lnSpc>
            </a:pPr>
            <a:r>
              <a:rPr lang="en-US" sz="1600" dirty="0"/>
              <a:t>	Rejection					Counteroffer</a:t>
            </a:r>
            <a:br>
              <a:rPr lang="en-US" sz="1600" dirty="0"/>
            </a:br>
            <a:r>
              <a:rPr lang="en-US" sz="1600" dirty="0"/>
              <a:t>	Revocation					Death or Insanity of either party</a:t>
            </a:r>
            <a:br>
              <a:rPr lang="en-US" sz="1200" dirty="0"/>
            </a:br>
            <a:r>
              <a:rPr lang="en-US" sz="1200" dirty="0"/>
              <a:t>	</a:t>
            </a:r>
            <a:endParaRPr lang="en-US" sz="1600" dirty="0"/>
          </a:p>
        </p:txBody>
      </p:sp>
      <p:pic>
        <p:nvPicPr>
          <p:cNvPr id="4" name="Picture 3" descr="A row of white rectangular objects with black text&#10;&#10;Description automatically generated">
            <a:extLst>
              <a:ext uri="{FF2B5EF4-FFF2-40B4-BE49-F238E27FC236}">
                <a16:creationId xmlns:a16="http://schemas.microsoft.com/office/drawing/2014/main" id="{A037740F-29E9-C439-6059-0D8AD433DA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4200" y="4572314"/>
            <a:ext cx="5943600" cy="2058670"/>
          </a:xfrm>
          <a:prstGeom prst="rect">
            <a:avLst/>
          </a:prstGeom>
        </p:spPr>
      </p:pic>
      <p:sp>
        <p:nvSpPr>
          <p:cNvPr id="6" name="Rectangle 5">
            <a:extLst>
              <a:ext uri="{FF2B5EF4-FFF2-40B4-BE49-F238E27FC236}">
                <a16:creationId xmlns:a16="http://schemas.microsoft.com/office/drawing/2014/main" id="{F5843865-EF1F-0D41-CB4C-9E98872A0DDB}"/>
              </a:ext>
            </a:extLst>
          </p:cNvPr>
          <p:cNvSpPr/>
          <p:nvPr/>
        </p:nvSpPr>
        <p:spPr>
          <a:xfrm>
            <a:off x="3030279" y="5401340"/>
            <a:ext cx="1382233" cy="1044978"/>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8056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083C-95DF-8E0D-1D1B-3BE88E6A34C9}"/>
              </a:ext>
            </a:extLst>
          </p:cNvPr>
          <p:cNvSpPr>
            <a:spLocks noGrp="1"/>
          </p:cNvSpPr>
          <p:nvPr>
            <p:ph type="title"/>
          </p:nvPr>
        </p:nvSpPr>
        <p:spPr>
          <a:xfrm>
            <a:off x="661182" y="609599"/>
            <a:ext cx="10728477" cy="1119357"/>
          </a:xfrm>
        </p:spPr>
        <p:txBody>
          <a:bodyPr>
            <a:normAutofit/>
          </a:bodyPr>
          <a:lstStyle/>
          <a:p>
            <a:r>
              <a:rPr lang="en-US" b="1" dirty="0"/>
              <a:t>Contract Law – </a:t>
            </a:r>
            <a:r>
              <a:rPr lang="en-US" sz="2000" b="1" dirty="0">
                <a:solidFill>
                  <a:schemeClr val="tx1"/>
                </a:solidFill>
              </a:rPr>
              <a:t>Purchase Agreement Offers and Counteroffers</a:t>
            </a:r>
            <a:endParaRPr lang="en-US" b="1" dirty="0">
              <a:solidFill>
                <a:schemeClr val="tx1"/>
              </a:solidFill>
            </a:endParaRPr>
          </a:p>
        </p:txBody>
      </p:sp>
      <p:sp>
        <p:nvSpPr>
          <p:cNvPr id="7" name="TextBox 6">
            <a:extLst>
              <a:ext uri="{FF2B5EF4-FFF2-40B4-BE49-F238E27FC236}">
                <a16:creationId xmlns:a16="http://schemas.microsoft.com/office/drawing/2014/main" id="{768F2D5F-1282-94F6-EDBD-FD241556876F}"/>
              </a:ext>
            </a:extLst>
          </p:cNvPr>
          <p:cNvSpPr txBox="1"/>
          <p:nvPr/>
        </p:nvSpPr>
        <p:spPr>
          <a:xfrm>
            <a:off x="10747513" y="6261652"/>
            <a:ext cx="1139688" cy="369332"/>
          </a:xfrm>
          <a:prstGeom prst="rect">
            <a:avLst/>
          </a:prstGeom>
          <a:noFill/>
        </p:spPr>
        <p:txBody>
          <a:bodyPr wrap="square" rtlCol="0">
            <a:spAutoFit/>
          </a:bodyPr>
          <a:lstStyle/>
          <a:p>
            <a:r>
              <a:rPr lang="en-US" dirty="0"/>
              <a:t>Pg.  251</a:t>
            </a:r>
          </a:p>
        </p:txBody>
      </p:sp>
      <p:sp>
        <p:nvSpPr>
          <p:cNvPr id="10" name="TextBox 9">
            <a:extLst>
              <a:ext uri="{FF2B5EF4-FFF2-40B4-BE49-F238E27FC236}">
                <a16:creationId xmlns:a16="http://schemas.microsoft.com/office/drawing/2014/main" id="{18487826-5E2B-F75C-D292-C76B914C5ECB}"/>
              </a:ext>
            </a:extLst>
          </p:cNvPr>
          <p:cNvSpPr txBox="1"/>
          <p:nvPr/>
        </p:nvSpPr>
        <p:spPr>
          <a:xfrm>
            <a:off x="1538319" y="1728956"/>
            <a:ext cx="6414834" cy="455189"/>
          </a:xfrm>
          <a:prstGeom prst="rect">
            <a:avLst/>
          </a:prstGeom>
          <a:noFill/>
        </p:spPr>
        <p:txBody>
          <a:bodyPr wrap="square" rtlCol="0">
            <a:spAutoFit/>
          </a:bodyPr>
          <a:lstStyle/>
          <a:p>
            <a:pPr>
              <a:lnSpc>
                <a:spcPct val="150000"/>
              </a:lnSpc>
            </a:pPr>
            <a:r>
              <a:rPr lang="en-US" dirty="0"/>
              <a:t>Notice, Delivery and Acceptance of Contracts</a:t>
            </a:r>
          </a:p>
        </p:txBody>
      </p:sp>
      <p:sp>
        <p:nvSpPr>
          <p:cNvPr id="8" name="TextBox 7">
            <a:extLst>
              <a:ext uri="{FF2B5EF4-FFF2-40B4-BE49-F238E27FC236}">
                <a16:creationId xmlns:a16="http://schemas.microsoft.com/office/drawing/2014/main" id="{5B99B554-7C7F-0E40-6E11-8C632C47CBD7}"/>
              </a:ext>
            </a:extLst>
          </p:cNvPr>
          <p:cNvSpPr txBox="1"/>
          <p:nvPr/>
        </p:nvSpPr>
        <p:spPr>
          <a:xfrm>
            <a:off x="1861383" y="2235712"/>
            <a:ext cx="8886130" cy="414857"/>
          </a:xfrm>
          <a:prstGeom prst="rect">
            <a:avLst/>
          </a:prstGeom>
          <a:noFill/>
        </p:spPr>
        <p:txBody>
          <a:bodyPr wrap="square" rtlCol="0">
            <a:spAutoFit/>
          </a:bodyPr>
          <a:lstStyle/>
          <a:p>
            <a:pPr>
              <a:lnSpc>
                <a:spcPct val="150000"/>
              </a:lnSpc>
            </a:pPr>
            <a:r>
              <a:rPr lang="en-US" sz="1600" dirty="0">
                <a:solidFill>
                  <a:srgbClr val="FFFF00"/>
                </a:solidFill>
              </a:rPr>
              <a:t>Electronic Signature and Paperless Transaction</a:t>
            </a:r>
            <a:endParaRPr lang="en-US" sz="1600" dirty="0"/>
          </a:p>
        </p:txBody>
      </p:sp>
      <p:sp>
        <p:nvSpPr>
          <p:cNvPr id="3" name="TextBox 2">
            <a:extLst>
              <a:ext uri="{FF2B5EF4-FFF2-40B4-BE49-F238E27FC236}">
                <a16:creationId xmlns:a16="http://schemas.microsoft.com/office/drawing/2014/main" id="{974EE9B6-7D86-2056-0757-CC9BCDD5E05D}"/>
              </a:ext>
            </a:extLst>
          </p:cNvPr>
          <p:cNvSpPr txBox="1"/>
          <p:nvPr/>
        </p:nvSpPr>
        <p:spPr>
          <a:xfrm>
            <a:off x="2597032" y="2765917"/>
            <a:ext cx="8386400" cy="703591"/>
          </a:xfrm>
          <a:prstGeom prst="rect">
            <a:avLst/>
          </a:prstGeom>
          <a:noFill/>
        </p:spPr>
        <p:txBody>
          <a:bodyPr wrap="square" rtlCol="0">
            <a:spAutoFit/>
          </a:bodyPr>
          <a:lstStyle/>
          <a:p>
            <a:pPr>
              <a:lnSpc>
                <a:spcPct val="150000"/>
              </a:lnSpc>
            </a:pPr>
            <a:r>
              <a:rPr lang="en-US" sz="1600" dirty="0"/>
              <a:t>The E-Sign Act is a federal law that passed in 2000.</a:t>
            </a:r>
            <a:br>
              <a:rPr lang="en-US" sz="1200" dirty="0"/>
            </a:br>
            <a:r>
              <a:rPr lang="en-US" sz="1200" dirty="0"/>
              <a:t>	</a:t>
            </a:r>
            <a:endParaRPr lang="en-US" sz="1600" dirty="0"/>
          </a:p>
        </p:txBody>
      </p:sp>
      <p:sp>
        <p:nvSpPr>
          <p:cNvPr id="5" name="TextBox 4">
            <a:extLst>
              <a:ext uri="{FF2B5EF4-FFF2-40B4-BE49-F238E27FC236}">
                <a16:creationId xmlns:a16="http://schemas.microsoft.com/office/drawing/2014/main" id="{A24CEF23-60C0-0490-E252-FF0C3987CBDD}"/>
              </a:ext>
            </a:extLst>
          </p:cNvPr>
          <p:cNvSpPr txBox="1"/>
          <p:nvPr/>
        </p:nvSpPr>
        <p:spPr>
          <a:xfrm>
            <a:off x="3002989" y="3291712"/>
            <a:ext cx="8386400" cy="784189"/>
          </a:xfrm>
          <a:prstGeom prst="rect">
            <a:avLst/>
          </a:prstGeom>
          <a:noFill/>
        </p:spPr>
        <p:txBody>
          <a:bodyPr wrap="square" rtlCol="0">
            <a:spAutoFit/>
          </a:bodyPr>
          <a:lstStyle/>
          <a:p>
            <a:pPr>
              <a:lnSpc>
                <a:spcPct val="150000"/>
              </a:lnSpc>
            </a:pPr>
            <a:r>
              <a:rPr lang="en-US" sz="1600" dirty="0"/>
              <a:t>Grants legal recognition to electronic signatures and records if all parties to the contract choose to use electronic documents and to sign them electronically.</a:t>
            </a:r>
            <a:r>
              <a:rPr lang="en-US" sz="1200" dirty="0"/>
              <a:t>	</a:t>
            </a:r>
            <a:endParaRPr lang="en-US" sz="1600" dirty="0"/>
          </a:p>
        </p:txBody>
      </p:sp>
      <p:sp>
        <p:nvSpPr>
          <p:cNvPr id="6" name="TextBox 5">
            <a:extLst>
              <a:ext uri="{FF2B5EF4-FFF2-40B4-BE49-F238E27FC236}">
                <a16:creationId xmlns:a16="http://schemas.microsoft.com/office/drawing/2014/main" id="{EAF44C8A-16ED-9023-1A67-69ABADDAF33C}"/>
              </a:ext>
            </a:extLst>
          </p:cNvPr>
          <p:cNvSpPr txBox="1"/>
          <p:nvPr/>
        </p:nvSpPr>
        <p:spPr>
          <a:xfrm>
            <a:off x="3002989" y="4248075"/>
            <a:ext cx="8386400" cy="1153521"/>
          </a:xfrm>
          <a:prstGeom prst="rect">
            <a:avLst/>
          </a:prstGeom>
          <a:noFill/>
        </p:spPr>
        <p:txBody>
          <a:bodyPr wrap="square" rtlCol="0">
            <a:spAutoFit/>
          </a:bodyPr>
          <a:lstStyle/>
          <a:p>
            <a:pPr>
              <a:lnSpc>
                <a:spcPct val="150000"/>
              </a:lnSpc>
            </a:pPr>
            <a:r>
              <a:rPr lang="en-US" sz="1600" dirty="0"/>
              <a:t>Parties to the agreement would have to agree to utilize electronic signatures or electronic transmission of documents.  Usually agreed to by all the parties in the sales contract.</a:t>
            </a:r>
          </a:p>
        </p:txBody>
      </p:sp>
    </p:spTree>
    <p:extLst>
      <p:ext uri="{BB962C8B-B14F-4D97-AF65-F5344CB8AC3E}">
        <p14:creationId xmlns:p14="http://schemas.microsoft.com/office/powerpoint/2010/main" val="3220454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P spid="5"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083C-95DF-8E0D-1D1B-3BE88E6A34C9}"/>
              </a:ext>
            </a:extLst>
          </p:cNvPr>
          <p:cNvSpPr>
            <a:spLocks noGrp="1"/>
          </p:cNvSpPr>
          <p:nvPr>
            <p:ph type="title"/>
          </p:nvPr>
        </p:nvSpPr>
        <p:spPr>
          <a:xfrm>
            <a:off x="661182" y="609599"/>
            <a:ext cx="10728477" cy="1119357"/>
          </a:xfrm>
        </p:spPr>
        <p:txBody>
          <a:bodyPr>
            <a:normAutofit/>
          </a:bodyPr>
          <a:lstStyle/>
          <a:p>
            <a:r>
              <a:rPr lang="en-US" b="1" dirty="0"/>
              <a:t>Contract Law – </a:t>
            </a:r>
            <a:r>
              <a:rPr lang="en-US" sz="2000" b="1" dirty="0">
                <a:solidFill>
                  <a:srgbClr val="FFFF00"/>
                </a:solidFill>
              </a:rPr>
              <a:t>Sales Contracts</a:t>
            </a:r>
            <a:endParaRPr lang="en-US" b="1" dirty="0">
              <a:solidFill>
                <a:srgbClr val="FFFF00"/>
              </a:solidFill>
            </a:endParaRPr>
          </a:p>
        </p:txBody>
      </p:sp>
      <p:sp>
        <p:nvSpPr>
          <p:cNvPr id="7" name="TextBox 6">
            <a:extLst>
              <a:ext uri="{FF2B5EF4-FFF2-40B4-BE49-F238E27FC236}">
                <a16:creationId xmlns:a16="http://schemas.microsoft.com/office/drawing/2014/main" id="{768F2D5F-1282-94F6-EDBD-FD241556876F}"/>
              </a:ext>
            </a:extLst>
          </p:cNvPr>
          <p:cNvSpPr txBox="1"/>
          <p:nvPr/>
        </p:nvSpPr>
        <p:spPr>
          <a:xfrm>
            <a:off x="10747513" y="6261652"/>
            <a:ext cx="1139688" cy="369332"/>
          </a:xfrm>
          <a:prstGeom prst="rect">
            <a:avLst/>
          </a:prstGeom>
          <a:noFill/>
        </p:spPr>
        <p:txBody>
          <a:bodyPr wrap="square" rtlCol="0">
            <a:spAutoFit/>
          </a:bodyPr>
          <a:lstStyle/>
          <a:p>
            <a:r>
              <a:rPr lang="en-US" dirty="0"/>
              <a:t>Pg.  252</a:t>
            </a:r>
          </a:p>
        </p:txBody>
      </p:sp>
      <p:sp>
        <p:nvSpPr>
          <p:cNvPr id="10" name="TextBox 9">
            <a:extLst>
              <a:ext uri="{FF2B5EF4-FFF2-40B4-BE49-F238E27FC236}">
                <a16:creationId xmlns:a16="http://schemas.microsoft.com/office/drawing/2014/main" id="{18487826-5E2B-F75C-D292-C76B914C5ECB}"/>
              </a:ext>
            </a:extLst>
          </p:cNvPr>
          <p:cNvSpPr txBox="1"/>
          <p:nvPr/>
        </p:nvSpPr>
        <p:spPr>
          <a:xfrm>
            <a:off x="1538319" y="1728956"/>
            <a:ext cx="6414834" cy="455189"/>
          </a:xfrm>
          <a:prstGeom prst="rect">
            <a:avLst/>
          </a:prstGeom>
          <a:noFill/>
        </p:spPr>
        <p:txBody>
          <a:bodyPr wrap="square" rtlCol="0">
            <a:spAutoFit/>
          </a:bodyPr>
          <a:lstStyle/>
          <a:p>
            <a:pPr>
              <a:lnSpc>
                <a:spcPct val="150000"/>
              </a:lnSpc>
            </a:pPr>
            <a:r>
              <a:rPr lang="en-US" dirty="0">
                <a:solidFill>
                  <a:srgbClr val="FFFF00"/>
                </a:solidFill>
              </a:rPr>
              <a:t>Earnest Money</a:t>
            </a:r>
          </a:p>
        </p:txBody>
      </p:sp>
      <p:sp>
        <p:nvSpPr>
          <p:cNvPr id="3" name="TextBox 2">
            <a:extLst>
              <a:ext uri="{FF2B5EF4-FFF2-40B4-BE49-F238E27FC236}">
                <a16:creationId xmlns:a16="http://schemas.microsoft.com/office/drawing/2014/main" id="{974EE9B6-7D86-2056-0757-CC9BCDD5E05D}"/>
              </a:ext>
            </a:extLst>
          </p:cNvPr>
          <p:cNvSpPr txBox="1"/>
          <p:nvPr/>
        </p:nvSpPr>
        <p:spPr>
          <a:xfrm>
            <a:off x="2224893" y="2351542"/>
            <a:ext cx="8386400" cy="414857"/>
          </a:xfrm>
          <a:prstGeom prst="rect">
            <a:avLst/>
          </a:prstGeom>
          <a:noFill/>
        </p:spPr>
        <p:txBody>
          <a:bodyPr wrap="square" rtlCol="0">
            <a:spAutoFit/>
          </a:bodyPr>
          <a:lstStyle/>
          <a:p>
            <a:pPr>
              <a:lnSpc>
                <a:spcPct val="150000"/>
              </a:lnSpc>
            </a:pPr>
            <a:r>
              <a:rPr lang="en-US" sz="1600" dirty="0"/>
              <a:t>A deposit collected from the buyer at time of contracting.</a:t>
            </a:r>
          </a:p>
        </p:txBody>
      </p:sp>
      <p:pic>
        <p:nvPicPr>
          <p:cNvPr id="4" name="Picture 3" descr="A row of white rectangular objects with black text&#10;&#10;Description automatically generated">
            <a:extLst>
              <a:ext uri="{FF2B5EF4-FFF2-40B4-BE49-F238E27FC236}">
                <a16:creationId xmlns:a16="http://schemas.microsoft.com/office/drawing/2014/main" id="{A037740F-29E9-C439-6059-0D8AD433DA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4200" y="4572314"/>
            <a:ext cx="5943600" cy="2058670"/>
          </a:xfrm>
          <a:prstGeom prst="rect">
            <a:avLst/>
          </a:prstGeom>
        </p:spPr>
      </p:pic>
      <p:sp>
        <p:nvSpPr>
          <p:cNvPr id="5" name="TextBox 4">
            <a:extLst>
              <a:ext uri="{FF2B5EF4-FFF2-40B4-BE49-F238E27FC236}">
                <a16:creationId xmlns:a16="http://schemas.microsoft.com/office/drawing/2014/main" id="{4F071B0D-2862-C0B1-AD43-D4671DD7A046}"/>
              </a:ext>
            </a:extLst>
          </p:cNvPr>
          <p:cNvSpPr txBox="1"/>
          <p:nvPr/>
        </p:nvSpPr>
        <p:spPr>
          <a:xfrm>
            <a:off x="2224893" y="2766399"/>
            <a:ext cx="8386400" cy="414857"/>
          </a:xfrm>
          <a:prstGeom prst="rect">
            <a:avLst/>
          </a:prstGeom>
          <a:noFill/>
        </p:spPr>
        <p:txBody>
          <a:bodyPr wrap="square" rtlCol="0">
            <a:spAutoFit/>
          </a:bodyPr>
          <a:lstStyle/>
          <a:p>
            <a:pPr>
              <a:lnSpc>
                <a:spcPct val="150000"/>
              </a:lnSpc>
            </a:pPr>
            <a:r>
              <a:rPr lang="en-US" sz="1600" dirty="0"/>
              <a:t>Held in a separate trust or escrow account.</a:t>
            </a:r>
          </a:p>
        </p:txBody>
      </p:sp>
      <p:sp>
        <p:nvSpPr>
          <p:cNvPr id="6" name="TextBox 5">
            <a:extLst>
              <a:ext uri="{FF2B5EF4-FFF2-40B4-BE49-F238E27FC236}">
                <a16:creationId xmlns:a16="http://schemas.microsoft.com/office/drawing/2014/main" id="{15052674-9234-9D17-0A7F-DC732BFF57FF}"/>
              </a:ext>
            </a:extLst>
          </p:cNvPr>
          <p:cNvSpPr txBox="1"/>
          <p:nvPr/>
        </p:nvSpPr>
        <p:spPr>
          <a:xfrm>
            <a:off x="2224893" y="3178810"/>
            <a:ext cx="8386400" cy="414857"/>
          </a:xfrm>
          <a:prstGeom prst="rect">
            <a:avLst/>
          </a:prstGeom>
          <a:noFill/>
        </p:spPr>
        <p:txBody>
          <a:bodyPr wrap="square" rtlCol="0">
            <a:spAutoFit/>
          </a:bodyPr>
          <a:lstStyle/>
          <a:p>
            <a:pPr>
              <a:lnSpc>
                <a:spcPct val="150000"/>
              </a:lnSpc>
            </a:pPr>
            <a:r>
              <a:rPr lang="en-US" sz="1600" dirty="0"/>
              <a:t>Provides compensation for damages to the seller if the buyer </a:t>
            </a:r>
            <a:r>
              <a:rPr lang="en-US" sz="1600" u="sng" dirty="0"/>
              <a:t>defaults</a:t>
            </a:r>
            <a:r>
              <a:rPr lang="en-US" sz="1600" dirty="0"/>
              <a:t>.</a:t>
            </a:r>
          </a:p>
        </p:txBody>
      </p:sp>
      <p:sp>
        <p:nvSpPr>
          <p:cNvPr id="9" name="TextBox 8">
            <a:extLst>
              <a:ext uri="{FF2B5EF4-FFF2-40B4-BE49-F238E27FC236}">
                <a16:creationId xmlns:a16="http://schemas.microsoft.com/office/drawing/2014/main" id="{45EDEDA0-7E6B-66AE-684E-C56CD7654758}"/>
              </a:ext>
            </a:extLst>
          </p:cNvPr>
          <p:cNvSpPr txBox="1"/>
          <p:nvPr/>
        </p:nvSpPr>
        <p:spPr>
          <a:xfrm>
            <a:off x="2224892" y="3591221"/>
            <a:ext cx="9250077" cy="414857"/>
          </a:xfrm>
          <a:prstGeom prst="rect">
            <a:avLst/>
          </a:prstGeom>
          <a:noFill/>
        </p:spPr>
        <p:txBody>
          <a:bodyPr wrap="square" rtlCol="0">
            <a:spAutoFit/>
          </a:bodyPr>
          <a:lstStyle/>
          <a:p>
            <a:pPr>
              <a:lnSpc>
                <a:spcPct val="150000"/>
              </a:lnSpc>
            </a:pPr>
            <a:r>
              <a:rPr lang="en-US" sz="1600" dirty="0"/>
              <a:t>Can be utilized for closing costs or down payment, but is </a:t>
            </a:r>
            <a:r>
              <a:rPr lang="en-US" sz="1600" u="sng" dirty="0"/>
              <a:t>NOT considered “Consideration”</a:t>
            </a:r>
          </a:p>
        </p:txBody>
      </p:sp>
      <p:sp>
        <p:nvSpPr>
          <p:cNvPr id="12" name="Rectangle 11">
            <a:extLst>
              <a:ext uri="{FF2B5EF4-FFF2-40B4-BE49-F238E27FC236}">
                <a16:creationId xmlns:a16="http://schemas.microsoft.com/office/drawing/2014/main" id="{E9E61C2E-1DD4-4599-94D0-EB957248A7A3}"/>
              </a:ext>
            </a:extLst>
          </p:cNvPr>
          <p:cNvSpPr/>
          <p:nvPr/>
        </p:nvSpPr>
        <p:spPr>
          <a:xfrm>
            <a:off x="3043003" y="4572313"/>
            <a:ext cx="1716374" cy="1817853"/>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324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083C-95DF-8E0D-1D1B-3BE88E6A34C9}"/>
              </a:ext>
            </a:extLst>
          </p:cNvPr>
          <p:cNvSpPr>
            <a:spLocks noGrp="1"/>
          </p:cNvSpPr>
          <p:nvPr>
            <p:ph type="title"/>
          </p:nvPr>
        </p:nvSpPr>
        <p:spPr>
          <a:xfrm>
            <a:off x="661182" y="609599"/>
            <a:ext cx="10728477" cy="1119357"/>
          </a:xfrm>
        </p:spPr>
        <p:txBody>
          <a:bodyPr>
            <a:normAutofit/>
          </a:bodyPr>
          <a:lstStyle/>
          <a:p>
            <a:r>
              <a:rPr lang="en-US" b="1" dirty="0"/>
              <a:t>Contract Law – </a:t>
            </a:r>
            <a:r>
              <a:rPr lang="en-US" sz="2000" b="1" dirty="0">
                <a:solidFill>
                  <a:schemeClr val="tx1"/>
                </a:solidFill>
              </a:rPr>
              <a:t>Sales Contracts</a:t>
            </a:r>
            <a:endParaRPr lang="en-US" b="1" dirty="0">
              <a:solidFill>
                <a:schemeClr val="tx1"/>
              </a:solidFill>
            </a:endParaRPr>
          </a:p>
        </p:txBody>
      </p:sp>
      <p:sp>
        <p:nvSpPr>
          <p:cNvPr id="7" name="TextBox 6">
            <a:extLst>
              <a:ext uri="{FF2B5EF4-FFF2-40B4-BE49-F238E27FC236}">
                <a16:creationId xmlns:a16="http://schemas.microsoft.com/office/drawing/2014/main" id="{768F2D5F-1282-94F6-EDBD-FD241556876F}"/>
              </a:ext>
            </a:extLst>
          </p:cNvPr>
          <p:cNvSpPr txBox="1"/>
          <p:nvPr/>
        </p:nvSpPr>
        <p:spPr>
          <a:xfrm>
            <a:off x="10747513" y="6261652"/>
            <a:ext cx="1139688" cy="369332"/>
          </a:xfrm>
          <a:prstGeom prst="rect">
            <a:avLst/>
          </a:prstGeom>
          <a:noFill/>
        </p:spPr>
        <p:txBody>
          <a:bodyPr wrap="square" rtlCol="0">
            <a:spAutoFit/>
          </a:bodyPr>
          <a:lstStyle/>
          <a:p>
            <a:r>
              <a:rPr lang="en-US" dirty="0"/>
              <a:t>Pg.  252</a:t>
            </a:r>
          </a:p>
        </p:txBody>
      </p:sp>
      <p:sp>
        <p:nvSpPr>
          <p:cNvPr id="10" name="TextBox 9">
            <a:extLst>
              <a:ext uri="{FF2B5EF4-FFF2-40B4-BE49-F238E27FC236}">
                <a16:creationId xmlns:a16="http://schemas.microsoft.com/office/drawing/2014/main" id="{18487826-5E2B-F75C-D292-C76B914C5ECB}"/>
              </a:ext>
            </a:extLst>
          </p:cNvPr>
          <p:cNvSpPr txBox="1"/>
          <p:nvPr/>
        </p:nvSpPr>
        <p:spPr>
          <a:xfrm>
            <a:off x="1538319" y="1728956"/>
            <a:ext cx="6414834" cy="455189"/>
          </a:xfrm>
          <a:prstGeom prst="rect">
            <a:avLst/>
          </a:prstGeom>
          <a:noFill/>
        </p:spPr>
        <p:txBody>
          <a:bodyPr wrap="square" rtlCol="0">
            <a:spAutoFit/>
          </a:bodyPr>
          <a:lstStyle/>
          <a:p>
            <a:pPr>
              <a:lnSpc>
                <a:spcPct val="150000"/>
              </a:lnSpc>
            </a:pPr>
            <a:r>
              <a:rPr lang="en-US" dirty="0">
                <a:solidFill>
                  <a:srgbClr val="FFFF00"/>
                </a:solidFill>
              </a:rPr>
              <a:t>Clauses or Contingencies</a:t>
            </a:r>
          </a:p>
        </p:txBody>
      </p:sp>
      <p:sp>
        <p:nvSpPr>
          <p:cNvPr id="3" name="TextBox 2">
            <a:extLst>
              <a:ext uri="{FF2B5EF4-FFF2-40B4-BE49-F238E27FC236}">
                <a16:creationId xmlns:a16="http://schemas.microsoft.com/office/drawing/2014/main" id="{974EE9B6-7D86-2056-0757-CC9BCDD5E05D}"/>
              </a:ext>
            </a:extLst>
          </p:cNvPr>
          <p:cNvSpPr txBox="1"/>
          <p:nvPr/>
        </p:nvSpPr>
        <p:spPr>
          <a:xfrm>
            <a:off x="2224893" y="2147380"/>
            <a:ext cx="8386400" cy="784189"/>
          </a:xfrm>
          <a:prstGeom prst="rect">
            <a:avLst/>
          </a:prstGeom>
          <a:noFill/>
        </p:spPr>
        <p:txBody>
          <a:bodyPr wrap="square" rtlCol="0">
            <a:spAutoFit/>
          </a:bodyPr>
          <a:lstStyle/>
          <a:p>
            <a:pPr>
              <a:lnSpc>
                <a:spcPct val="150000"/>
              </a:lnSpc>
            </a:pPr>
            <a:r>
              <a:rPr lang="en-US" sz="1600" dirty="0"/>
              <a:t>Conditions in a contract that require a certain event or events to happen before the contract is complete.</a:t>
            </a:r>
          </a:p>
        </p:txBody>
      </p:sp>
      <p:pic>
        <p:nvPicPr>
          <p:cNvPr id="4" name="Picture 3" descr="A row of white rectangular objects with black text&#10;&#10;Description automatically generated">
            <a:extLst>
              <a:ext uri="{FF2B5EF4-FFF2-40B4-BE49-F238E27FC236}">
                <a16:creationId xmlns:a16="http://schemas.microsoft.com/office/drawing/2014/main" id="{A037740F-29E9-C439-6059-0D8AD433DA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4200" y="4572314"/>
            <a:ext cx="5943600" cy="2058670"/>
          </a:xfrm>
          <a:prstGeom prst="rect">
            <a:avLst/>
          </a:prstGeom>
        </p:spPr>
      </p:pic>
      <p:sp>
        <p:nvSpPr>
          <p:cNvPr id="6" name="TextBox 5">
            <a:extLst>
              <a:ext uri="{FF2B5EF4-FFF2-40B4-BE49-F238E27FC236}">
                <a16:creationId xmlns:a16="http://schemas.microsoft.com/office/drawing/2014/main" id="{15052674-9234-9D17-0A7F-DC732BFF57FF}"/>
              </a:ext>
            </a:extLst>
          </p:cNvPr>
          <p:cNvSpPr txBox="1"/>
          <p:nvPr/>
        </p:nvSpPr>
        <p:spPr>
          <a:xfrm>
            <a:off x="2224893" y="3038907"/>
            <a:ext cx="8386400" cy="1349921"/>
          </a:xfrm>
          <a:prstGeom prst="rect">
            <a:avLst/>
          </a:prstGeom>
          <a:noFill/>
        </p:spPr>
        <p:txBody>
          <a:bodyPr wrap="square" rtlCol="0">
            <a:spAutoFit/>
          </a:bodyPr>
          <a:lstStyle/>
          <a:p>
            <a:pPr>
              <a:lnSpc>
                <a:spcPct val="150000"/>
              </a:lnSpc>
            </a:pPr>
            <a:r>
              <a:rPr lang="en-US" sz="1600" dirty="0"/>
              <a:t>Contingency clauses have three distinguishing features:</a:t>
            </a:r>
          </a:p>
          <a:p>
            <a:pPr>
              <a:lnSpc>
                <a:spcPct val="150000"/>
              </a:lnSpc>
            </a:pPr>
            <a:r>
              <a:rPr lang="en-US" sz="1600" dirty="0"/>
              <a:t>		</a:t>
            </a:r>
            <a:r>
              <a:rPr lang="en-US" sz="1200" dirty="0"/>
              <a:t>Actions needed to satisfy the contingency</a:t>
            </a:r>
            <a:br>
              <a:rPr lang="en-US" sz="1200" dirty="0"/>
            </a:br>
            <a:r>
              <a:rPr lang="en-US" sz="1200" dirty="0"/>
              <a:t>		Time frame within which the actions must be performed</a:t>
            </a:r>
          </a:p>
          <a:p>
            <a:pPr>
              <a:lnSpc>
                <a:spcPct val="150000"/>
              </a:lnSpc>
            </a:pPr>
            <a:r>
              <a:rPr lang="en-US" sz="1200" dirty="0"/>
              <a:t>		Statement identifying who will be responsible for costs, etc.</a:t>
            </a:r>
          </a:p>
        </p:txBody>
      </p:sp>
      <p:sp>
        <p:nvSpPr>
          <p:cNvPr id="12" name="Rectangle 11">
            <a:extLst>
              <a:ext uri="{FF2B5EF4-FFF2-40B4-BE49-F238E27FC236}">
                <a16:creationId xmlns:a16="http://schemas.microsoft.com/office/drawing/2014/main" id="{E9E61C2E-1DD4-4599-94D0-EB957248A7A3}"/>
              </a:ext>
            </a:extLst>
          </p:cNvPr>
          <p:cNvSpPr/>
          <p:nvPr/>
        </p:nvSpPr>
        <p:spPr>
          <a:xfrm>
            <a:off x="4691921" y="4894288"/>
            <a:ext cx="3516414" cy="944381"/>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3621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083C-95DF-8E0D-1D1B-3BE88E6A34C9}"/>
              </a:ext>
            </a:extLst>
          </p:cNvPr>
          <p:cNvSpPr>
            <a:spLocks noGrp="1"/>
          </p:cNvSpPr>
          <p:nvPr>
            <p:ph type="title"/>
          </p:nvPr>
        </p:nvSpPr>
        <p:spPr>
          <a:xfrm>
            <a:off x="661182" y="609599"/>
            <a:ext cx="10728477" cy="1119357"/>
          </a:xfrm>
        </p:spPr>
        <p:txBody>
          <a:bodyPr>
            <a:normAutofit/>
          </a:bodyPr>
          <a:lstStyle/>
          <a:p>
            <a:r>
              <a:rPr lang="en-US" b="1" dirty="0"/>
              <a:t>Contract Law – </a:t>
            </a:r>
            <a:r>
              <a:rPr lang="en-US" sz="2000" b="1" dirty="0">
                <a:solidFill>
                  <a:schemeClr val="tx1"/>
                </a:solidFill>
              </a:rPr>
              <a:t>Sales Contracts</a:t>
            </a:r>
            <a:endParaRPr lang="en-US" b="1" dirty="0">
              <a:solidFill>
                <a:schemeClr val="tx1"/>
              </a:solidFill>
            </a:endParaRPr>
          </a:p>
        </p:txBody>
      </p:sp>
      <p:sp>
        <p:nvSpPr>
          <p:cNvPr id="7" name="TextBox 6">
            <a:extLst>
              <a:ext uri="{FF2B5EF4-FFF2-40B4-BE49-F238E27FC236}">
                <a16:creationId xmlns:a16="http://schemas.microsoft.com/office/drawing/2014/main" id="{768F2D5F-1282-94F6-EDBD-FD241556876F}"/>
              </a:ext>
            </a:extLst>
          </p:cNvPr>
          <p:cNvSpPr txBox="1"/>
          <p:nvPr/>
        </p:nvSpPr>
        <p:spPr>
          <a:xfrm>
            <a:off x="10747513" y="6261652"/>
            <a:ext cx="1139688" cy="369332"/>
          </a:xfrm>
          <a:prstGeom prst="rect">
            <a:avLst/>
          </a:prstGeom>
          <a:noFill/>
        </p:spPr>
        <p:txBody>
          <a:bodyPr wrap="square" rtlCol="0">
            <a:spAutoFit/>
          </a:bodyPr>
          <a:lstStyle/>
          <a:p>
            <a:r>
              <a:rPr lang="en-US" dirty="0"/>
              <a:t>Pg.  252</a:t>
            </a:r>
          </a:p>
        </p:txBody>
      </p:sp>
      <p:sp>
        <p:nvSpPr>
          <p:cNvPr id="10" name="TextBox 9">
            <a:extLst>
              <a:ext uri="{FF2B5EF4-FFF2-40B4-BE49-F238E27FC236}">
                <a16:creationId xmlns:a16="http://schemas.microsoft.com/office/drawing/2014/main" id="{18487826-5E2B-F75C-D292-C76B914C5ECB}"/>
              </a:ext>
            </a:extLst>
          </p:cNvPr>
          <p:cNvSpPr txBox="1"/>
          <p:nvPr/>
        </p:nvSpPr>
        <p:spPr>
          <a:xfrm>
            <a:off x="1538319" y="1728956"/>
            <a:ext cx="6414834" cy="455189"/>
          </a:xfrm>
          <a:prstGeom prst="rect">
            <a:avLst/>
          </a:prstGeom>
          <a:noFill/>
        </p:spPr>
        <p:txBody>
          <a:bodyPr wrap="square" rtlCol="0">
            <a:spAutoFit/>
          </a:bodyPr>
          <a:lstStyle/>
          <a:p>
            <a:pPr>
              <a:lnSpc>
                <a:spcPct val="150000"/>
              </a:lnSpc>
            </a:pPr>
            <a:r>
              <a:rPr lang="en-US" dirty="0">
                <a:solidFill>
                  <a:srgbClr val="FFFF00"/>
                </a:solidFill>
              </a:rPr>
              <a:t>Addenda</a:t>
            </a:r>
          </a:p>
        </p:txBody>
      </p:sp>
      <p:sp>
        <p:nvSpPr>
          <p:cNvPr id="3" name="TextBox 2">
            <a:extLst>
              <a:ext uri="{FF2B5EF4-FFF2-40B4-BE49-F238E27FC236}">
                <a16:creationId xmlns:a16="http://schemas.microsoft.com/office/drawing/2014/main" id="{974EE9B6-7D86-2056-0757-CC9BCDD5E05D}"/>
              </a:ext>
            </a:extLst>
          </p:cNvPr>
          <p:cNvSpPr txBox="1"/>
          <p:nvPr/>
        </p:nvSpPr>
        <p:spPr>
          <a:xfrm>
            <a:off x="2224893" y="2258895"/>
            <a:ext cx="8386400" cy="414857"/>
          </a:xfrm>
          <a:prstGeom prst="rect">
            <a:avLst/>
          </a:prstGeom>
          <a:noFill/>
        </p:spPr>
        <p:txBody>
          <a:bodyPr wrap="square" rtlCol="0">
            <a:spAutoFit/>
          </a:bodyPr>
          <a:lstStyle/>
          <a:p>
            <a:pPr>
              <a:lnSpc>
                <a:spcPct val="150000"/>
              </a:lnSpc>
            </a:pPr>
            <a:r>
              <a:rPr lang="en-US" sz="1600" dirty="0"/>
              <a:t>Become binding components of the overall agreement.</a:t>
            </a:r>
          </a:p>
        </p:txBody>
      </p:sp>
      <p:pic>
        <p:nvPicPr>
          <p:cNvPr id="4" name="Picture 3" descr="A row of white rectangular objects with black text&#10;&#10;Description automatically generated">
            <a:extLst>
              <a:ext uri="{FF2B5EF4-FFF2-40B4-BE49-F238E27FC236}">
                <a16:creationId xmlns:a16="http://schemas.microsoft.com/office/drawing/2014/main" id="{A037740F-29E9-C439-6059-0D8AD433DA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4200" y="4572314"/>
            <a:ext cx="5943600" cy="2058670"/>
          </a:xfrm>
          <a:prstGeom prst="rect">
            <a:avLst/>
          </a:prstGeom>
        </p:spPr>
      </p:pic>
      <p:sp>
        <p:nvSpPr>
          <p:cNvPr id="6" name="TextBox 5">
            <a:extLst>
              <a:ext uri="{FF2B5EF4-FFF2-40B4-BE49-F238E27FC236}">
                <a16:creationId xmlns:a16="http://schemas.microsoft.com/office/drawing/2014/main" id="{15052674-9234-9D17-0A7F-DC732BFF57FF}"/>
              </a:ext>
            </a:extLst>
          </p:cNvPr>
          <p:cNvSpPr txBox="1"/>
          <p:nvPr/>
        </p:nvSpPr>
        <p:spPr>
          <a:xfrm>
            <a:off x="2224893" y="2838844"/>
            <a:ext cx="8386400" cy="1153521"/>
          </a:xfrm>
          <a:prstGeom prst="rect">
            <a:avLst/>
          </a:prstGeom>
          <a:noFill/>
        </p:spPr>
        <p:txBody>
          <a:bodyPr wrap="square" rtlCol="0">
            <a:spAutoFit/>
          </a:bodyPr>
          <a:lstStyle/>
          <a:p>
            <a:pPr>
              <a:lnSpc>
                <a:spcPct val="150000"/>
              </a:lnSpc>
            </a:pPr>
            <a:r>
              <a:rPr lang="en-US" sz="1600" dirty="0"/>
              <a:t>If something is </a:t>
            </a:r>
            <a:r>
              <a:rPr lang="en-US" sz="1600" u="sng" dirty="0"/>
              <a:t>added</a:t>
            </a:r>
            <a:r>
              <a:rPr lang="en-US" sz="1600" dirty="0"/>
              <a:t> to the contract as an </a:t>
            </a:r>
            <a:r>
              <a:rPr lang="en-US" sz="1600" u="sng" dirty="0"/>
              <a:t>add</a:t>
            </a:r>
            <a:r>
              <a:rPr lang="en-US" sz="1600" dirty="0"/>
              <a:t>endum it must always remain with the sales contract and be provided to any party who receives a copy of the contract.</a:t>
            </a:r>
            <a:endParaRPr lang="en-US" sz="1200" dirty="0"/>
          </a:p>
        </p:txBody>
      </p:sp>
      <p:sp>
        <p:nvSpPr>
          <p:cNvPr id="12" name="Rectangle 11">
            <a:extLst>
              <a:ext uri="{FF2B5EF4-FFF2-40B4-BE49-F238E27FC236}">
                <a16:creationId xmlns:a16="http://schemas.microsoft.com/office/drawing/2014/main" id="{E9E61C2E-1DD4-4599-94D0-EB957248A7A3}"/>
              </a:ext>
            </a:extLst>
          </p:cNvPr>
          <p:cNvSpPr/>
          <p:nvPr/>
        </p:nvSpPr>
        <p:spPr>
          <a:xfrm>
            <a:off x="3005528" y="4572313"/>
            <a:ext cx="1806315" cy="1817853"/>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8853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083C-95DF-8E0D-1D1B-3BE88E6A34C9}"/>
              </a:ext>
            </a:extLst>
          </p:cNvPr>
          <p:cNvSpPr>
            <a:spLocks noGrp="1"/>
          </p:cNvSpPr>
          <p:nvPr>
            <p:ph type="title"/>
          </p:nvPr>
        </p:nvSpPr>
        <p:spPr>
          <a:xfrm>
            <a:off x="661182" y="609599"/>
            <a:ext cx="10728477" cy="1119357"/>
          </a:xfrm>
        </p:spPr>
        <p:txBody>
          <a:bodyPr>
            <a:normAutofit/>
          </a:bodyPr>
          <a:lstStyle/>
          <a:p>
            <a:r>
              <a:rPr lang="en-US" b="1" dirty="0"/>
              <a:t>Contract Law – </a:t>
            </a:r>
            <a:r>
              <a:rPr lang="en-US" sz="2000" b="1" dirty="0">
                <a:solidFill>
                  <a:schemeClr val="tx1"/>
                </a:solidFill>
              </a:rPr>
              <a:t>Sales Contracts</a:t>
            </a:r>
            <a:endParaRPr lang="en-US" b="1" dirty="0">
              <a:solidFill>
                <a:schemeClr val="tx1"/>
              </a:solidFill>
            </a:endParaRPr>
          </a:p>
        </p:txBody>
      </p:sp>
      <p:sp>
        <p:nvSpPr>
          <p:cNvPr id="7" name="TextBox 6">
            <a:extLst>
              <a:ext uri="{FF2B5EF4-FFF2-40B4-BE49-F238E27FC236}">
                <a16:creationId xmlns:a16="http://schemas.microsoft.com/office/drawing/2014/main" id="{768F2D5F-1282-94F6-EDBD-FD241556876F}"/>
              </a:ext>
            </a:extLst>
          </p:cNvPr>
          <p:cNvSpPr txBox="1"/>
          <p:nvPr/>
        </p:nvSpPr>
        <p:spPr>
          <a:xfrm>
            <a:off x="10747513" y="6261652"/>
            <a:ext cx="1139688" cy="369332"/>
          </a:xfrm>
          <a:prstGeom prst="rect">
            <a:avLst/>
          </a:prstGeom>
          <a:noFill/>
        </p:spPr>
        <p:txBody>
          <a:bodyPr wrap="square" rtlCol="0">
            <a:spAutoFit/>
          </a:bodyPr>
          <a:lstStyle/>
          <a:p>
            <a:r>
              <a:rPr lang="en-US" dirty="0"/>
              <a:t>Pg.  252</a:t>
            </a:r>
          </a:p>
        </p:txBody>
      </p:sp>
      <p:sp>
        <p:nvSpPr>
          <p:cNvPr id="10" name="TextBox 9">
            <a:extLst>
              <a:ext uri="{FF2B5EF4-FFF2-40B4-BE49-F238E27FC236}">
                <a16:creationId xmlns:a16="http://schemas.microsoft.com/office/drawing/2014/main" id="{18487826-5E2B-F75C-D292-C76B914C5ECB}"/>
              </a:ext>
            </a:extLst>
          </p:cNvPr>
          <p:cNvSpPr txBox="1"/>
          <p:nvPr/>
        </p:nvSpPr>
        <p:spPr>
          <a:xfrm>
            <a:off x="1538319" y="1728956"/>
            <a:ext cx="6414834" cy="455189"/>
          </a:xfrm>
          <a:prstGeom prst="rect">
            <a:avLst/>
          </a:prstGeom>
          <a:noFill/>
        </p:spPr>
        <p:txBody>
          <a:bodyPr wrap="square" rtlCol="0">
            <a:spAutoFit/>
          </a:bodyPr>
          <a:lstStyle/>
          <a:p>
            <a:pPr>
              <a:lnSpc>
                <a:spcPct val="150000"/>
              </a:lnSpc>
            </a:pPr>
            <a:r>
              <a:rPr lang="en-US" dirty="0">
                <a:solidFill>
                  <a:srgbClr val="FFFF00"/>
                </a:solidFill>
              </a:rPr>
              <a:t>Amendments</a:t>
            </a:r>
          </a:p>
        </p:txBody>
      </p:sp>
      <p:sp>
        <p:nvSpPr>
          <p:cNvPr id="3" name="TextBox 2">
            <a:extLst>
              <a:ext uri="{FF2B5EF4-FFF2-40B4-BE49-F238E27FC236}">
                <a16:creationId xmlns:a16="http://schemas.microsoft.com/office/drawing/2014/main" id="{974EE9B6-7D86-2056-0757-CC9BCDD5E05D}"/>
              </a:ext>
            </a:extLst>
          </p:cNvPr>
          <p:cNvSpPr txBox="1"/>
          <p:nvPr/>
        </p:nvSpPr>
        <p:spPr>
          <a:xfrm>
            <a:off x="2224893" y="2266690"/>
            <a:ext cx="8386400" cy="784189"/>
          </a:xfrm>
          <a:prstGeom prst="rect">
            <a:avLst/>
          </a:prstGeom>
          <a:noFill/>
        </p:spPr>
        <p:txBody>
          <a:bodyPr wrap="square" rtlCol="0">
            <a:spAutoFit/>
          </a:bodyPr>
          <a:lstStyle/>
          <a:p>
            <a:pPr>
              <a:lnSpc>
                <a:spcPct val="150000"/>
              </a:lnSpc>
            </a:pPr>
            <a:r>
              <a:rPr lang="en-US" sz="1600" dirty="0"/>
              <a:t>Changes the terms or conditions of the original agreed upon contract and must be completed in writing and agreed to by all parties (via their signatures).</a:t>
            </a:r>
          </a:p>
        </p:txBody>
      </p:sp>
      <p:pic>
        <p:nvPicPr>
          <p:cNvPr id="4" name="Picture 3" descr="A row of white rectangular objects with black text&#10;&#10;Description automatically generated">
            <a:extLst>
              <a:ext uri="{FF2B5EF4-FFF2-40B4-BE49-F238E27FC236}">
                <a16:creationId xmlns:a16="http://schemas.microsoft.com/office/drawing/2014/main" id="{A037740F-29E9-C439-6059-0D8AD433DA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4200" y="4572314"/>
            <a:ext cx="5943600" cy="2058670"/>
          </a:xfrm>
          <a:prstGeom prst="rect">
            <a:avLst/>
          </a:prstGeom>
        </p:spPr>
      </p:pic>
      <p:sp>
        <p:nvSpPr>
          <p:cNvPr id="6" name="TextBox 5">
            <a:extLst>
              <a:ext uri="{FF2B5EF4-FFF2-40B4-BE49-F238E27FC236}">
                <a16:creationId xmlns:a16="http://schemas.microsoft.com/office/drawing/2014/main" id="{15052674-9234-9D17-0A7F-DC732BFF57FF}"/>
              </a:ext>
            </a:extLst>
          </p:cNvPr>
          <p:cNvSpPr txBox="1"/>
          <p:nvPr/>
        </p:nvSpPr>
        <p:spPr>
          <a:xfrm>
            <a:off x="2224893" y="3230361"/>
            <a:ext cx="8386400" cy="1153521"/>
          </a:xfrm>
          <a:prstGeom prst="rect">
            <a:avLst/>
          </a:prstGeom>
          <a:noFill/>
        </p:spPr>
        <p:txBody>
          <a:bodyPr wrap="square" rtlCol="0">
            <a:spAutoFit/>
          </a:bodyPr>
          <a:lstStyle/>
          <a:p>
            <a:pPr>
              <a:lnSpc>
                <a:spcPct val="150000"/>
              </a:lnSpc>
            </a:pPr>
            <a:r>
              <a:rPr lang="en-US" sz="1600" dirty="0"/>
              <a:t>All parties (buyer, seller, lender, attorneys, title companies, etc.) who are utilizing the contract for completion of the closing must receive a copy of any amendments to the contract.</a:t>
            </a:r>
            <a:endParaRPr lang="en-US" sz="1200" dirty="0"/>
          </a:p>
        </p:txBody>
      </p:sp>
      <p:sp>
        <p:nvSpPr>
          <p:cNvPr id="12" name="Rectangle 11">
            <a:extLst>
              <a:ext uri="{FF2B5EF4-FFF2-40B4-BE49-F238E27FC236}">
                <a16:creationId xmlns:a16="http://schemas.microsoft.com/office/drawing/2014/main" id="{E9E61C2E-1DD4-4599-94D0-EB957248A7A3}"/>
              </a:ext>
            </a:extLst>
          </p:cNvPr>
          <p:cNvSpPr/>
          <p:nvPr/>
        </p:nvSpPr>
        <p:spPr>
          <a:xfrm>
            <a:off x="4295553" y="4572313"/>
            <a:ext cx="3912782" cy="1817853"/>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183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083C-95DF-8E0D-1D1B-3BE88E6A34C9}"/>
              </a:ext>
            </a:extLst>
          </p:cNvPr>
          <p:cNvSpPr>
            <a:spLocks noGrp="1"/>
          </p:cNvSpPr>
          <p:nvPr>
            <p:ph type="title"/>
          </p:nvPr>
        </p:nvSpPr>
        <p:spPr>
          <a:xfrm>
            <a:off x="661182" y="609599"/>
            <a:ext cx="10728477" cy="1119357"/>
          </a:xfrm>
        </p:spPr>
        <p:txBody>
          <a:bodyPr>
            <a:normAutofit/>
          </a:bodyPr>
          <a:lstStyle/>
          <a:p>
            <a:r>
              <a:rPr lang="en-US" b="1" dirty="0"/>
              <a:t>Contract Law – </a:t>
            </a:r>
            <a:r>
              <a:rPr lang="en-US" sz="2200" b="1" dirty="0">
                <a:solidFill>
                  <a:srgbClr val="FFFF00"/>
                </a:solidFill>
              </a:rPr>
              <a:t>General Contract Law Concepts</a:t>
            </a:r>
            <a:endParaRPr lang="en-US" b="1" dirty="0">
              <a:solidFill>
                <a:srgbClr val="FFFF00"/>
              </a:solidFill>
            </a:endParaRPr>
          </a:p>
        </p:txBody>
      </p:sp>
      <p:sp>
        <p:nvSpPr>
          <p:cNvPr id="7" name="TextBox 6">
            <a:extLst>
              <a:ext uri="{FF2B5EF4-FFF2-40B4-BE49-F238E27FC236}">
                <a16:creationId xmlns:a16="http://schemas.microsoft.com/office/drawing/2014/main" id="{768F2D5F-1282-94F6-EDBD-FD241556876F}"/>
              </a:ext>
            </a:extLst>
          </p:cNvPr>
          <p:cNvSpPr txBox="1"/>
          <p:nvPr/>
        </p:nvSpPr>
        <p:spPr>
          <a:xfrm>
            <a:off x="10747513" y="6261652"/>
            <a:ext cx="1139688" cy="369332"/>
          </a:xfrm>
          <a:prstGeom prst="rect">
            <a:avLst/>
          </a:prstGeom>
          <a:noFill/>
        </p:spPr>
        <p:txBody>
          <a:bodyPr wrap="square" rtlCol="0">
            <a:spAutoFit/>
          </a:bodyPr>
          <a:lstStyle/>
          <a:p>
            <a:r>
              <a:rPr lang="en-US" dirty="0"/>
              <a:t>Pg.  245</a:t>
            </a:r>
          </a:p>
        </p:txBody>
      </p:sp>
      <p:sp>
        <p:nvSpPr>
          <p:cNvPr id="10" name="TextBox 9">
            <a:extLst>
              <a:ext uri="{FF2B5EF4-FFF2-40B4-BE49-F238E27FC236}">
                <a16:creationId xmlns:a16="http://schemas.microsoft.com/office/drawing/2014/main" id="{18487826-5E2B-F75C-D292-C76B914C5ECB}"/>
              </a:ext>
            </a:extLst>
          </p:cNvPr>
          <p:cNvSpPr txBox="1"/>
          <p:nvPr/>
        </p:nvSpPr>
        <p:spPr>
          <a:xfrm>
            <a:off x="1538320" y="1728956"/>
            <a:ext cx="5268316" cy="414857"/>
          </a:xfrm>
          <a:prstGeom prst="rect">
            <a:avLst/>
          </a:prstGeom>
          <a:noFill/>
        </p:spPr>
        <p:txBody>
          <a:bodyPr wrap="square" rtlCol="0">
            <a:spAutoFit/>
          </a:bodyPr>
          <a:lstStyle/>
          <a:p>
            <a:pPr>
              <a:lnSpc>
                <a:spcPct val="150000"/>
              </a:lnSpc>
            </a:pPr>
            <a:r>
              <a:rPr lang="en-US" sz="1600" dirty="0">
                <a:solidFill>
                  <a:srgbClr val="FFFF00"/>
                </a:solidFill>
              </a:rPr>
              <a:t>Requirements for Contract Validity (Valid Contract)</a:t>
            </a:r>
            <a:endParaRPr lang="en-US" sz="1600" dirty="0"/>
          </a:p>
        </p:txBody>
      </p:sp>
      <p:pic>
        <p:nvPicPr>
          <p:cNvPr id="3" name="Picture 2" descr="A diagram of a contract&#10;&#10;Description automatically generated">
            <a:extLst>
              <a:ext uri="{FF2B5EF4-FFF2-40B4-BE49-F238E27FC236}">
                <a16:creationId xmlns:a16="http://schemas.microsoft.com/office/drawing/2014/main" id="{33D8B2D8-2FC9-E790-91FE-70CDA029E3A6}"/>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5040" b="94565" l="2446" r="94450">
                        <a14:foregroundMark x1="17592" y1="61660" x2="17592" y2="61660"/>
                        <a14:foregroundMark x1="18250" y1="61265" x2="18250" y2="61265"/>
                        <a14:foregroundMark x1="18250" y1="61265" x2="18250" y2="61265"/>
                        <a14:foregroundMark x1="18250" y1="61265" x2="18250" y2="61265"/>
                        <a14:foregroundMark x1="8278" y1="55830" x2="17968" y2="57016"/>
                        <a14:foregroundMark x1="17968" y1="57016" x2="26905" y2="65613"/>
                        <a14:foregroundMark x1="26905" y1="65613" x2="27940" y2="65613"/>
                        <a14:foregroundMark x1="2446" y1="56917" x2="2446" y2="56917"/>
                        <a14:foregroundMark x1="2446" y1="56917" x2="2446" y2="56917"/>
                        <a14:foregroundMark x1="15522" y1="15613" x2="25964" y2="12846"/>
                        <a14:foregroundMark x1="25964" y1="12846" x2="36783" y2="20257"/>
                        <a14:foregroundMark x1="36783" y1="20257" x2="25870" y2="28854"/>
                        <a14:foregroundMark x1="25870" y1="28854" x2="38288" y2="23221"/>
                        <a14:foregroundMark x1="31044" y1="5138" x2="31044" y2="5138"/>
                        <a14:foregroundMark x1="31044" y1="5138" x2="31044" y2="5138"/>
                        <a14:foregroundMark x1="70273" y1="9091" x2="70273" y2="9091"/>
                        <a14:foregroundMark x1="70273" y1="9091" x2="70273" y2="9091"/>
                        <a14:foregroundMark x1="70273" y1="9091" x2="70273" y2="9091"/>
                        <a14:foregroundMark x1="85795" y1="61660" x2="85795" y2="61660"/>
                        <a14:foregroundMark x1="85795" y1="61660" x2="85795" y2="61660"/>
                        <a14:foregroundMark x1="75823" y1="62352" x2="75823" y2="62352"/>
                        <a14:foregroundMark x1="75823" y1="62352" x2="75823" y2="62352"/>
                        <a14:foregroundMark x1="79304" y1="64526" x2="79304" y2="64526"/>
                        <a14:foregroundMark x1="79304" y1="66304" x2="79304" y2="66304"/>
                        <a14:foregroundMark x1="79304" y1="66700" x2="82408" y2="66700"/>
                        <a14:foregroundMark x1="94450" y1="57609" x2="94450" y2="57609"/>
                        <a14:foregroundMark x1="94450" y1="57609" x2="94450" y2="57609"/>
                        <a14:foregroundMark x1="42051" y1="84387" x2="42051" y2="84387"/>
                        <a14:foregroundMark x1="42427" y1="84091" x2="42427" y2="84091"/>
                        <a14:foregroundMark x1="44497" y1="93083" x2="44497" y2="93083"/>
                        <a14:foregroundMark x1="44497" y1="93083" x2="44497" y2="93083"/>
                        <a14:foregroundMark x1="44779" y1="93083" x2="44779" y2="93083"/>
                        <a14:foregroundMark x1="44779" y1="93083" x2="44779" y2="93083"/>
                        <a14:foregroundMark x1="44779" y1="93083" x2="44779" y2="93083"/>
                        <a14:foregroundMark x1="53810" y1="93478" x2="53810" y2="93478"/>
                        <a14:foregroundMark x1="53810" y1="93478" x2="53810" y2="93478"/>
                        <a14:foregroundMark x1="53810" y1="93478" x2="53810" y2="93478"/>
                        <a14:foregroundMark x1="43462" y1="94565" x2="43462" y2="94565"/>
                        <a14:foregroundMark x1="43462" y1="94565" x2="43462" y2="94565"/>
                        <a14:foregroundMark x1="39605" y1="90217" x2="40357" y2="94565"/>
                        <a14:foregroundMark x1="67168" y1="56225" x2="67168" y2="56225"/>
                        <a14:foregroundMark x1="67168" y1="56225" x2="67168" y2="56225"/>
                        <a14:foregroundMark x1="68015" y1="55632" x2="68015" y2="55632"/>
                        <a14:foregroundMark x1="68015" y1="55632" x2="68015" y2="55632"/>
                        <a14:foregroundMark x1="49577" y1="69862" x2="49577" y2="69862"/>
                        <a14:foregroundMark x1="49577" y1="69862" x2="49577" y2="69862"/>
                        <a14:foregroundMark x1="49765" y1="69664" x2="49765" y2="69664"/>
                        <a14:foregroundMark x1="49765" y1="69664" x2="49765" y2="69664"/>
                        <a14:foregroundMark x1="49765" y1="69664" x2="49765" y2="69664"/>
                        <a14:foregroundMark x1="37159" y1="32213" x2="37159" y2="32213"/>
                        <a14:foregroundMark x1="37159" y1="32213" x2="37159" y2="32213"/>
                        <a14:foregroundMark x1="61618" y1="32312" x2="61618" y2="32312"/>
                        <a14:foregroundMark x1="61618" y1="32312" x2="61618" y2="32312"/>
                      </a14:backgroundRemoval>
                    </a14:imgEffect>
                  </a14:imgLayer>
                </a14:imgProps>
              </a:ext>
              <a:ext uri="{28A0092B-C50C-407E-A947-70E740481C1C}">
                <a14:useLocalDpi xmlns:a14="http://schemas.microsoft.com/office/drawing/2010/main" val="0"/>
              </a:ext>
            </a:extLst>
          </a:blip>
          <a:stretch>
            <a:fillRect/>
          </a:stretch>
        </p:blipFill>
        <p:spPr>
          <a:xfrm>
            <a:off x="6806636" y="1482037"/>
            <a:ext cx="4914310" cy="4677638"/>
          </a:xfrm>
          <a:prstGeom prst="rect">
            <a:avLst/>
          </a:prstGeom>
          <a:effectLst>
            <a:glow rad="129619">
              <a:schemeClr val="tx1">
                <a:alpha val="40000"/>
              </a:schemeClr>
            </a:glow>
          </a:effectLst>
        </p:spPr>
      </p:pic>
      <p:sp>
        <p:nvSpPr>
          <p:cNvPr id="8" name="TextBox 7">
            <a:extLst>
              <a:ext uri="{FF2B5EF4-FFF2-40B4-BE49-F238E27FC236}">
                <a16:creationId xmlns:a16="http://schemas.microsoft.com/office/drawing/2014/main" id="{5B99B554-7C7F-0E40-6E11-8C632C47CBD7}"/>
              </a:ext>
            </a:extLst>
          </p:cNvPr>
          <p:cNvSpPr txBox="1"/>
          <p:nvPr/>
        </p:nvSpPr>
        <p:spPr>
          <a:xfrm>
            <a:off x="1538320" y="2588694"/>
            <a:ext cx="5268316" cy="3000180"/>
          </a:xfrm>
          <a:prstGeom prst="rect">
            <a:avLst/>
          </a:prstGeom>
          <a:noFill/>
        </p:spPr>
        <p:txBody>
          <a:bodyPr wrap="square" rtlCol="0">
            <a:spAutoFit/>
          </a:bodyPr>
          <a:lstStyle/>
          <a:p>
            <a:pPr>
              <a:lnSpc>
                <a:spcPct val="150000"/>
              </a:lnSpc>
            </a:pPr>
            <a:r>
              <a:rPr lang="en-US" sz="1600" dirty="0"/>
              <a:t>Competent Parties</a:t>
            </a:r>
          </a:p>
          <a:p>
            <a:pPr>
              <a:lnSpc>
                <a:spcPct val="150000"/>
              </a:lnSpc>
            </a:pPr>
            <a:endParaRPr lang="en-US" sz="1600" dirty="0"/>
          </a:p>
          <a:p>
            <a:pPr>
              <a:lnSpc>
                <a:spcPct val="150000"/>
              </a:lnSpc>
            </a:pPr>
            <a:r>
              <a:rPr lang="en-US" sz="1600" dirty="0"/>
              <a:t>	Must have capacity to contract</a:t>
            </a:r>
          </a:p>
          <a:p>
            <a:pPr>
              <a:lnSpc>
                <a:spcPct val="150000"/>
              </a:lnSpc>
            </a:pPr>
            <a:r>
              <a:rPr lang="en-US" sz="1600" dirty="0"/>
              <a:t>		Legal Age</a:t>
            </a:r>
            <a:br>
              <a:rPr lang="en-US" sz="1600" dirty="0"/>
            </a:br>
            <a:r>
              <a:rPr lang="en-US" sz="1600" dirty="0"/>
              <a:t>		Mental Capacity</a:t>
            </a:r>
          </a:p>
          <a:p>
            <a:pPr>
              <a:lnSpc>
                <a:spcPct val="150000"/>
              </a:lnSpc>
            </a:pPr>
            <a:r>
              <a:rPr lang="en-US" sz="1600" dirty="0"/>
              <a:t>		Legitimate Authority</a:t>
            </a:r>
          </a:p>
          <a:p>
            <a:pPr>
              <a:lnSpc>
                <a:spcPct val="150000"/>
              </a:lnSpc>
            </a:pPr>
            <a:endParaRPr lang="en-US" sz="1600" dirty="0"/>
          </a:p>
          <a:p>
            <a:pPr>
              <a:lnSpc>
                <a:spcPct val="150000"/>
              </a:lnSpc>
            </a:pPr>
            <a:r>
              <a:rPr lang="en-US" sz="1600" dirty="0"/>
              <a:t>	Must be at least two parties</a:t>
            </a:r>
          </a:p>
        </p:txBody>
      </p:sp>
      <p:sp>
        <p:nvSpPr>
          <p:cNvPr id="9" name="Rectangle 8">
            <a:extLst>
              <a:ext uri="{FF2B5EF4-FFF2-40B4-BE49-F238E27FC236}">
                <a16:creationId xmlns:a16="http://schemas.microsoft.com/office/drawing/2014/main" id="{4507949D-BC76-5904-16F5-EE02E64237E9}"/>
              </a:ext>
            </a:extLst>
          </p:cNvPr>
          <p:cNvSpPr/>
          <p:nvPr/>
        </p:nvSpPr>
        <p:spPr>
          <a:xfrm rot="2023361">
            <a:off x="9708256" y="1811965"/>
            <a:ext cx="1175428" cy="115498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4915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1"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dissolv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1"/>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083C-95DF-8E0D-1D1B-3BE88E6A34C9}"/>
              </a:ext>
            </a:extLst>
          </p:cNvPr>
          <p:cNvSpPr>
            <a:spLocks noGrp="1"/>
          </p:cNvSpPr>
          <p:nvPr>
            <p:ph type="title"/>
          </p:nvPr>
        </p:nvSpPr>
        <p:spPr>
          <a:xfrm>
            <a:off x="661182" y="609599"/>
            <a:ext cx="10728477" cy="1119357"/>
          </a:xfrm>
        </p:spPr>
        <p:txBody>
          <a:bodyPr>
            <a:normAutofit/>
          </a:bodyPr>
          <a:lstStyle/>
          <a:p>
            <a:r>
              <a:rPr lang="en-US" b="1" dirty="0"/>
              <a:t>Contract Law – </a:t>
            </a:r>
            <a:r>
              <a:rPr lang="en-US" sz="2000" b="1" dirty="0">
                <a:solidFill>
                  <a:schemeClr val="tx1"/>
                </a:solidFill>
              </a:rPr>
              <a:t>Sales Contracts</a:t>
            </a:r>
            <a:endParaRPr lang="en-US" b="1" dirty="0">
              <a:solidFill>
                <a:schemeClr val="tx1"/>
              </a:solidFill>
            </a:endParaRPr>
          </a:p>
        </p:txBody>
      </p:sp>
      <p:sp>
        <p:nvSpPr>
          <p:cNvPr id="7" name="TextBox 6">
            <a:extLst>
              <a:ext uri="{FF2B5EF4-FFF2-40B4-BE49-F238E27FC236}">
                <a16:creationId xmlns:a16="http://schemas.microsoft.com/office/drawing/2014/main" id="{768F2D5F-1282-94F6-EDBD-FD241556876F}"/>
              </a:ext>
            </a:extLst>
          </p:cNvPr>
          <p:cNvSpPr txBox="1"/>
          <p:nvPr/>
        </p:nvSpPr>
        <p:spPr>
          <a:xfrm>
            <a:off x="10747513" y="6261652"/>
            <a:ext cx="1139688" cy="369332"/>
          </a:xfrm>
          <a:prstGeom prst="rect">
            <a:avLst/>
          </a:prstGeom>
          <a:noFill/>
        </p:spPr>
        <p:txBody>
          <a:bodyPr wrap="square" rtlCol="0">
            <a:spAutoFit/>
          </a:bodyPr>
          <a:lstStyle/>
          <a:p>
            <a:r>
              <a:rPr lang="en-US" dirty="0"/>
              <a:t>Pg.  253</a:t>
            </a:r>
          </a:p>
        </p:txBody>
      </p:sp>
      <p:sp>
        <p:nvSpPr>
          <p:cNvPr id="10" name="TextBox 9">
            <a:extLst>
              <a:ext uri="{FF2B5EF4-FFF2-40B4-BE49-F238E27FC236}">
                <a16:creationId xmlns:a16="http://schemas.microsoft.com/office/drawing/2014/main" id="{18487826-5E2B-F75C-D292-C76B914C5ECB}"/>
              </a:ext>
            </a:extLst>
          </p:cNvPr>
          <p:cNvSpPr txBox="1"/>
          <p:nvPr/>
        </p:nvSpPr>
        <p:spPr>
          <a:xfrm>
            <a:off x="1538319" y="1728956"/>
            <a:ext cx="6414834" cy="455189"/>
          </a:xfrm>
          <a:prstGeom prst="rect">
            <a:avLst/>
          </a:prstGeom>
          <a:noFill/>
        </p:spPr>
        <p:txBody>
          <a:bodyPr wrap="square" rtlCol="0">
            <a:spAutoFit/>
          </a:bodyPr>
          <a:lstStyle/>
          <a:p>
            <a:pPr>
              <a:lnSpc>
                <a:spcPct val="150000"/>
              </a:lnSpc>
            </a:pPr>
            <a:r>
              <a:rPr lang="en-US" dirty="0">
                <a:solidFill>
                  <a:srgbClr val="FFFF00"/>
                </a:solidFill>
              </a:rPr>
              <a:t>Breach of Contract (and remedies for breach)</a:t>
            </a:r>
          </a:p>
        </p:txBody>
      </p:sp>
      <p:sp>
        <p:nvSpPr>
          <p:cNvPr id="3" name="TextBox 2">
            <a:extLst>
              <a:ext uri="{FF2B5EF4-FFF2-40B4-BE49-F238E27FC236}">
                <a16:creationId xmlns:a16="http://schemas.microsoft.com/office/drawing/2014/main" id="{974EE9B6-7D86-2056-0757-CC9BCDD5E05D}"/>
              </a:ext>
            </a:extLst>
          </p:cNvPr>
          <p:cNvSpPr txBox="1"/>
          <p:nvPr/>
        </p:nvSpPr>
        <p:spPr>
          <a:xfrm>
            <a:off x="2224893" y="2266690"/>
            <a:ext cx="8386400" cy="784189"/>
          </a:xfrm>
          <a:prstGeom prst="rect">
            <a:avLst/>
          </a:prstGeom>
          <a:noFill/>
        </p:spPr>
        <p:txBody>
          <a:bodyPr wrap="square" rtlCol="0">
            <a:spAutoFit/>
          </a:bodyPr>
          <a:lstStyle/>
          <a:p>
            <a:pPr>
              <a:lnSpc>
                <a:spcPct val="150000"/>
              </a:lnSpc>
            </a:pPr>
            <a:r>
              <a:rPr lang="en-US" sz="1600" dirty="0"/>
              <a:t>Breach of contract – the failure, without legal excuse, of one of the parties to a contract to perform according to the contract.</a:t>
            </a:r>
          </a:p>
        </p:txBody>
      </p:sp>
      <p:sp>
        <p:nvSpPr>
          <p:cNvPr id="6" name="TextBox 5">
            <a:extLst>
              <a:ext uri="{FF2B5EF4-FFF2-40B4-BE49-F238E27FC236}">
                <a16:creationId xmlns:a16="http://schemas.microsoft.com/office/drawing/2014/main" id="{15052674-9234-9D17-0A7F-DC732BFF57FF}"/>
              </a:ext>
            </a:extLst>
          </p:cNvPr>
          <p:cNvSpPr txBox="1"/>
          <p:nvPr/>
        </p:nvSpPr>
        <p:spPr>
          <a:xfrm>
            <a:off x="2224893" y="3230361"/>
            <a:ext cx="8386400" cy="1522853"/>
          </a:xfrm>
          <a:prstGeom prst="rect">
            <a:avLst/>
          </a:prstGeom>
          <a:noFill/>
        </p:spPr>
        <p:txBody>
          <a:bodyPr wrap="square" rtlCol="0">
            <a:spAutoFit/>
          </a:bodyPr>
          <a:lstStyle/>
          <a:p>
            <a:pPr>
              <a:lnSpc>
                <a:spcPct val="150000"/>
              </a:lnSpc>
            </a:pPr>
            <a:r>
              <a:rPr lang="en-US" sz="1600" dirty="0"/>
              <a:t>Remedies for breach if the seller defaults:</a:t>
            </a:r>
          </a:p>
          <a:p>
            <a:pPr>
              <a:lnSpc>
                <a:spcPct val="150000"/>
              </a:lnSpc>
            </a:pPr>
            <a:r>
              <a:rPr lang="en-US" sz="1600" dirty="0"/>
              <a:t>	1.  Rescind or terminate the contract and recover the earnest money.</a:t>
            </a:r>
          </a:p>
          <a:p>
            <a:pPr>
              <a:lnSpc>
                <a:spcPct val="150000"/>
              </a:lnSpc>
            </a:pPr>
            <a:r>
              <a:rPr lang="en-US" sz="1600" dirty="0"/>
              <a:t>	2.  Sue the seller for damages.</a:t>
            </a:r>
          </a:p>
          <a:p>
            <a:pPr>
              <a:lnSpc>
                <a:spcPct val="150000"/>
              </a:lnSpc>
            </a:pPr>
            <a:r>
              <a:rPr lang="en-US" sz="1600" dirty="0"/>
              <a:t>	3.  Sue the seller for Specific Performance.</a:t>
            </a:r>
          </a:p>
        </p:txBody>
      </p:sp>
    </p:spTree>
    <p:extLst>
      <p:ext uri="{BB962C8B-B14F-4D97-AF65-F5344CB8AC3E}">
        <p14:creationId xmlns:p14="http://schemas.microsoft.com/office/powerpoint/2010/main" val="2604394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083C-95DF-8E0D-1D1B-3BE88E6A34C9}"/>
              </a:ext>
            </a:extLst>
          </p:cNvPr>
          <p:cNvSpPr>
            <a:spLocks noGrp="1"/>
          </p:cNvSpPr>
          <p:nvPr>
            <p:ph type="title"/>
          </p:nvPr>
        </p:nvSpPr>
        <p:spPr>
          <a:xfrm>
            <a:off x="661182" y="609599"/>
            <a:ext cx="10728477" cy="1119357"/>
          </a:xfrm>
        </p:spPr>
        <p:txBody>
          <a:bodyPr>
            <a:normAutofit/>
          </a:bodyPr>
          <a:lstStyle/>
          <a:p>
            <a:r>
              <a:rPr lang="en-US" b="1" dirty="0"/>
              <a:t>Contract Law – </a:t>
            </a:r>
            <a:r>
              <a:rPr lang="en-US" sz="2000" b="1" dirty="0">
                <a:solidFill>
                  <a:schemeClr val="tx1"/>
                </a:solidFill>
              </a:rPr>
              <a:t>Sales Contracts</a:t>
            </a:r>
            <a:endParaRPr lang="en-US" b="1" dirty="0">
              <a:solidFill>
                <a:schemeClr val="tx1"/>
              </a:solidFill>
            </a:endParaRPr>
          </a:p>
        </p:txBody>
      </p:sp>
      <p:sp>
        <p:nvSpPr>
          <p:cNvPr id="7" name="TextBox 6">
            <a:extLst>
              <a:ext uri="{FF2B5EF4-FFF2-40B4-BE49-F238E27FC236}">
                <a16:creationId xmlns:a16="http://schemas.microsoft.com/office/drawing/2014/main" id="{768F2D5F-1282-94F6-EDBD-FD241556876F}"/>
              </a:ext>
            </a:extLst>
          </p:cNvPr>
          <p:cNvSpPr txBox="1"/>
          <p:nvPr/>
        </p:nvSpPr>
        <p:spPr>
          <a:xfrm>
            <a:off x="10747513" y="6261652"/>
            <a:ext cx="1139688" cy="369332"/>
          </a:xfrm>
          <a:prstGeom prst="rect">
            <a:avLst/>
          </a:prstGeom>
          <a:noFill/>
        </p:spPr>
        <p:txBody>
          <a:bodyPr wrap="square" rtlCol="0">
            <a:spAutoFit/>
          </a:bodyPr>
          <a:lstStyle/>
          <a:p>
            <a:r>
              <a:rPr lang="en-US" dirty="0"/>
              <a:t>Pg.  253</a:t>
            </a:r>
          </a:p>
        </p:txBody>
      </p:sp>
      <p:sp>
        <p:nvSpPr>
          <p:cNvPr id="10" name="TextBox 9">
            <a:extLst>
              <a:ext uri="{FF2B5EF4-FFF2-40B4-BE49-F238E27FC236}">
                <a16:creationId xmlns:a16="http://schemas.microsoft.com/office/drawing/2014/main" id="{18487826-5E2B-F75C-D292-C76B914C5ECB}"/>
              </a:ext>
            </a:extLst>
          </p:cNvPr>
          <p:cNvSpPr txBox="1"/>
          <p:nvPr/>
        </p:nvSpPr>
        <p:spPr>
          <a:xfrm>
            <a:off x="1538319" y="1728956"/>
            <a:ext cx="6414834" cy="455189"/>
          </a:xfrm>
          <a:prstGeom prst="rect">
            <a:avLst/>
          </a:prstGeom>
          <a:noFill/>
        </p:spPr>
        <p:txBody>
          <a:bodyPr wrap="square" rtlCol="0">
            <a:spAutoFit/>
          </a:bodyPr>
          <a:lstStyle/>
          <a:p>
            <a:pPr>
              <a:lnSpc>
                <a:spcPct val="150000"/>
              </a:lnSpc>
            </a:pPr>
            <a:r>
              <a:rPr lang="en-US" dirty="0"/>
              <a:t>Breach of Contract (and remedies for breach)</a:t>
            </a:r>
          </a:p>
        </p:txBody>
      </p:sp>
      <p:sp>
        <p:nvSpPr>
          <p:cNvPr id="3" name="TextBox 2">
            <a:extLst>
              <a:ext uri="{FF2B5EF4-FFF2-40B4-BE49-F238E27FC236}">
                <a16:creationId xmlns:a16="http://schemas.microsoft.com/office/drawing/2014/main" id="{974EE9B6-7D86-2056-0757-CC9BCDD5E05D}"/>
              </a:ext>
            </a:extLst>
          </p:cNvPr>
          <p:cNvSpPr txBox="1"/>
          <p:nvPr/>
        </p:nvSpPr>
        <p:spPr>
          <a:xfrm>
            <a:off x="2224893" y="2266690"/>
            <a:ext cx="8386400" cy="784189"/>
          </a:xfrm>
          <a:prstGeom prst="rect">
            <a:avLst/>
          </a:prstGeom>
          <a:noFill/>
        </p:spPr>
        <p:txBody>
          <a:bodyPr wrap="square" rtlCol="0">
            <a:spAutoFit/>
          </a:bodyPr>
          <a:lstStyle/>
          <a:p>
            <a:pPr>
              <a:lnSpc>
                <a:spcPct val="150000"/>
              </a:lnSpc>
            </a:pPr>
            <a:r>
              <a:rPr lang="en-US" sz="1600" dirty="0"/>
              <a:t>Breach of contract – the failure, without legal excuse, of one of the parties to a contract to perform according to the contract.</a:t>
            </a:r>
          </a:p>
        </p:txBody>
      </p:sp>
      <p:sp>
        <p:nvSpPr>
          <p:cNvPr id="6" name="TextBox 5">
            <a:extLst>
              <a:ext uri="{FF2B5EF4-FFF2-40B4-BE49-F238E27FC236}">
                <a16:creationId xmlns:a16="http://schemas.microsoft.com/office/drawing/2014/main" id="{15052674-9234-9D17-0A7F-DC732BFF57FF}"/>
              </a:ext>
            </a:extLst>
          </p:cNvPr>
          <p:cNvSpPr txBox="1"/>
          <p:nvPr/>
        </p:nvSpPr>
        <p:spPr>
          <a:xfrm>
            <a:off x="2224893" y="3230361"/>
            <a:ext cx="9164766" cy="2261517"/>
          </a:xfrm>
          <a:prstGeom prst="rect">
            <a:avLst/>
          </a:prstGeom>
          <a:noFill/>
        </p:spPr>
        <p:txBody>
          <a:bodyPr wrap="square" rtlCol="0">
            <a:spAutoFit/>
          </a:bodyPr>
          <a:lstStyle/>
          <a:p>
            <a:pPr>
              <a:lnSpc>
                <a:spcPct val="150000"/>
              </a:lnSpc>
            </a:pPr>
            <a:r>
              <a:rPr lang="en-US" sz="1600" dirty="0"/>
              <a:t>Remedies for breach if the buyer defaults:</a:t>
            </a:r>
          </a:p>
          <a:p>
            <a:pPr>
              <a:lnSpc>
                <a:spcPct val="150000"/>
              </a:lnSpc>
            </a:pPr>
            <a:endParaRPr lang="en-US" sz="1600" dirty="0"/>
          </a:p>
          <a:p>
            <a:pPr>
              <a:lnSpc>
                <a:spcPct val="150000"/>
              </a:lnSpc>
            </a:pPr>
            <a:r>
              <a:rPr lang="en-US" sz="1600" dirty="0"/>
              <a:t>	1.  Declare the contract forfeited.</a:t>
            </a:r>
          </a:p>
          <a:p>
            <a:pPr>
              <a:lnSpc>
                <a:spcPct val="150000"/>
              </a:lnSpc>
            </a:pPr>
            <a:r>
              <a:rPr lang="en-US" sz="1600" dirty="0"/>
              <a:t>	2.  Rescind the contract and keep all or part of the deposit as Liquidated Damages.</a:t>
            </a:r>
          </a:p>
          <a:p>
            <a:pPr>
              <a:lnSpc>
                <a:spcPct val="150000"/>
              </a:lnSpc>
            </a:pPr>
            <a:r>
              <a:rPr lang="en-US" sz="1600" dirty="0"/>
              <a:t>	3.  Sue the buyer for Specific Performance (if the contract allows for it).</a:t>
            </a:r>
          </a:p>
          <a:p>
            <a:pPr>
              <a:lnSpc>
                <a:spcPct val="150000"/>
              </a:lnSpc>
            </a:pPr>
            <a:r>
              <a:rPr lang="en-US" sz="1600" dirty="0"/>
              <a:t>	4.  Sue the buyer for damages.</a:t>
            </a:r>
            <a:endParaRPr lang="en-US" sz="1200" dirty="0"/>
          </a:p>
        </p:txBody>
      </p:sp>
    </p:spTree>
    <p:extLst>
      <p:ext uri="{BB962C8B-B14F-4D97-AF65-F5344CB8AC3E}">
        <p14:creationId xmlns:p14="http://schemas.microsoft.com/office/powerpoint/2010/main" val="953058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083C-95DF-8E0D-1D1B-3BE88E6A34C9}"/>
              </a:ext>
            </a:extLst>
          </p:cNvPr>
          <p:cNvSpPr>
            <a:spLocks noGrp="1"/>
          </p:cNvSpPr>
          <p:nvPr>
            <p:ph type="title"/>
          </p:nvPr>
        </p:nvSpPr>
        <p:spPr>
          <a:xfrm>
            <a:off x="661182" y="609599"/>
            <a:ext cx="10728477" cy="1119357"/>
          </a:xfrm>
        </p:spPr>
        <p:txBody>
          <a:bodyPr>
            <a:normAutofit/>
          </a:bodyPr>
          <a:lstStyle/>
          <a:p>
            <a:r>
              <a:rPr lang="en-US" b="1" dirty="0"/>
              <a:t>Contract Law – </a:t>
            </a:r>
            <a:r>
              <a:rPr lang="en-US" sz="2000" b="1" dirty="0">
                <a:solidFill>
                  <a:schemeClr val="tx1"/>
                </a:solidFill>
              </a:rPr>
              <a:t>Sales Contracts</a:t>
            </a:r>
            <a:endParaRPr lang="en-US" b="1" dirty="0">
              <a:solidFill>
                <a:schemeClr val="tx1"/>
              </a:solidFill>
            </a:endParaRPr>
          </a:p>
        </p:txBody>
      </p:sp>
      <p:sp>
        <p:nvSpPr>
          <p:cNvPr id="7" name="TextBox 6">
            <a:extLst>
              <a:ext uri="{FF2B5EF4-FFF2-40B4-BE49-F238E27FC236}">
                <a16:creationId xmlns:a16="http://schemas.microsoft.com/office/drawing/2014/main" id="{768F2D5F-1282-94F6-EDBD-FD241556876F}"/>
              </a:ext>
            </a:extLst>
          </p:cNvPr>
          <p:cNvSpPr txBox="1"/>
          <p:nvPr/>
        </p:nvSpPr>
        <p:spPr>
          <a:xfrm>
            <a:off x="10747513" y="6261652"/>
            <a:ext cx="1139688" cy="369332"/>
          </a:xfrm>
          <a:prstGeom prst="rect">
            <a:avLst/>
          </a:prstGeom>
          <a:noFill/>
        </p:spPr>
        <p:txBody>
          <a:bodyPr wrap="square" rtlCol="0">
            <a:spAutoFit/>
          </a:bodyPr>
          <a:lstStyle/>
          <a:p>
            <a:r>
              <a:rPr lang="en-US" dirty="0"/>
              <a:t>Pg.  253</a:t>
            </a:r>
          </a:p>
        </p:txBody>
      </p:sp>
      <p:sp>
        <p:nvSpPr>
          <p:cNvPr id="10" name="TextBox 9">
            <a:extLst>
              <a:ext uri="{FF2B5EF4-FFF2-40B4-BE49-F238E27FC236}">
                <a16:creationId xmlns:a16="http://schemas.microsoft.com/office/drawing/2014/main" id="{18487826-5E2B-F75C-D292-C76B914C5ECB}"/>
              </a:ext>
            </a:extLst>
          </p:cNvPr>
          <p:cNvSpPr txBox="1"/>
          <p:nvPr/>
        </p:nvSpPr>
        <p:spPr>
          <a:xfrm>
            <a:off x="1538319" y="1728956"/>
            <a:ext cx="6414834" cy="455189"/>
          </a:xfrm>
          <a:prstGeom prst="rect">
            <a:avLst/>
          </a:prstGeom>
          <a:noFill/>
        </p:spPr>
        <p:txBody>
          <a:bodyPr wrap="square" rtlCol="0">
            <a:spAutoFit/>
          </a:bodyPr>
          <a:lstStyle/>
          <a:p>
            <a:pPr>
              <a:lnSpc>
                <a:spcPct val="150000"/>
              </a:lnSpc>
            </a:pPr>
            <a:r>
              <a:rPr lang="en-US" dirty="0">
                <a:solidFill>
                  <a:srgbClr val="FFFF00"/>
                </a:solidFill>
              </a:rPr>
              <a:t>Assignment</a:t>
            </a:r>
          </a:p>
        </p:txBody>
      </p:sp>
      <p:sp>
        <p:nvSpPr>
          <p:cNvPr id="3" name="TextBox 2">
            <a:extLst>
              <a:ext uri="{FF2B5EF4-FFF2-40B4-BE49-F238E27FC236}">
                <a16:creationId xmlns:a16="http://schemas.microsoft.com/office/drawing/2014/main" id="{974EE9B6-7D86-2056-0757-CC9BCDD5E05D}"/>
              </a:ext>
            </a:extLst>
          </p:cNvPr>
          <p:cNvSpPr txBox="1"/>
          <p:nvPr/>
        </p:nvSpPr>
        <p:spPr>
          <a:xfrm>
            <a:off x="2224892" y="2266690"/>
            <a:ext cx="8942779" cy="784189"/>
          </a:xfrm>
          <a:prstGeom prst="rect">
            <a:avLst/>
          </a:prstGeom>
          <a:noFill/>
        </p:spPr>
        <p:txBody>
          <a:bodyPr wrap="square" rtlCol="0">
            <a:spAutoFit/>
          </a:bodyPr>
          <a:lstStyle/>
          <a:p>
            <a:pPr>
              <a:lnSpc>
                <a:spcPct val="150000"/>
              </a:lnSpc>
            </a:pPr>
            <a:r>
              <a:rPr lang="en-US" sz="1600" dirty="0"/>
              <a:t>The transfer of the rights (</a:t>
            </a:r>
            <a:r>
              <a:rPr lang="en-US" sz="1600" u="sng" dirty="0"/>
              <a:t>but not the liability</a:t>
            </a:r>
            <a:r>
              <a:rPr lang="en-US" sz="1600" dirty="0"/>
              <a:t>) in a real estate contract from an original party to another party.</a:t>
            </a:r>
          </a:p>
        </p:txBody>
      </p:sp>
      <p:sp>
        <p:nvSpPr>
          <p:cNvPr id="6" name="TextBox 5">
            <a:extLst>
              <a:ext uri="{FF2B5EF4-FFF2-40B4-BE49-F238E27FC236}">
                <a16:creationId xmlns:a16="http://schemas.microsoft.com/office/drawing/2014/main" id="{15052674-9234-9D17-0A7F-DC732BFF57FF}"/>
              </a:ext>
            </a:extLst>
          </p:cNvPr>
          <p:cNvSpPr txBox="1"/>
          <p:nvPr/>
        </p:nvSpPr>
        <p:spPr>
          <a:xfrm>
            <a:off x="2224892" y="3028137"/>
            <a:ext cx="8386400" cy="1522789"/>
          </a:xfrm>
          <a:prstGeom prst="rect">
            <a:avLst/>
          </a:prstGeom>
          <a:noFill/>
        </p:spPr>
        <p:txBody>
          <a:bodyPr wrap="square" rtlCol="0">
            <a:spAutoFit/>
          </a:bodyPr>
          <a:lstStyle/>
          <a:p>
            <a:pPr>
              <a:lnSpc>
                <a:spcPct val="150000"/>
              </a:lnSpc>
            </a:pPr>
            <a:r>
              <a:rPr lang="en-US" sz="1600" dirty="0">
                <a:solidFill>
                  <a:srgbClr val="FFFF00"/>
                </a:solidFill>
              </a:rPr>
              <a:t>(In National Only) </a:t>
            </a:r>
            <a:r>
              <a:rPr lang="en-US" sz="1600" dirty="0"/>
              <a:t>Sales contracts are considered assignable unless the assignment is specifically prohibited in the contract.</a:t>
            </a:r>
          </a:p>
          <a:p>
            <a:pPr>
              <a:lnSpc>
                <a:spcPct val="150000"/>
              </a:lnSpc>
            </a:pPr>
            <a:endParaRPr lang="en-US" sz="1600" dirty="0"/>
          </a:p>
          <a:p>
            <a:pPr>
              <a:lnSpc>
                <a:spcPct val="150000"/>
              </a:lnSpc>
            </a:pPr>
            <a:r>
              <a:rPr lang="en-US" sz="1600" dirty="0"/>
              <a:t>The process of assignment may also require a novation.</a:t>
            </a:r>
            <a:endParaRPr lang="en-US" sz="1200" dirty="0"/>
          </a:p>
        </p:txBody>
      </p:sp>
      <p:sp>
        <p:nvSpPr>
          <p:cNvPr id="4" name="TextBox 3">
            <a:extLst>
              <a:ext uri="{FF2B5EF4-FFF2-40B4-BE49-F238E27FC236}">
                <a16:creationId xmlns:a16="http://schemas.microsoft.com/office/drawing/2014/main" id="{86967B38-3F74-3C16-16A2-0A32B581FA91}"/>
              </a:ext>
            </a:extLst>
          </p:cNvPr>
          <p:cNvSpPr txBox="1"/>
          <p:nvPr/>
        </p:nvSpPr>
        <p:spPr>
          <a:xfrm>
            <a:off x="2224892" y="4706533"/>
            <a:ext cx="8386400" cy="1153521"/>
          </a:xfrm>
          <a:prstGeom prst="rect">
            <a:avLst/>
          </a:prstGeom>
          <a:noFill/>
        </p:spPr>
        <p:txBody>
          <a:bodyPr wrap="square" rtlCol="0">
            <a:spAutoFit/>
          </a:bodyPr>
          <a:lstStyle/>
          <a:p>
            <a:pPr>
              <a:lnSpc>
                <a:spcPct val="150000"/>
              </a:lnSpc>
            </a:pPr>
            <a:r>
              <a:rPr lang="en-US" sz="1600" dirty="0">
                <a:solidFill>
                  <a:srgbClr val="FFFF00"/>
                </a:solidFill>
              </a:rPr>
              <a:t>NOVATION </a:t>
            </a:r>
            <a:r>
              <a:rPr lang="en-US" sz="1600" dirty="0"/>
              <a:t>– replacing someone or something in a contract with someone or something else. It transfers the right AND liability in a real estate contract from the original party to another party.</a:t>
            </a:r>
            <a:endParaRPr lang="en-US" sz="1200" dirty="0"/>
          </a:p>
        </p:txBody>
      </p:sp>
    </p:spTree>
    <p:extLst>
      <p:ext uri="{BB962C8B-B14F-4D97-AF65-F5344CB8AC3E}">
        <p14:creationId xmlns:p14="http://schemas.microsoft.com/office/powerpoint/2010/main" val="502313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083C-95DF-8E0D-1D1B-3BE88E6A34C9}"/>
              </a:ext>
            </a:extLst>
          </p:cNvPr>
          <p:cNvSpPr>
            <a:spLocks noGrp="1"/>
          </p:cNvSpPr>
          <p:nvPr>
            <p:ph type="title"/>
          </p:nvPr>
        </p:nvSpPr>
        <p:spPr>
          <a:xfrm>
            <a:off x="661182" y="609599"/>
            <a:ext cx="10728477" cy="1119357"/>
          </a:xfrm>
        </p:spPr>
        <p:txBody>
          <a:bodyPr>
            <a:normAutofit/>
          </a:bodyPr>
          <a:lstStyle/>
          <a:p>
            <a:r>
              <a:rPr lang="en-US" b="1" dirty="0"/>
              <a:t>Contract Law – </a:t>
            </a:r>
            <a:r>
              <a:rPr lang="en-US" sz="2000" b="1" dirty="0">
                <a:solidFill>
                  <a:schemeClr val="tx1"/>
                </a:solidFill>
              </a:rPr>
              <a:t>Sales Contracts</a:t>
            </a:r>
            <a:endParaRPr lang="en-US" b="1" dirty="0">
              <a:solidFill>
                <a:schemeClr val="tx1"/>
              </a:solidFill>
            </a:endParaRPr>
          </a:p>
        </p:txBody>
      </p:sp>
      <p:sp>
        <p:nvSpPr>
          <p:cNvPr id="7" name="TextBox 6">
            <a:extLst>
              <a:ext uri="{FF2B5EF4-FFF2-40B4-BE49-F238E27FC236}">
                <a16:creationId xmlns:a16="http://schemas.microsoft.com/office/drawing/2014/main" id="{768F2D5F-1282-94F6-EDBD-FD241556876F}"/>
              </a:ext>
            </a:extLst>
          </p:cNvPr>
          <p:cNvSpPr txBox="1"/>
          <p:nvPr/>
        </p:nvSpPr>
        <p:spPr>
          <a:xfrm>
            <a:off x="10747513" y="6261652"/>
            <a:ext cx="1139688" cy="369332"/>
          </a:xfrm>
          <a:prstGeom prst="rect">
            <a:avLst/>
          </a:prstGeom>
          <a:noFill/>
        </p:spPr>
        <p:txBody>
          <a:bodyPr wrap="square" rtlCol="0">
            <a:spAutoFit/>
          </a:bodyPr>
          <a:lstStyle/>
          <a:p>
            <a:r>
              <a:rPr lang="en-US" dirty="0"/>
              <a:t>Pg.  253</a:t>
            </a:r>
          </a:p>
        </p:txBody>
      </p:sp>
      <p:sp>
        <p:nvSpPr>
          <p:cNvPr id="10" name="TextBox 9">
            <a:extLst>
              <a:ext uri="{FF2B5EF4-FFF2-40B4-BE49-F238E27FC236}">
                <a16:creationId xmlns:a16="http://schemas.microsoft.com/office/drawing/2014/main" id="{18487826-5E2B-F75C-D292-C76B914C5ECB}"/>
              </a:ext>
            </a:extLst>
          </p:cNvPr>
          <p:cNvSpPr txBox="1"/>
          <p:nvPr/>
        </p:nvSpPr>
        <p:spPr>
          <a:xfrm>
            <a:off x="1538319" y="1728956"/>
            <a:ext cx="6414834" cy="455189"/>
          </a:xfrm>
          <a:prstGeom prst="rect">
            <a:avLst/>
          </a:prstGeom>
          <a:noFill/>
        </p:spPr>
        <p:txBody>
          <a:bodyPr wrap="square" rtlCol="0">
            <a:spAutoFit/>
          </a:bodyPr>
          <a:lstStyle/>
          <a:p>
            <a:pPr>
              <a:lnSpc>
                <a:spcPct val="150000"/>
              </a:lnSpc>
            </a:pPr>
            <a:r>
              <a:rPr lang="en-US" dirty="0">
                <a:solidFill>
                  <a:srgbClr val="FFFF00"/>
                </a:solidFill>
              </a:rPr>
              <a:t>Termination, Rescission and Cancellation of Contracts</a:t>
            </a:r>
          </a:p>
        </p:txBody>
      </p:sp>
      <p:sp>
        <p:nvSpPr>
          <p:cNvPr id="3" name="TextBox 2">
            <a:extLst>
              <a:ext uri="{FF2B5EF4-FFF2-40B4-BE49-F238E27FC236}">
                <a16:creationId xmlns:a16="http://schemas.microsoft.com/office/drawing/2014/main" id="{974EE9B6-7D86-2056-0757-CC9BCDD5E05D}"/>
              </a:ext>
            </a:extLst>
          </p:cNvPr>
          <p:cNvSpPr txBox="1"/>
          <p:nvPr/>
        </p:nvSpPr>
        <p:spPr>
          <a:xfrm>
            <a:off x="2224893" y="2266690"/>
            <a:ext cx="8386400" cy="784189"/>
          </a:xfrm>
          <a:prstGeom prst="rect">
            <a:avLst/>
          </a:prstGeom>
          <a:noFill/>
        </p:spPr>
        <p:txBody>
          <a:bodyPr wrap="square" rtlCol="0">
            <a:spAutoFit/>
          </a:bodyPr>
          <a:lstStyle/>
          <a:p>
            <a:pPr>
              <a:lnSpc>
                <a:spcPct val="150000"/>
              </a:lnSpc>
            </a:pPr>
            <a:r>
              <a:rPr lang="en-US" sz="1600" dirty="0"/>
              <a:t>Termination of a contract (also called cancellation or discharge) may occur for any of the following causes:</a:t>
            </a:r>
          </a:p>
        </p:txBody>
      </p:sp>
      <p:sp>
        <p:nvSpPr>
          <p:cNvPr id="6" name="TextBox 5">
            <a:extLst>
              <a:ext uri="{FF2B5EF4-FFF2-40B4-BE49-F238E27FC236}">
                <a16:creationId xmlns:a16="http://schemas.microsoft.com/office/drawing/2014/main" id="{15052674-9234-9D17-0A7F-DC732BFF57FF}"/>
              </a:ext>
            </a:extLst>
          </p:cNvPr>
          <p:cNvSpPr txBox="1"/>
          <p:nvPr/>
        </p:nvSpPr>
        <p:spPr>
          <a:xfrm>
            <a:off x="2224893" y="3230361"/>
            <a:ext cx="8875498" cy="2907847"/>
          </a:xfrm>
          <a:prstGeom prst="rect">
            <a:avLst/>
          </a:prstGeom>
          <a:noFill/>
        </p:spPr>
        <p:txBody>
          <a:bodyPr wrap="square" rtlCol="0">
            <a:spAutoFit/>
          </a:bodyPr>
          <a:lstStyle/>
          <a:p>
            <a:pPr marL="800100" lvl="1" indent="-342900">
              <a:lnSpc>
                <a:spcPct val="150000"/>
              </a:lnSpc>
              <a:buAutoNum type="arabicPeriod"/>
            </a:pPr>
            <a:r>
              <a:rPr lang="en-US" sz="1600" dirty="0"/>
              <a:t>Performance – a contract terminates when fully performed by the parties.</a:t>
            </a:r>
          </a:p>
          <a:p>
            <a:pPr marL="685800" lvl="1" indent="-228600">
              <a:lnSpc>
                <a:spcPct val="150000"/>
              </a:lnSpc>
              <a:buAutoNum type="arabicPeriod"/>
            </a:pPr>
            <a:r>
              <a:rPr lang="en-US" sz="1600" dirty="0"/>
              <a:t>  Infeasibility - a contract may be cancelled if it is not possible to perform.</a:t>
            </a:r>
          </a:p>
          <a:p>
            <a:pPr marL="685800" lvl="1" indent="-228600">
              <a:lnSpc>
                <a:spcPct val="150000"/>
              </a:lnSpc>
              <a:buAutoNum type="arabicPeriod"/>
            </a:pPr>
            <a:r>
              <a:rPr lang="en-US" sz="1600" dirty="0"/>
              <a:t>  Mutual Agreement – parties to a contract can agree to terminate a contract.</a:t>
            </a:r>
          </a:p>
          <a:p>
            <a:pPr marL="685800" lvl="1" indent="-228600">
              <a:lnSpc>
                <a:spcPct val="150000"/>
              </a:lnSpc>
              <a:buAutoNum type="arabicPeriod"/>
            </a:pPr>
            <a:r>
              <a:rPr lang="en-US" sz="1600" dirty="0"/>
              <a:t>  Rescission – the act of cancelling or nullifying a contract.</a:t>
            </a:r>
          </a:p>
          <a:p>
            <a:pPr lvl="2">
              <a:lnSpc>
                <a:spcPct val="150000"/>
              </a:lnSpc>
            </a:pPr>
            <a:endParaRPr lang="en-US" sz="1200" dirty="0"/>
          </a:p>
          <a:p>
            <a:pPr lvl="2">
              <a:lnSpc>
                <a:spcPct val="150000"/>
              </a:lnSpc>
            </a:pPr>
            <a:r>
              <a:rPr lang="en-US" sz="1200" dirty="0"/>
              <a:t>	-  </a:t>
            </a:r>
            <a:r>
              <a:rPr lang="en-US" sz="1600" dirty="0"/>
              <a:t>A damaged party may be able to rescind a contract.</a:t>
            </a:r>
          </a:p>
          <a:p>
            <a:pPr lvl="2">
              <a:lnSpc>
                <a:spcPct val="150000"/>
              </a:lnSpc>
            </a:pPr>
            <a:r>
              <a:rPr lang="en-US" sz="1600" dirty="0"/>
              <a:t>	-  A rescission returns the parties to their pre-contract condition including</a:t>
            </a:r>
            <a:br>
              <a:rPr lang="en-US" sz="1600" dirty="0"/>
            </a:br>
            <a:r>
              <a:rPr lang="en-US" sz="1600" dirty="0"/>
              <a:t> 	   the refunding of any monies that have already be transferred.</a:t>
            </a:r>
          </a:p>
        </p:txBody>
      </p:sp>
    </p:spTree>
    <p:extLst>
      <p:ext uri="{BB962C8B-B14F-4D97-AF65-F5344CB8AC3E}">
        <p14:creationId xmlns:p14="http://schemas.microsoft.com/office/powerpoint/2010/main" val="2644116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083C-95DF-8E0D-1D1B-3BE88E6A34C9}"/>
              </a:ext>
            </a:extLst>
          </p:cNvPr>
          <p:cNvSpPr>
            <a:spLocks noGrp="1"/>
          </p:cNvSpPr>
          <p:nvPr>
            <p:ph type="title"/>
          </p:nvPr>
        </p:nvSpPr>
        <p:spPr>
          <a:xfrm>
            <a:off x="661182" y="609599"/>
            <a:ext cx="10728477" cy="1119357"/>
          </a:xfrm>
        </p:spPr>
        <p:txBody>
          <a:bodyPr>
            <a:normAutofit/>
          </a:bodyPr>
          <a:lstStyle/>
          <a:p>
            <a:r>
              <a:rPr lang="en-US" b="1" dirty="0"/>
              <a:t>Contract Law – </a:t>
            </a:r>
            <a:r>
              <a:rPr lang="en-US" sz="2000" b="1" dirty="0">
                <a:solidFill>
                  <a:schemeClr val="tx1"/>
                </a:solidFill>
              </a:rPr>
              <a:t>Sales Contracts</a:t>
            </a:r>
            <a:endParaRPr lang="en-US" b="1" dirty="0">
              <a:solidFill>
                <a:schemeClr val="tx1"/>
              </a:solidFill>
            </a:endParaRPr>
          </a:p>
        </p:txBody>
      </p:sp>
      <p:sp>
        <p:nvSpPr>
          <p:cNvPr id="7" name="TextBox 6">
            <a:extLst>
              <a:ext uri="{FF2B5EF4-FFF2-40B4-BE49-F238E27FC236}">
                <a16:creationId xmlns:a16="http://schemas.microsoft.com/office/drawing/2014/main" id="{768F2D5F-1282-94F6-EDBD-FD241556876F}"/>
              </a:ext>
            </a:extLst>
          </p:cNvPr>
          <p:cNvSpPr txBox="1"/>
          <p:nvPr/>
        </p:nvSpPr>
        <p:spPr>
          <a:xfrm>
            <a:off x="10747513" y="6261652"/>
            <a:ext cx="1139688" cy="369332"/>
          </a:xfrm>
          <a:prstGeom prst="rect">
            <a:avLst/>
          </a:prstGeom>
          <a:noFill/>
        </p:spPr>
        <p:txBody>
          <a:bodyPr wrap="square" rtlCol="0">
            <a:spAutoFit/>
          </a:bodyPr>
          <a:lstStyle/>
          <a:p>
            <a:r>
              <a:rPr lang="en-US" dirty="0"/>
              <a:t>Pg.  254</a:t>
            </a:r>
          </a:p>
        </p:txBody>
      </p:sp>
      <p:sp>
        <p:nvSpPr>
          <p:cNvPr id="10" name="TextBox 9">
            <a:extLst>
              <a:ext uri="{FF2B5EF4-FFF2-40B4-BE49-F238E27FC236}">
                <a16:creationId xmlns:a16="http://schemas.microsoft.com/office/drawing/2014/main" id="{18487826-5E2B-F75C-D292-C76B914C5ECB}"/>
              </a:ext>
            </a:extLst>
          </p:cNvPr>
          <p:cNvSpPr txBox="1"/>
          <p:nvPr/>
        </p:nvSpPr>
        <p:spPr>
          <a:xfrm>
            <a:off x="1538319" y="1728956"/>
            <a:ext cx="6414834" cy="455189"/>
          </a:xfrm>
          <a:prstGeom prst="rect">
            <a:avLst/>
          </a:prstGeom>
          <a:noFill/>
        </p:spPr>
        <p:txBody>
          <a:bodyPr wrap="square" rtlCol="0">
            <a:spAutoFit/>
          </a:bodyPr>
          <a:lstStyle/>
          <a:p>
            <a:pPr>
              <a:lnSpc>
                <a:spcPct val="150000"/>
              </a:lnSpc>
            </a:pPr>
            <a:r>
              <a:rPr lang="en-US" dirty="0"/>
              <a:t>Termination, Rescission and Cancellation of Contracts</a:t>
            </a:r>
          </a:p>
        </p:txBody>
      </p:sp>
      <p:sp>
        <p:nvSpPr>
          <p:cNvPr id="3" name="TextBox 2">
            <a:extLst>
              <a:ext uri="{FF2B5EF4-FFF2-40B4-BE49-F238E27FC236}">
                <a16:creationId xmlns:a16="http://schemas.microsoft.com/office/drawing/2014/main" id="{974EE9B6-7D86-2056-0757-CC9BCDD5E05D}"/>
              </a:ext>
            </a:extLst>
          </p:cNvPr>
          <p:cNvSpPr txBox="1"/>
          <p:nvPr/>
        </p:nvSpPr>
        <p:spPr>
          <a:xfrm>
            <a:off x="2224893" y="2266690"/>
            <a:ext cx="8386400" cy="784189"/>
          </a:xfrm>
          <a:prstGeom prst="rect">
            <a:avLst/>
          </a:prstGeom>
          <a:noFill/>
        </p:spPr>
        <p:txBody>
          <a:bodyPr wrap="square" rtlCol="0">
            <a:spAutoFit/>
          </a:bodyPr>
          <a:lstStyle/>
          <a:p>
            <a:pPr>
              <a:lnSpc>
                <a:spcPct val="150000"/>
              </a:lnSpc>
            </a:pPr>
            <a:r>
              <a:rPr lang="en-US" sz="1600" dirty="0"/>
              <a:t>Termination of a contract (also called cancellation or discharge) may occur for any of the following causes:</a:t>
            </a:r>
          </a:p>
        </p:txBody>
      </p:sp>
      <p:sp>
        <p:nvSpPr>
          <p:cNvPr id="6" name="TextBox 5">
            <a:extLst>
              <a:ext uri="{FF2B5EF4-FFF2-40B4-BE49-F238E27FC236}">
                <a16:creationId xmlns:a16="http://schemas.microsoft.com/office/drawing/2014/main" id="{15052674-9234-9D17-0A7F-DC732BFF57FF}"/>
              </a:ext>
            </a:extLst>
          </p:cNvPr>
          <p:cNvSpPr txBox="1"/>
          <p:nvPr/>
        </p:nvSpPr>
        <p:spPr>
          <a:xfrm>
            <a:off x="2224893" y="3230361"/>
            <a:ext cx="8875498" cy="3000180"/>
          </a:xfrm>
          <a:prstGeom prst="rect">
            <a:avLst/>
          </a:prstGeom>
          <a:noFill/>
        </p:spPr>
        <p:txBody>
          <a:bodyPr wrap="square" rtlCol="0">
            <a:spAutoFit/>
          </a:bodyPr>
          <a:lstStyle/>
          <a:p>
            <a:pPr marL="800100" lvl="1" indent="-342900">
              <a:lnSpc>
                <a:spcPct val="150000"/>
              </a:lnSpc>
              <a:buAutoNum type="arabicPeriod" startAt="5"/>
            </a:pPr>
            <a:r>
              <a:rPr lang="en-US" sz="1600" dirty="0"/>
              <a:t>Revocation – cancellation of the contract by one party without the consent of</a:t>
            </a:r>
            <a:br>
              <a:rPr lang="en-US" sz="1600" dirty="0"/>
            </a:br>
            <a:r>
              <a:rPr lang="en-US" sz="1600" dirty="0"/>
              <a:t>the other.  In the absence of justifiable grounds, a revocation may not relieve</a:t>
            </a:r>
            <a:br>
              <a:rPr lang="en-US" sz="1600" dirty="0"/>
            </a:br>
            <a:r>
              <a:rPr lang="en-US" sz="1600" dirty="0"/>
              <a:t>the revoking party of contract obligations.</a:t>
            </a:r>
          </a:p>
          <a:p>
            <a:pPr marL="800100" lvl="1" indent="-342900">
              <a:lnSpc>
                <a:spcPct val="150000"/>
              </a:lnSpc>
              <a:buAutoNum type="arabicPeriod" startAt="5"/>
            </a:pPr>
            <a:r>
              <a:rPr lang="en-US" sz="1600" dirty="0"/>
              <a:t>Abandonment – occurs when parties fail to perform contract obligations.  This could allow the parties to cancel the contract.</a:t>
            </a:r>
          </a:p>
          <a:p>
            <a:pPr marL="800100" lvl="1" indent="-342900">
              <a:lnSpc>
                <a:spcPct val="150000"/>
              </a:lnSpc>
              <a:buAutoNum type="arabicPeriod" startAt="5"/>
            </a:pPr>
            <a:r>
              <a:rPr lang="en-US" sz="1600" dirty="0"/>
              <a:t>Lapse of Time – If a contract contains an expiration provision and date, the contract automatically expires on the deadline</a:t>
            </a:r>
          </a:p>
          <a:p>
            <a:pPr marL="800100" lvl="1" indent="-342900">
              <a:lnSpc>
                <a:spcPct val="150000"/>
              </a:lnSpc>
              <a:buAutoNum type="arabicPeriod" startAt="5"/>
            </a:pPr>
            <a:endParaRPr lang="en-US" sz="1600" dirty="0"/>
          </a:p>
        </p:txBody>
      </p:sp>
    </p:spTree>
    <p:extLst>
      <p:ext uri="{BB962C8B-B14F-4D97-AF65-F5344CB8AC3E}">
        <p14:creationId xmlns:p14="http://schemas.microsoft.com/office/powerpoint/2010/main" val="3915186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083C-95DF-8E0D-1D1B-3BE88E6A34C9}"/>
              </a:ext>
            </a:extLst>
          </p:cNvPr>
          <p:cNvSpPr>
            <a:spLocks noGrp="1"/>
          </p:cNvSpPr>
          <p:nvPr>
            <p:ph type="title"/>
          </p:nvPr>
        </p:nvSpPr>
        <p:spPr>
          <a:xfrm>
            <a:off x="661182" y="609599"/>
            <a:ext cx="10728477" cy="1119357"/>
          </a:xfrm>
        </p:spPr>
        <p:txBody>
          <a:bodyPr>
            <a:normAutofit/>
          </a:bodyPr>
          <a:lstStyle/>
          <a:p>
            <a:r>
              <a:rPr lang="en-US" b="1" dirty="0"/>
              <a:t>Contract Law – </a:t>
            </a:r>
            <a:r>
              <a:rPr lang="en-US" sz="2000" b="1" dirty="0">
                <a:solidFill>
                  <a:srgbClr val="FFFF00"/>
                </a:solidFill>
              </a:rPr>
              <a:t>Other Real Estate Contracts</a:t>
            </a:r>
            <a:endParaRPr lang="en-US" b="1" dirty="0">
              <a:solidFill>
                <a:srgbClr val="FFFF00"/>
              </a:solidFill>
            </a:endParaRPr>
          </a:p>
        </p:txBody>
      </p:sp>
      <p:sp>
        <p:nvSpPr>
          <p:cNvPr id="7" name="TextBox 6">
            <a:extLst>
              <a:ext uri="{FF2B5EF4-FFF2-40B4-BE49-F238E27FC236}">
                <a16:creationId xmlns:a16="http://schemas.microsoft.com/office/drawing/2014/main" id="{768F2D5F-1282-94F6-EDBD-FD241556876F}"/>
              </a:ext>
            </a:extLst>
          </p:cNvPr>
          <p:cNvSpPr txBox="1"/>
          <p:nvPr/>
        </p:nvSpPr>
        <p:spPr>
          <a:xfrm>
            <a:off x="10747513" y="6261652"/>
            <a:ext cx="1139688" cy="369332"/>
          </a:xfrm>
          <a:prstGeom prst="rect">
            <a:avLst/>
          </a:prstGeom>
          <a:noFill/>
        </p:spPr>
        <p:txBody>
          <a:bodyPr wrap="square" rtlCol="0">
            <a:spAutoFit/>
          </a:bodyPr>
          <a:lstStyle/>
          <a:p>
            <a:r>
              <a:rPr lang="en-US" dirty="0"/>
              <a:t>Pg.  254</a:t>
            </a:r>
          </a:p>
        </p:txBody>
      </p:sp>
      <p:sp>
        <p:nvSpPr>
          <p:cNvPr id="10" name="TextBox 9">
            <a:extLst>
              <a:ext uri="{FF2B5EF4-FFF2-40B4-BE49-F238E27FC236}">
                <a16:creationId xmlns:a16="http://schemas.microsoft.com/office/drawing/2014/main" id="{18487826-5E2B-F75C-D292-C76B914C5ECB}"/>
              </a:ext>
            </a:extLst>
          </p:cNvPr>
          <p:cNvSpPr txBox="1"/>
          <p:nvPr/>
        </p:nvSpPr>
        <p:spPr>
          <a:xfrm>
            <a:off x="1538319" y="1728956"/>
            <a:ext cx="6414834" cy="455189"/>
          </a:xfrm>
          <a:prstGeom prst="rect">
            <a:avLst/>
          </a:prstGeom>
          <a:noFill/>
        </p:spPr>
        <p:txBody>
          <a:bodyPr wrap="square" rtlCol="0">
            <a:spAutoFit/>
          </a:bodyPr>
          <a:lstStyle/>
          <a:p>
            <a:pPr>
              <a:lnSpc>
                <a:spcPct val="150000"/>
              </a:lnSpc>
            </a:pPr>
            <a:r>
              <a:rPr lang="en-US" dirty="0">
                <a:solidFill>
                  <a:srgbClr val="FFFF00"/>
                </a:solidFill>
              </a:rPr>
              <a:t>Option to Buy</a:t>
            </a:r>
          </a:p>
        </p:txBody>
      </p:sp>
      <p:sp>
        <p:nvSpPr>
          <p:cNvPr id="3" name="TextBox 2">
            <a:extLst>
              <a:ext uri="{FF2B5EF4-FFF2-40B4-BE49-F238E27FC236}">
                <a16:creationId xmlns:a16="http://schemas.microsoft.com/office/drawing/2014/main" id="{974EE9B6-7D86-2056-0757-CC9BCDD5E05D}"/>
              </a:ext>
            </a:extLst>
          </p:cNvPr>
          <p:cNvSpPr txBox="1"/>
          <p:nvPr/>
        </p:nvSpPr>
        <p:spPr>
          <a:xfrm>
            <a:off x="2224893" y="2351542"/>
            <a:ext cx="8386400" cy="414857"/>
          </a:xfrm>
          <a:prstGeom prst="rect">
            <a:avLst/>
          </a:prstGeom>
          <a:noFill/>
        </p:spPr>
        <p:txBody>
          <a:bodyPr wrap="square" rtlCol="0">
            <a:spAutoFit/>
          </a:bodyPr>
          <a:lstStyle/>
          <a:p>
            <a:pPr>
              <a:lnSpc>
                <a:spcPct val="150000"/>
              </a:lnSpc>
            </a:pPr>
            <a:r>
              <a:rPr lang="en-US" sz="1600" dirty="0"/>
              <a:t>Unilateral agreement</a:t>
            </a:r>
          </a:p>
        </p:txBody>
      </p:sp>
      <p:sp>
        <p:nvSpPr>
          <p:cNvPr id="5" name="TextBox 4">
            <a:extLst>
              <a:ext uri="{FF2B5EF4-FFF2-40B4-BE49-F238E27FC236}">
                <a16:creationId xmlns:a16="http://schemas.microsoft.com/office/drawing/2014/main" id="{4F071B0D-2862-C0B1-AD43-D4671DD7A046}"/>
              </a:ext>
            </a:extLst>
          </p:cNvPr>
          <p:cNvSpPr txBox="1"/>
          <p:nvPr/>
        </p:nvSpPr>
        <p:spPr>
          <a:xfrm>
            <a:off x="2224893" y="2904242"/>
            <a:ext cx="8386400" cy="784189"/>
          </a:xfrm>
          <a:prstGeom prst="rect">
            <a:avLst/>
          </a:prstGeom>
          <a:noFill/>
        </p:spPr>
        <p:txBody>
          <a:bodyPr wrap="square" rtlCol="0">
            <a:spAutoFit/>
          </a:bodyPr>
          <a:lstStyle/>
          <a:p>
            <a:pPr>
              <a:lnSpc>
                <a:spcPct val="150000"/>
              </a:lnSpc>
            </a:pPr>
            <a:r>
              <a:rPr lang="en-US" sz="1600" dirty="0"/>
              <a:t>Seller (optionor) give the buyer (optionee) the right to purchase property at a given price and terms for a set period.  Optionee pays a price for the option (option fee).</a:t>
            </a:r>
          </a:p>
        </p:txBody>
      </p:sp>
      <p:sp>
        <p:nvSpPr>
          <p:cNvPr id="6" name="TextBox 5">
            <a:extLst>
              <a:ext uri="{FF2B5EF4-FFF2-40B4-BE49-F238E27FC236}">
                <a16:creationId xmlns:a16="http://schemas.microsoft.com/office/drawing/2014/main" id="{15052674-9234-9D17-0A7F-DC732BFF57FF}"/>
              </a:ext>
            </a:extLst>
          </p:cNvPr>
          <p:cNvSpPr txBox="1"/>
          <p:nvPr/>
        </p:nvSpPr>
        <p:spPr>
          <a:xfrm>
            <a:off x="2224893" y="3826274"/>
            <a:ext cx="8386400" cy="414857"/>
          </a:xfrm>
          <a:prstGeom prst="rect">
            <a:avLst/>
          </a:prstGeom>
          <a:noFill/>
        </p:spPr>
        <p:txBody>
          <a:bodyPr wrap="square" rtlCol="0">
            <a:spAutoFit/>
          </a:bodyPr>
          <a:lstStyle/>
          <a:p>
            <a:pPr>
              <a:lnSpc>
                <a:spcPct val="150000"/>
              </a:lnSpc>
            </a:pPr>
            <a:r>
              <a:rPr lang="en-US" sz="1600" dirty="0"/>
              <a:t>The Optionee is under no obligation to buy.</a:t>
            </a:r>
          </a:p>
        </p:txBody>
      </p:sp>
      <p:sp>
        <p:nvSpPr>
          <p:cNvPr id="9" name="TextBox 8">
            <a:extLst>
              <a:ext uri="{FF2B5EF4-FFF2-40B4-BE49-F238E27FC236}">
                <a16:creationId xmlns:a16="http://schemas.microsoft.com/office/drawing/2014/main" id="{45EDEDA0-7E6B-66AE-684E-C56CD7654758}"/>
              </a:ext>
            </a:extLst>
          </p:cNvPr>
          <p:cNvSpPr txBox="1"/>
          <p:nvPr/>
        </p:nvSpPr>
        <p:spPr>
          <a:xfrm>
            <a:off x="2224893" y="4378974"/>
            <a:ext cx="8386400" cy="414857"/>
          </a:xfrm>
          <a:prstGeom prst="rect">
            <a:avLst/>
          </a:prstGeom>
          <a:noFill/>
        </p:spPr>
        <p:txBody>
          <a:bodyPr wrap="square" rtlCol="0">
            <a:spAutoFit/>
          </a:bodyPr>
          <a:lstStyle/>
          <a:p>
            <a:pPr>
              <a:lnSpc>
                <a:spcPct val="150000"/>
              </a:lnSpc>
            </a:pPr>
            <a:r>
              <a:rPr lang="en-US" sz="1600" dirty="0"/>
              <a:t>The Optionor must sell if the optionee exercises their option.</a:t>
            </a:r>
          </a:p>
        </p:txBody>
      </p:sp>
      <p:sp>
        <p:nvSpPr>
          <p:cNvPr id="8" name="TextBox 7">
            <a:extLst>
              <a:ext uri="{FF2B5EF4-FFF2-40B4-BE49-F238E27FC236}">
                <a16:creationId xmlns:a16="http://schemas.microsoft.com/office/drawing/2014/main" id="{061A8552-23AC-B878-91D9-A5783E37CC93}"/>
              </a:ext>
            </a:extLst>
          </p:cNvPr>
          <p:cNvSpPr txBox="1"/>
          <p:nvPr/>
        </p:nvSpPr>
        <p:spPr>
          <a:xfrm>
            <a:off x="2224893" y="4931674"/>
            <a:ext cx="8386400" cy="414857"/>
          </a:xfrm>
          <a:prstGeom prst="rect">
            <a:avLst/>
          </a:prstGeom>
          <a:noFill/>
        </p:spPr>
        <p:txBody>
          <a:bodyPr wrap="square" rtlCol="0">
            <a:spAutoFit/>
          </a:bodyPr>
          <a:lstStyle/>
          <a:p>
            <a:pPr>
              <a:lnSpc>
                <a:spcPct val="150000"/>
              </a:lnSpc>
            </a:pPr>
            <a:r>
              <a:rPr lang="en-US" sz="1600" dirty="0"/>
              <a:t>The Optionee enjoys an equitable title interest.</a:t>
            </a:r>
          </a:p>
        </p:txBody>
      </p:sp>
    </p:spTree>
    <p:extLst>
      <p:ext uri="{BB962C8B-B14F-4D97-AF65-F5344CB8AC3E}">
        <p14:creationId xmlns:p14="http://schemas.microsoft.com/office/powerpoint/2010/main" val="3134078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ssolv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9" grpId="0"/>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083C-95DF-8E0D-1D1B-3BE88E6A34C9}"/>
              </a:ext>
            </a:extLst>
          </p:cNvPr>
          <p:cNvSpPr>
            <a:spLocks noGrp="1"/>
          </p:cNvSpPr>
          <p:nvPr>
            <p:ph type="title"/>
          </p:nvPr>
        </p:nvSpPr>
        <p:spPr>
          <a:xfrm>
            <a:off x="661182" y="609599"/>
            <a:ext cx="10728477" cy="1119357"/>
          </a:xfrm>
        </p:spPr>
        <p:txBody>
          <a:bodyPr>
            <a:normAutofit/>
          </a:bodyPr>
          <a:lstStyle/>
          <a:p>
            <a:r>
              <a:rPr lang="en-US" b="1" dirty="0"/>
              <a:t>Contract Law – </a:t>
            </a:r>
            <a:r>
              <a:rPr lang="en-US" sz="2000" b="1" dirty="0">
                <a:solidFill>
                  <a:schemeClr val="tx1"/>
                </a:solidFill>
              </a:rPr>
              <a:t>Other Real Estate Contracts</a:t>
            </a:r>
            <a:endParaRPr lang="en-US" b="1" dirty="0">
              <a:solidFill>
                <a:schemeClr val="tx1"/>
              </a:solidFill>
            </a:endParaRPr>
          </a:p>
        </p:txBody>
      </p:sp>
      <p:sp>
        <p:nvSpPr>
          <p:cNvPr id="7" name="TextBox 6">
            <a:extLst>
              <a:ext uri="{FF2B5EF4-FFF2-40B4-BE49-F238E27FC236}">
                <a16:creationId xmlns:a16="http://schemas.microsoft.com/office/drawing/2014/main" id="{768F2D5F-1282-94F6-EDBD-FD241556876F}"/>
              </a:ext>
            </a:extLst>
          </p:cNvPr>
          <p:cNvSpPr txBox="1"/>
          <p:nvPr/>
        </p:nvSpPr>
        <p:spPr>
          <a:xfrm>
            <a:off x="10747513" y="6261652"/>
            <a:ext cx="1139688" cy="369332"/>
          </a:xfrm>
          <a:prstGeom prst="rect">
            <a:avLst/>
          </a:prstGeom>
          <a:noFill/>
        </p:spPr>
        <p:txBody>
          <a:bodyPr wrap="square" rtlCol="0">
            <a:spAutoFit/>
          </a:bodyPr>
          <a:lstStyle/>
          <a:p>
            <a:r>
              <a:rPr lang="en-US" dirty="0"/>
              <a:t>Pg.  255</a:t>
            </a:r>
          </a:p>
        </p:txBody>
      </p:sp>
      <p:sp>
        <p:nvSpPr>
          <p:cNvPr id="10" name="TextBox 9">
            <a:extLst>
              <a:ext uri="{FF2B5EF4-FFF2-40B4-BE49-F238E27FC236}">
                <a16:creationId xmlns:a16="http://schemas.microsoft.com/office/drawing/2014/main" id="{18487826-5E2B-F75C-D292-C76B914C5ECB}"/>
              </a:ext>
            </a:extLst>
          </p:cNvPr>
          <p:cNvSpPr txBox="1"/>
          <p:nvPr/>
        </p:nvSpPr>
        <p:spPr>
          <a:xfrm>
            <a:off x="1538319" y="1728956"/>
            <a:ext cx="6414834" cy="455189"/>
          </a:xfrm>
          <a:prstGeom prst="rect">
            <a:avLst/>
          </a:prstGeom>
          <a:noFill/>
        </p:spPr>
        <p:txBody>
          <a:bodyPr wrap="square" rtlCol="0">
            <a:spAutoFit/>
          </a:bodyPr>
          <a:lstStyle/>
          <a:p>
            <a:pPr>
              <a:lnSpc>
                <a:spcPct val="150000"/>
              </a:lnSpc>
            </a:pPr>
            <a:r>
              <a:rPr lang="en-US" dirty="0">
                <a:solidFill>
                  <a:srgbClr val="FFFF00"/>
                </a:solidFill>
              </a:rPr>
              <a:t>Installment/Land Contracts, Contracts for Deed</a:t>
            </a:r>
          </a:p>
        </p:txBody>
      </p:sp>
      <p:sp>
        <p:nvSpPr>
          <p:cNvPr id="3" name="TextBox 2">
            <a:extLst>
              <a:ext uri="{FF2B5EF4-FFF2-40B4-BE49-F238E27FC236}">
                <a16:creationId xmlns:a16="http://schemas.microsoft.com/office/drawing/2014/main" id="{974EE9B6-7D86-2056-0757-CC9BCDD5E05D}"/>
              </a:ext>
            </a:extLst>
          </p:cNvPr>
          <p:cNvSpPr txBox="1"/>
          <p:nvPr/>
        </p:nvSpPr>
        <p:spPr>
          <a:xfrm>
            <a:off x="2224893" y="2351542"/>
            <a:ext cx="8386400" cy="414857"/>
          </a:xfrm>
          <a:prstGeom prst="rect">
            <a:avLst/>
          </a:prstGeom>
          <a:noFill/>
        </p:spPr>
        <p:txBody>
          <a:bodyPr wrap="square" rtlCol="0">
            <a:spAutoFit/>
          </a:bodyPr>
          <a:lstStyle/>
          <a:p>
            <a:pPr>
              <a:lnSpc>
                <a:spcPct val="150000"/>
              </a:lnSpc>
            </a:pPr>
            <a:r>
              <a:rPr lang="en-US" sz="1600" dirty="0"/>
              <a:t>Bilateral agreement</a:t>
            </a:r>
          </a:p>
        </p:txBody>
      </p:sp>
      <p:sp>
        <p:nvSpPr>
          <p:cNvPr id="5" name="TextBox 4">
            <a:extLst>
              <a:ext uri="{FF2B5EF4-FFF2-40B4-BE49-F238E27FC236}">
                <a16:creationId xmlns:a16="http://schemas.microsoft.com/office/drawing/2014/main" id="{4F071B0D-2862-C0B1-AD43-D4671DD7A046}"/>
              </a:ext>
            </a:extLst>
          </p:cNvPr>
          <p:cNvSpPr txBox="1"/>
          <p:nvPr/>
        </p:nvSpPr>
        <p:spPr>
          <a:xfrm>
            <a:off x="2224893" y="2904242"/>
            <a:ext cx="8522620" cy="414857"/>
          </a:xfrm>
          <a:prstGeom prst="rect">
            <a:avLst/>
          </a:prstGeom>
          <a:noFill/>
        </p:spPr>
        <p:txBody>
          <a:bodyPr wrap="square" rtlCol="0">
            <a:spAutoFit/>
          </a:bodyPr>
          <a:lstStyle/>
          <a:p>
            <a:pPr>
              <a:lnSpc>
                <a:spcPct val="150000"/>
              </a:lnSpc>
            </a:pPr>
            <a:r>
              <a:rPr lang="en-US" sz="1600" dirty="0"/>
              <a:t>Buyer (Vendee) gives the seller (Vendor) a nominal down payment for the contract.</a:t>
            </a:r>
          </a:p>
        </p:txBody>
      </p:sp>
      <p:sp>
        <p:nvSpPr>
          <p:cNvPr id="6" name="TextBox 5">
            <a:extLst>
              <a:ext uri="{FF2B5EF4-FFF2-40B4-BE49-F238E27FC236}">
                <a16:creationId xmlns:a16="http://schemas.microsoft.com/office/drawing/2014/main" id="{15052674-9234-9D17-0A7F-DC732BFF57FF}"/>
              </a:ext>
            </a:extLst>
          </p:cNvPr>
          <p:cNvSpPr txBox="1"/>
          <p:nvPr/>
        </p:nvSpPr>
        <p:spPr>
          <a:xfrm>
            <a:off x="2224893" y="3503101"/>
            <a:ext cx="8386400" cy="414857"/>
          </a:xfrm>
          <a:prstGeom prst="rect">
            <a:avLst/>
          </a:prstGeom>
          <a:noFill/>
        </p:spPr>
        <p:txBody>
          <a:bodyPr wrap="square" rtlCol="0">
            <a:spAutoFit/>
          </a:bodyPr>
          <a:lstStyle/>
          <a:p>
            <a:pPr>
              <a:lnSpc>
                <a:spcPct val="150000"/>
              </a:lnSpc>
            </a:pPr>
            <a:r>
              <a:rPr lang="en-US" sz="1600" dirty="0"/>
              <a:t>Seller retains legal title / buyer receives equitable title.</a:t>
            </a:r>
          </a:p>
        </p:txBody>
      </p:sp>
      <p:sp>
        <p:nvSpPr>
          <p:cNvPr id="9" name="TextBox 8">
            <a:extLst>
              <a:ext uri="{FF2B5EF4-FFF2-40B4-BE49-F238E27FC236}">
                <a16:creationId xmlns:a16="http://schemas.microsoft.com/office/drawing/2014/main" id="{45EDEDA0-7E6B-66AE-684E-C56CD7654758}"/>
              </a:ext>
            </a:extLst>
          </p:cNvPr>
          <p:cNvSpPr txBox="1"/>
          <p:nvPr/>
        </p:nvSpPr>
        <p:spPr>
          <a:xfrm>
            <a:off x="2224893" y="4101960"/>
            <a:ext cx="8386400" cy="414857"/>
          </a:xfrm>
          <a:prstGeom prst="rect">
            <a:avLst/>
          </a:prstGeom>
          <a:noFill/>
        </p:spPr>
        <p:txBody>
          <a:bodyPr wrap="square" rtlCol="0">
            <a:spAutoFit/>
          </a:bodyPr>
          <a:lstStyle/>
          <a:p>
            <a:pPr>
              <a:lnSpc>
                <a:spcPct val="150000"/>
              </a:lnSpc>
            </a:pPr>
            <a:r>
              <a:rPr lang="en-US" sz="1600" dirty="0"/>
              <a:t>Buyer makes payments with interest to seller over the life of the contract.</a:t>
            </a:r>
          </a:p>
        </p:txBody>
      </p:sp>
      <p:sp>
        <p:nvSpPr>
          <p:cNvPr id="8" name="TextBox 7">
            <a:extLst>
              <a:ext uri="{FF2B5EF4-FFF2-40B4-BE49-F238E27FC236}">
                <a16:creationId xmlns:a16="http://schemas.microsoft.com/office/drawing/2014/main" id="{061A8552-23AC-B878-91D9-A5783E37CC93}"/>
              </a:ext>
            </a:extLst>
          </p:cNvPr>
          <p:cNvSpPr txBox="1"/>
          <p:nvPr/>
        </p:nvSpPr>
        <p:spPr>
          <a:xfrm>
            <a:off x="2224893" y="4700819"/>
            <a:ext cx="8386400" cy="414857"/>
          </a:xfrm>
          <a:prstGeom prst="rect">
            <a:avLst/>
          </a:prstGeom>
          <a:noFill/>
        </p:spPr>
        <p:txBody>
          <a:bodyPr wrap="square" rtlCol="0">
            <a:spAutoFit/>
          </a:bodyPr>
          <a:lstStyle/>
          <a:p>
            <a:pPr>
              <a:lnSpc>
                <a:spcPct val="150000"/>
              </a:lnSpc>
            </a:pPr>
            <a:r>
              <a:rPr lang="en-US" sz="1600" dirty="0"/>
              <a:t>Seller delivers the deed (legal title) to buyer once all payments have been made.</a:t>
            </a:r>
          </a:p>
        </p:txBody>
      </p:sp>
    </p:spTree>
    <p:extLst>
      <p:ext uri="{BB962C8B-B14F-4D97-AF65-F5344CB8AC3E}">
        <p14:creationId xmlns:p14="http://schemas.microsoft.com/office/powerpoint/2010/main" val="3896928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ssolv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9" grpId="0"/>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083C-95DF-8E0D-1D1B-3BE88E6A34C9}"/>
              </a:ext>
            </a:extLst>
          </p:cNvPr>
          <p:cNvSpPr>
            <a:spLocks noGrp="1"/>
          </p:cNvSpPr>
          <p:nvPr>
            <p:ph type="title"/>
          </p:nvPr>
        </p:nvSpPr>
        <p:spPr>
          <a:xfrm>
            <a:off x="661182" y="609599"/>
            <a:ext cx="10728477" cy="1119357"/>
          </a:xfrm>
        </p:spPr>
        <p:txBody>
          <a:bodyPr>
            <a:normAutofit/>
          </a:bodyPr>
          <a:lstStyle/>
          <a:p>
            <a:r>
              <a:rPr lang="en-US" b="1" dirty="0"/>
              <a:t>Contract Law – </a:t>
            </a:r>
            <a:r>
              <a:rPr lang="en-US" sz="2000" b="1" dirty="0">
                <a:solidFill>
                  <a:srgbClr val="FFFF00"/>
                </a:solidFill>
              </a:rPr>
              <a:t>Listing / Buyer Representation contracts</a:t>
            </a:r>
            <a:endParaRPr lang="en-US" b="1" dirty="0">
              <a:solidFill>
                <a:srgbClr val="FFFF00"/>
              </a:solidFill>
            </a:endParaRPr>
          </a:p>
        </p:txBody>
      </p:sp>
      <p:sp>
        <p:nvSpPr>
          <p:cNvPr id="7" name="TextBox 6">
            <a:extLst>
              <a:ext uri="{FF2B5EF4-FFF2-40B4-BE49-F238E27FC236}">
                <a16:creationId xmlns:a16="http://schemas.microsoft.com/office/drawing/2014/main" id="{768F2D5F-1282-94F6-EDBD-FD241556876F}"/>
              </a:ext>
            </a:extLst>
          </p:cNvPr>
          <p:cNvSpPr txBox="1"/>
          <p:nvPr/>
        </p:nvSpPr>
        <p:spPr>
          <a:xfrm>
            <a:off x="10747513" y="6261652"/>
            <a:ext cx="1139688" cy="369332"/>
          </a:xfrm>
          <a:prstGeom prst="rect">
            <a:avLst/>
          </a:prstGeom>
          <a:noFill/>
        </p:spPr>
        <p:txBody>
          <a:bodyPr wrap="square" rtlCol="0">
            <a:spAutoFit/>
          </a:bodyPr>
          <a:lstStyle/>
          <a:p>
            <a:r>
              <a:rPr lang="en-US" dirty="0"/>
              <a:t>Pg.  256</a:t>
            </a:r>
          </a:p>
        </p:txBody>
      </p:sp>
      <p:sp>
        <p:nvSpPr>
          <p:cNvPr id="10" name="TextBox 9">
            <a:extLst>
              <a:ext uri="{FF2B5EF4-FFF2-40B4-BE49-F238E27FC236}">
                <a16:creationId xmlns:a16="http://schemas.microsoft.com/office/drawing/2014/main" id="{18487826-5E2B-F75C-D292-C76B914C5ECB}"/>
              </a:ext>
            </a:extLst>
          </p:cNvPr>
          <p:cNvSpPr txBox="1"/>
          <p:nvPr/>
        </p:nvSpPr>
        <p:spPr>
          <a:xfrm>
            <a:off x="1527687" y="1641775"/>
            <a:ext cx="8839058" cy="1569019"/>
          </a:xfrm>
          <a:prstGeom prst="rect">
            <a:avLst/>
          </a:prstGeom>
          <a:noFill/>
        </p:spPr>
        <p:txBody>
          <a:bodyPr wrap="square" rtlCol="0">
            <a:spAutoFit/>
          </a:bodyPr>
          <a:lstStyle/>
          <a:p>
            <a:pPr>
              <a:lnSpc>
                <a:spcPct val="150000"/>
              </a:lnSpc>
            </a:pPr>
            <a:r>
              <a:rPr lang="en-US" dirty="0">
                <a:solidFill>
                  <a:srgbClr val="FFFF00"/>
                </a:solidFill>
              </a:rPr>
              <a:t>Listing Contract – </a:t>
            </a:r>
            <a:r>
              <a:rPr lang="en-US" sz="1600" dirty="0"/>
              <a:t>a contract between an owner (principal) and a licensed real estate brokerage by which the brokerage is employed to list and sell real estate on the owner’s terms within a given time, for which the owner agrees to pay a fee (commission).</a:t>
            </a:r>
            <a:endParaRPr lang="en-US" dirty="0"/>
          </a:p>
        </p:txBody>
      </p:sp>
      <p:sp>
        <p:nvSpPr>
          <p:cNvPr id="6" name="TextBox 5">
            <a:extLst>
              <a:ext uri="{FF2B5EF4-FFF2-40B4-BE49-F238E27FC236}">
                <a16:creationId xmlns:a16="http://schemas.microsoft.com/office/drawing/2014/main" id="{15052674-9234-9D17-0A7F-DC732BFF57FF}"/>
              </a:ext>
            </a:extLst>
          </p:cNvPr>
          <p:cNvSpPr txBox="1"/>
          <p:nvPr/>
        </p:nvSpPr>
        <p:spPr>
          <a:xfrm>
            <a:off x="2278056" y="3365070"/>
            <a:ext cx="8386400" cy="3052182"/>
          </a:xfrm>
          <a:prstGeom prst="rect">
            <a:avLst/>
          </a:prstGeom>
          <a:noFill/>
        </p:spPr>
        <p:txBody>
          <a:bodyPr wrap="square" rtlCol="0">
            <a:spAutoFit/>
          </a:bodyPr>
          <a:lstStyle/>
          <a:p>
            <a:pPr>
              <a:lnSpc>
                <a:spcPct val="150000"/>
              </a:lnSpc>
            </a:pPr>
            <a:r>
              <a:rPr lang="en-US" sz="1600" dirty="0"/>
              <a:t>General requirements of a valid listing contract:</a:t>
            </a:r>
          </a:p>
          <a:p>
            <a:pPr>
              <a:lnSpc>
                <a:spcPct val="150000"/>
              </a:lnSpc>
            </a:pPr>
            <a:r>
              <a:rPr lang="en-US" sz="1600" dirty="0"/>
              <a:t>	</a:t>
            </a:r>
            <a:r>
              <a:rPr lang="en-US" sz="1400" dirty="0"/>
              <a:t>1.  Be in writing and enforceable.</a:t>
            </a:r>
          </a:p>
          <a:p>
            <a:pPr>
              <a:lnSpc>
                <a:spcPct val="150000"/>
              </a:lnSpc>
            </a:pPr>
            <a:r>
              <a:rPr lang="en-US" sz="1400" dirty="0"/>
              <a:t>	2.  State the exact amount of commission to be earned by the broker.</a:t>
            </a:r>
          </a:p>
          <a:p>
            <a:pPr>
              <a:lnSpc>
                <a:spcPct val="150000"/>
              </a:lnSpc>
            </a:pPr>
            <a:r>
              <a:rPr lang="en-US" sz="1400" dirty="0"/>
              <a:t>	3.  Specify a termination date for the agreement.</a:t>
            </a:r>
          </a:p>
          <a:p>
            <a:pPr>
              <a:lnSpc>
                <a:spcPct val="150000"/>
              </a:lnSpc>
            </a:pPr>
            <a:r>
              <a:rPr lang="en-US" sz="1400" dirty="0"/>
              <a:t>	4.  State the price of the real estate and terms of the sale.</a:t>
            </a:r>
          </a:p>
          <a:p>
            <a:pPr>
              <a:lnSpc>
                <a:spcPct val="150000"/>
              </a:lnSpc>
            </a:pPr>
            <a:r>
              <a:rPr lang="en-US" sz="1400" dirty="0"/>
              <a:t>	5.  Include a legal description of the property.</a:t>
            </a:r>
          </a:p>
          <a:p>
            <a:pPr>
              <a:lnSpc>
                <a:spcPct val="150000"/>
              </a:lnSpc>
            </a:pPr>
            <a:r>
              <a:rPr lang="en-US" sz="1400" dirty="0"/>
              <a:t>	6.  List the name of the Broker/Brokerage Firm.</a:t>
            </a:r>
          </a:p>
          <a:p>
            <a:pPr>
              <a:lnSpc>
                <a:spcPct val="150000"/>
              </a:lnSpc>
            </a:pPr>
            <a:r>
              <a:rPr lang="en-US" sz="1400" dirty="0"/>
              <a:t>	7.  Have (at least) the principal’s signature authorizing the agency and the payment of</a:t>
            </a:r>
            <a:br>
              <a:rPr lang="en-US" sz="1400" dirty="0"/>
            </a:br>
            <a:r>
              <a:rPr lang="en-US" sz="1400" dirty="0"/>
              <a:t>              the commission when earned.</a:t>
            </a:r>
          </a:p>
        </p:txBody>
      </p:sp>
    </p:spTree>
    <p:extLst>
      <p:ext uri="{BB962C8B-B14F-4D97-AF65-F5344CB8AC3E}">
        <p14:creationId xmlns:p14="http://schemas.microsoft.com/office/powerpoint/2010/main" val="1001272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083C-95DF-8E0D-1D1B-3BE88E6A34C9}"/>
              </a:ext>
            </a:extLst>
          </p:cNvPr>
          <p:cNvSpPr>
            <a:spLocks noGrp="1"/>
          </p:cNvSpPr>
          <p:nvPr>
            <p:ph type="title"/>
          </p:nvPr>
        </p:nvSpPr>
        <p:spPr>
          <a:xfrm>
            <a:off x="661182" y="609599"/>
            <a:ext cx="10728477" cy="1119357"/>
          </a:xfrm>
        </p:spPr>
        <p:txBody>
          <a:bodyPr>
            <a:normAutofit/>
          </a:bodyPr>
          <a:lstStyle/>
          <a:p>
            <a:r>
              <a:rPr lang="en-US" b="1" dirty="0"/>
              <a:t>Contract Law – </a:t>
            </a:r>
            <a:r>
              <a:rPr lang="en-US" sz="2000" b="1" dirty="0">
                <a:solidFill>
                  <a:schemeClr val="tx1"/>
                </a:solidFill>
              </a:rPr>
              <a:t>Listing / Buyer Representation contracts</a:t>
            </a:r>
            <a:endParaRPr lang="en-US" b="1" dirty="0">
              <a:solidFill>
                <a:schemeClr val="tx1"/>
              </a:solidFill>
            </a:endParaRPr>
          </a:p>
        </p:txBody>
      </p:sp>
      <p:sp>
        <p:nvSpPr>
          <p:cNvPr id="7" name="TextBox 6">
            <a:extLst>
              <a:ext uri="{FF2B5EF4-FFF2-40B4-BE49-F238E27FC236}">
                <a16:creationId xmlns:a16="http://schemas.microsoft.com/office/drawing/2014/main" id="{768F2D5F-1282-94F6-EDBD-FD241556876F}"/>
              </a:ext>
            </a:extLst>
          </p:cNvPr>
          <p:cNvSpPr txBox="1"/>
          <p:nvPr/>
        </p:nvSpPr>
        <p:spPr>
          <a:xfrm>
            <a:off x="10747513" y="6261652"/>
            <a:ext cx="1139688" cy="369332"/>
          </a:xfrm>
          <a:prstGeom prst="rect">
            <a:avLst/>
          </a:prstGeom>
          <a:noFill/>
        </p:spPr>
        <p:txBody>
          <a:bodyPr wrap="square" rtlCol="0">
            <a:spAutoFit/>
          </a:bodyPr>
          <a:lstStyle/>
          <a:p>
            <a:r>
              <a:rPr lang="en-US" dirty="0"/>
              <a:t>Pg.  256</a:t>
            </a:r>
          </a:p>
        </p:txBody>
      </p:sp>
      <p:sp>
        <p:nvSpPr>
          <p:cNvPr id="10" name="TextBox 9">
            <a:extLst>
              <a:ext uri="{FF2B5EF4-FFF2-40B4-BE49-F238E27FC236}">
                <a16:creationId xmlns:a16="http://schemas.microsoft.com/office/drawing/2014/main" id="{18487826-5E2B-F75C-D292-C76B914C5ECB}"/>
              </a:ext>
            </a:extLst>
          </p:cNvPr>
          <p:cNvSpPr txBox="1"/>
          <p:nvPr/>
        </p:nvSpPr>
        <p:spPr>
          <a:xfrm>
            <a:off x="1527687" y="1641775"/>
            <a:ext cx="8839058" cy="455189"/>
          </a:xfrm>
          <a:prstGeom prst="rect">
            <a:avLst/>
          </a:prstGeom>
          <a:noFill/>
        </p:spPr>
        <p:txBody>
          <a:bodyPr wrap="square" rtlCol="0">
            <a:spAutoFit/>
          </a:bodyPr>
          <a:lstStyle/>
          <a:p>
            <a:pPr>
              <a:lnSpc>
                <a:spcPct val="150000"/>
              </a:lnSpc>
            </a:pPr>
            <a:r>
              <a:rPr lang="en-US" dirty="0">
                <a:solidFill>
                  <a:srgbClr val="FFFF00"/>
                </a:solidFill>
              </a:rPr>
              <a:t>Exclusive Listings</a:t>
            </a:r>
            <a:endParaRPr lang="en-US" dirty="0"/>
          </a:p>
        </p:txBody>
      </p:sp>
      <p:pic>
        <p:nvPicPr>
          <p:cNvPr id="3" name="Picture 2" descr="A few signs with text on them&#10;&#10;Description automatically generated with medium confidence">
            <a:extLst>
              <a:ext uri="{FF2B5EF4-FFF2-40B4-BE49-F238E27FC236}">
                <a16:creationId xmlns:a16="http://schemas.microsoft.com/office/drawing/2014/main" id="{94464C9E-A0DC-792D-1556-65B40FA6F68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4200" y="3941124"/>
            <a:ext cx="5943600" cy="2689860"/>
          </a:xfrm>
          <a:prstGeom prst="rect">
            <a:avLst/>
          </a:prstGeom>
        </p:spPr>
      </p:pic>
      <p:sp>
        <p:nvSpPr>
          <p:cNvPr id="4" name="TextBox 3">
            <a:extLst>
              <a:ext uri="{FF2B5EF4-FFF2-40B4-BE49-F238E27FC236}">
                <a16:creationId xmlns:a16="http://schemas.microsoft.com/office/drawing/2014/main" id="{BDE1774A-1A0C-E3C3-6265-24523A3D7244}"/>
              </a:ext>
            </a:extLst>
          </p:cNvPr>
          <p:cNvSpPr txBox="1"/>
          <p:nvPr/>
        </p:nvSpPr>
        <p:spPr>
          <a:xfrm>
            <a:off x="1908455" y="2096964"/>
            <a:ext cx="8839058" cy="455189"/>
          </a:xfrm>
          <a:prstGeom prst="rect">
            <a:avLst/>
          </a:prstGeom>
          <a:noFill/>
        </p:spPr>
        <p:txBody>
          <a:bodyPr wrap="square" rtlCol="0">
            <a:spAutoFit/>
          </a:bodyPr>
          <a:lstStyle/>
          <a:p>
            <a:pPr>
              <a:lnSpc>
                <a:spcPct val="150000"/>
              </a:lnSpc>
            </a:pPr>
            <a:r>
              <a:rPr lang="en-US" dirty="0">
                <a:solidFill>
                  <a:srgbClr val="FFFF00"/>
                </a:solidFill>
              </a:rPr>
              <a:t>Exclusive Right-to-Sell – </a:t>
            </a:r>
            <a:r>
              <a:rPr lang="en-US" sz="1600" dirty="0"/>
              <a:t>one brokerage is given the exclusive right to sell the property.</a:t>
            </a:r>
            <a:endParaRPr lang="en-US" dirty="0"/>
          </a:p>
        </p:txBody>
      </p:sp>
      <p:sp>
        <p:nvSpPr>
          <p:cNvPr id="5" name="TextBox 4">
            <a:extLst>
              <a:ext uri="{FF2B5EF4-FFF2-40B4-BE49-F238E27FC236}">
                <a16:creationId xmlns:a16="http://schemas.microsoft.com/office/drawing/2014/main" id="{58F0C896-8531-875E-E437-5B7C9F7EB68A}"/>
              </a:ext>
            </a:extLst>
          </p:cNvPr>
          <p:cNvSpPr txBox="1"/>
          <p:nvPr/>
        </p:nvSpPr>
        <p:spPr>
          <a:xfrm>
            <a:off x="1908455" y="2579156"/>
            <a:ext cx="8839058" cy="414857"/>
          </a:xfrm>
          <a:prstGeom prst="rect">
            <a:avLst/>
          </a:prstGeom>
          <a:noFill/>
        </p:spPr>
        <p:txBody>
          <a:bodyPr wrap="square" rtlCol="0">
            <a:spAutoFit/>
          </a:bodyPr>
          <a:lstStyle/>
          <a:p>
            <a:pPr>
              <a:lnSpc>
                <a:spcPct val="150000"/>
              </a:lnSpc>
            </a:pPr>
            <a:r>
              <a:rPr lang="en-US" sz="1600" dirty="0"/>
              <a:t>The seller gives up the right to sell the property without paying the broker’s commission.</a:t>
            </a:r>
            <a:endParaRPr lang="en-US" dirty="0"/>
          </a:p>
        </p:txBody>
      </p:sp>
      <p:sp>
        <p:nvSpPr>
          <p:cNvPr id="8" name="TextBox 7">
            <a:extLst>
              <a:ext uri="{FF2B5EF4-FFF2-40B4-BE49-F238E27FC236}">
                <a16:creationId xmlns:a16="http://schemas.microsoft.com/office/drawing/2014/main" id="{EE9082FA-D0F6-0ED2-6BFA-A1857F1F468C}"/>
              </a:ext>
            </a:extLst>
          </p:cNvPr>
          <p:cNvSpPr txBox="1"/>
          <p:nvPr/>
        </p:nvSpPr>
        <p:spPr>
          <a:xfrm>
            <a:off x="1908455" y="3091517"/>
            <a:ext cx="8839058" cy="414857"/>
          </a:xfrm>
          <a:prstGeom prst="rect">
            <a:avLst/>
          </a:prstGeom>
          <a:noFill/>
        </p:spPr>
        <p:txBody>
          <a:bodyPr wrap="square" rtlCol="0">
            <a:spAutoFit/>
          </a:bodyPr>
          <a:lstStyle/>
          <a:p>
            <a:pPr>
              <a:lnSpc>
                <a:spcPct val="150000"/>
              </a:lnSpc>
            </a:pPr>
            <a:r>
              <a:rPr lang="en-US" sz="1600" dirty="0"/>
              <a:t>The brokerage receives the commission regardless of who sells the property.</a:t>
            </a:r>
            <a:endParaRPr lang="en-US" dirty="0"/>
          </a:p>
        </p:txBody>
      </p:sp>
      <p:sp>
        <p:nvSpPr>
          <p:cNvPr id="9" name="Rectangle 8">
            <a:extLst>
              <a:ext uri="{FF2B5EF4-FFF2-40B4-BE49-F238E27FC236}">
                <a16:creationId xmlns:a16="http://schemas.microsoft.com/office/drawing/2014/main" id="{02282059-80DC-858B-2667-019262051DF7}"/>
              </a:ext>
            </a:extLst>
          </p:cNvPr>
          <p:cNvSpPr/>
          <p:nvPr/>
        </p:nvSpPr>
        <p:spPr>
          <a:xfrm>
            <a:off x="3124200" y="3941124"/>
            <a:ext cx="1851837" cy="268853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6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10000" fill="hold" grpId="0" nodeType="clickEffect">
                                  <p:stCondLst>
                                    <p:cond delay="0"/>
                                  </p:stCondLst>
                                  <p:childTnLst>
                                    <p:animEffect transition="out" filter="fade">
                                      <p:cBhvr>
                                        <p:cTn id="6" dur="500" tmFilter="0, 0; .2, .5; .8, .5; 1, 0"/>
                                        <p:tgtEl>
                                          <p:spTgt spid="9"/>
                                        </p:tgtEl>
                                      </p:cBhvr>
                                    </p:animEffect>
                                    <p:animScale>
                                      <p:cBhvr>
                                        <p:cTn id="7" dur="25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083C-95DF-8E0D-1D1B-3BE88E6A34C9}"/>
              </a:ext>
            </a:extLst>
          </p:cNvPr>
          <p:cNvSpPr>
            <a:spLocks noGrp="1"/>
          </p:cNvSpPr>
          <p:nvPr>
            <p:ph type="title"/>
          </p:nvPr>
        </p:nvSpPr>
        <p:spPr>
          <a:xfrm>
            <a:off x="661182" y="609599"/>
            <a:ext cx="10728477" cy="1119357"/>
          </a:xfrm>
        </p:spPr>
        <p:txBody>
          <a:bodyPr>
            <a:normAutofit/>
          </a:bodyPr>
          <a:lstStyle/>
          <a:p>
            <a:r>
              <a:rPr lang="en-US" b="1" dirty="0"/>
              <a:t>Contract Law – </a:t>
            </a:r>
            <a:r>
              <a:rPr lang="en-US" sz="2000" b="1" dirty="0">
                <a:solidFill>
                  <a:schemeClr val="tx1"/>
                </a:solidFill>
              </a:rPr>
              <a:t>Listing / Buyer Representation contracts</a:t>
            </a:r>
            <a:endParaRPr lang="en-US" b="1" dirty="0">
              <a:solidFill>
                <a:schemeClr val="tx1"/>
              </a:solidFill>
            </a:endParaRPr>
          </a:p>
        </p:txBody>
      </p:sp>
      <p:sp>
        <p:nvSpPr>
          <p:cNvPr id="7" name="TextBox 6">
            <a:extLst>
              <a:ext uri="{FF2B5EF4-FFF2-40B4-BE49-F238E27FC236}">
                <a16:creationId xmlns:a16="http://schemas.microsoft.com/office/drawing/2014/main" id="{768F2D5F-1282-94F6-EDBD-FD241556876F}"/>
              </a:ext>
            </a:extLst>
          </p:cNvPr>
          <p:cNvSpPr txBox="1"/>
          <p:nvPr/>
        </p:nvSpPr>
        <p:spPr>
          <a:xfrm>
            <a:off x="10747513" y="6261652"/>
            <a:ext cx="1139688" cy="369332"/>
          </a:xfrm>
          <a:prstGeom prst="rect">
            <a:avLst/>
          </a:prstGeom>
          <a:noFill/>
        </p:spPr>
        <p:txBody>
          <a:bodyPr wrap="square" rtlCol="0">
            <a:spAutoFit/>
          </a:bodyPr>
          <a:lstStyle/>
          <a:p>
            <a:r>
              <a:rPr lang="en-US" dirty="0"/>
              <a:t>Pg.  256</a:t>
            </a:r>
          </a:p>
        </p:txBody>
      </p:sp>
      <p:sp>
        <p:nvSpPr>
          <p:cNvPr id="10" name="TextBox 9">
            <a:extLst>
              <a:ext uri="{FF2B5EF4-FFF2-40B4-BE49-F238E27FC236}">
                <a16:creationId xmlns:a16="http://schemas.microsoft.com/office/drawing/2014/main" id="{18487826-5E2B-F75C-D292-C76B914C5ECB}"/>
              </a:ext>
            </a:extLst>
          </p:cNvPr>
          <p:cNvSpPr txBox="1"/>
          <p:nvPr/>
        </p:nvSpPr>
        <p:spPr>
          <a:xfrm>
            <a:off x="1527687" y="1641775"/>
            <a:ext cx="8839058" cy="455189"/>
          </a:xfrm>
          <a:prstGeom prst="rect">
            <a:avLst/>
          </a:prstGeom>
          <a:noFill/>
        </p:spPr>
        <p:txBody>
          <a:bodyPr wrap="square" rtlCol="0">
            <a:spAutoFit/>
          </a:bodyPr>
          <a:lstStyle/>
          <a:p>
            <a:pPr>
              <a:lnSpc>
                <a:spcPct val="150000"/>
              </a:lnSpc>
            </a:pPr>
            <a:r>
              <a:rPr lang="en-US" dirty="0"/>
              <a:t>Exclusive Listings</a:t>
            </a:r>
          </a:p>
        </p:txBody>
      </p:sp>
      <p:pic>
        <p:nvPicPr>
          <p:cNvPr id="3" name="Picture 2" descr="A few signs with text on them&#10;&#10;Description automatically generated with medium confidence">
            <a:extLst>
              <a:ext uri="{FF2B5EF4-FFF2-40B4-BE49-F238E27FC236}">
                <a16:creationId xmlns:a16="http://schemas.microsoft.com/office/drawing/2014/main" id="{94464C9E-A0DC-792D-1556-65B40FA6F68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4200" y="3941124"/>
            <a:ext cx="5943600" cy="2689860"/>
          </a:xfrm>
          <a:prstGeom prst="rect">
            <a:avLst/>
          </a:prstGeom>
        </p:spPr>
      </p:pic>
      <p:sp>
        <p:nvSpPr>
          <p:cNvPr id="4" name="TextBox 3">
            <a:extLst>
              <a:ext uri="{FF2B5EF4-FFF2-40B4-BE49-F238E27FC236}">
                <a16:creationId xmlns:a16="http://schemas.microsoft.com/office/drawing/2014/main" id="{BDE1774A-1A0C-E3C3-6265-24523A3D7244}"/>
              </a:ext>
            </a:extLst>
          </p:cNvPr>
          <p:cNvSpPr txBox="1"/>
          <p:nvPr/>
        </p:nvSpPr>
        <p:spPr>
          <a:xfrm>
            <a:off x="1908454" y="2096964"/>
            <a:ext cx="9324795" cy="455189"/>
          </a:xfrm>
          <a:prstGeom prst="rect">
            <a:avLst/>
          </a:prstGeom>
          <a:noFill/>
        </p:spPr>
        <p:txBody>
          <a:bodyPr wrap="square" rtlCol="0">
            <a:spAutoFit/>
          </a:bodyPr>
          <a:lstStyle/>
          <a:p>
            <a:pPr>
              <a:lnSpc>
                <a:spcPct val="150000"/>
              </a:lnSpc>
            </a:pPr>
            <a:r>
              <a:rPr lang="en-US" dirty="0">
                <a:solidFill>
                  <a:srgbClr val="FFFF00"/>
                </a:solidFill>
              </a:rPr>
              <a:t>Exclusive Agency – </a:t>
            </a:r>
            <a:r>
              <a:rPr lang="en-US" sz="1400" dirty="0"/>
              <a:t>Only</a:t>
            </a:r>
            <a:r>
              <a:rPr lang="en-US" sz="1600" dirty="0">
                <a:solidFill>
                  <a:srgbClr val="FFFF00"/>
                </a:solidFill>
              </a:rPr>
              <a:t> </a:t>
            </a:r>
            <a:r>
              <a:rPr lang="en-US" sz="1400" dirty="0"/>
              <a:t>one brokerage is authorized to act as the exclusive agent of the principal.</a:t>
            </a:r>
            <a:endParaRPr lang="en-US" dirty="0"/>
          </a:p>
        </p:txBody>
      </p:sp>
      <p:sp>
        <p:nvSpPr>
          <p:cNvPr id="5" name="TextBox 4">
            <a:extLst>
              <a:ext uri="{FF2B5EF4-FFF2-40B4-BE49-F238E27FC236}">
                <a16:creationId xmlns:a16="http://schemas.microsoft.com/office/drawing/2014/main" id="{58F0C896-8531-875E-E437-5B7C9F7EB68A}"/>
              </a:ext>
            </a:extLst>
          </p:cNvPr>
          <p:cNvSpPr txBox="1"/>
          <p:nvPr/>
        </p:nvSpPr>
        <p:spPr>
          <a:xfrm>
            <a:off x="1908454" y="2729613"/>
            <a:ext cx="8839058" cy="374526"/>
          </a:xfrm>
          <a:prstGeom prst="rect">
            <a:avLst/>
          </a:prstGeom>
          <a:noFill/>
        </p:spPr>
        <p:txBody>
          <a:bodyPr wrap="square" rtlCol="0">
            <a:spAutoFit/>
          </a:bodyPr>
          <a:lstStyle/>
          <a:p>
            <a:pPr>
              <a:lnSpc>
                <a:spcPct val="150000"/>
              </a:lnSpc>
            </a:pPr>
            <a:r>
              <a:rPr lang="en-US" sz="1400" dirty="0"/>
              <a:t>However, the seller retains the right to sell the property without any obligation to the brokerage.</a:t>
            </a:r>
            <a:endParaRPr lang="en-US" sz="1600" dirty="0"/>
          </a:p>
        </p:txBody>
      </p:sp>
      <p:sp>
        <p:nvSpPr>
          <p:cNvPr id="8" name="TextBox 7">
            <a:extLst>
              <a:ext uri="{FF2B5EF4-FFF2-40B4-BE49-F238E27FC236}">
                <a16:creationId xmlns:a16="http://schemas.microsoft.com/office/drawing/2014/main" id="{EE9082FA-D0F6-0ED2-6BFA-A1857F1F468C}"/>
              </a:ext>
            </a:extLst>
          </p:cNvPr>
          <p:cNvSpPr txBox="1"/>
          <p:nvPr/>
        </p:nvSpPr>
        <p:spPr>
          <a:xfrm>
            <a:off x="1908454" y="3241737"/>
            <a:ext cx="9324794" cy="374526"/>
          </a:xfrm>
          <a:prstGeom prst="rect">
            <a:avLst/>
          </a:prstGeom>
          <a:noFill/>
        </p:spPr>
        <p:txBody>
          <a:bodyPr wrap="square" rtlCol="0">
            <a:spAutoFit/>
          </a:bodyPr>
          <a:lstStyle/>
          <a:p>
            <a:pPr>
              <a:lnSpc>
                <a:spcPct val="150000"/>
              </a:lnSpc>
            </a:pPr>
            <a:r>
              <a:rPr lang="en-US" sz="1400" dirty="0"/>
              <a:t>The brokerage receives a commission only if its firm is the procuring cause or caused the sale to happen.</a:t>
            </a:r>
            <a:endParaRPr lang="en-US" sz="1600" dirty="0"/>
          </a:p>
        </p:txBody>
      </p:sp>
      <p:sp>
        <p:nvSpPr>
          <p:cNvPr id="6" name="Rectangle 5">
            <a:extLst>
              <a:ext uri="{FF2B5EF4-FFF2-40B4-BE49-F238E27FC236}">
                <a16:creationId xmlns:a16="http://schemas.microsoft.com/office/drawing/2014/main" id="{D498E11D-DCC9-A4BD-E2FA-14220C7A83E4}"/>
              </a:ext>
            </a:extLst>
          </p:cNvPr>
          <p:cNvSpPr/>
          <p:nvPr/>
        </p:nvSpPr>
        <p:spPr>
          <a:xfrm>
            <a:off x="5170081" y="3942448"/>
            <a:ext cx="1851837" cy="268853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6013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10000" fill="hold" grpId="0" nodeType="click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083C-95DF-8E0D-1D1B-3BE88E6A34C9}"/>
              </a:ext>
            </a:extLst>
          </p:cNvPr>
          <p:cNvSpPr>
            <a:spLocks noGrp="1"/>
          </p:cNvSpPr>
          <p:nvPr>
            <p:ph type="title"/>
          </p:nvPr>
        </p:nvSpPr>
        <p:spPr>
          <a:xfrm>
            <a:off x="661182" y="609599"/>
            <a:ext cx="10728477" cy="1119357"/>
          </a:xfrm>
        </p:spPr>
        <p:txBody>
          <a:bodyPr>
            <a:normAutofit/>
          </a:bodyPr>
          <a:lstStyle/>
          <a:p>
            <a:r>
              <a:rPr lang="en-US" b="1" dirty="0"/>
              <a:t>Contract Law – </a:t>
            </a:r>
            <a:r>
              <a:rPr lang="en-US" sz="2200" b="1" dirty="0">
                <a:solidFill>
                  <a:schemeClr val="tx1"/>
                </a:solidFill>
              </a:rPr>
              <a:t>General Contract Law Concepts</a:t>
            </a:r>
            <a:endParaRPr lang="en-US" b="1" dirty="0">
              <a:solidFill>
                <a:schemeClr val="tx1"/>
              </a:solidFill>
            </a:endParaRPr>
          </a:p>
        </p:txBody>
      </p:sp>
      <p:sp>
        <p:nvSpPr>
          <p:cNvPr id="7" name="TextBox 6">
            <a:extLst>
              <a:ext uri="{FF2B5EF4-FFF2-40B4-BE49-F238E27FC236}">
                <a16:creationId xmlns:a16="http://schemas.microsoft.com/office/drawing/2014/main" id="{768F2D5F-1282-94F6-EDBD-FD241556876F}"/>
              </a:ext>
            </a:extLst>
          </p:cNvPr>
          <p:cNvSpPr txBox="1"/>
          <p:nvPr/>
        </p:nvSpPr>
        <p:spPr>
          <a:xfrm>
            <a:off x="10747513" y="6261652"/>
            <a:ext cx="1139688" cy="369332"/>
          </a:xfrm>
          <a:prstGeom prst="rect">
            <a:avLst/>
          </a:prstGeom>
          <a:noFill/>
        </p:spPr>
        <p:txBody>
          <a:bodyPr wrap="square" rtlCol="0">
            <a:spAutoFit/>
          </a:bodyPr>
          <a:lstStyle/>
          <a:p>
            <a:r>
              <a:rPr lang="en-US" dirty="0"/>
              <a:t>Pg.  245</a:t>
            </a:r>
          </a:p>
        </p:txBody>
      </p:sp>
      <p:sp>
        <p:nvSpPr>
          <p:cNvPr id="10" name="TextBox 9">
            <a:extLst>
              <a:ext uri="{FF2B5EF4-FFF2-40B4-BE49-F238E27FC236}">
                <a16:creationId xmlns:a16="http://schemas.microsoft.com/office/drawing/2014/main" id="{18487826-5E2B-F75C-D292-C76B914C5ECB}"/>
              </a:ext>
            </a:extLst>
          </p:cNvPr>
          <p:cNvSpPr txBox="1"/>
          <p:nvPr/>
        </p:nvSpPr>
        <p:spPr>
          <a:xfrm>
            <a:off x="1538320" y="1728956"/>
            <a:ext cx="5268316" cy="414857"/>
          </a:xfrm>
          <a:prstGeom prst="rect">
            <a:avLst/>
          </a:prstGeom>
          <a:noFill/>
        </p:spPr>
        <p:txBody>
          <a:bodyPr wrap="square" rtlCol="0">
            <a:spAutoFit/>
          </a:bodyPr>
          <a:lstStyle/>
          <a:p>
            <a:pPr>
              <a:lnSpc>
                <a:spcPct val="150000"/>
              </a:lnSpc>
            </a:pPr>
            <a:r>
              <a:rPr lang="en-US" sz="1600" dirty="0"/>
              <a:t>Requirements for Contract Validity (Valid Contract)</a:t>
            </a:r>
          </a:p>
        </p:txBody>
      </p:sp>
      <p:pic>
        <p:nvPicPr>
          <p:cNvPr id="3" name="Picture 2" descr="A diagram of a contract&#10;&#10;Description automatically generated">
            <a:extLst>
              <a:ext uri="{FF2B5EF4-FFF2-40B4-BE49-F238E27FC236}">
                <a16:creationId xmlns:a16="http://schemas.microsoft.com/office/drawing/2014/main" id="{33D8B2D8-2FC9-E790-91FE-70CDA029E3A6}"/>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5040" b="94565" l="2446" r="94450">
                        <a14:foregroundMark x1="17592" y1="61660" x2="17592" y2="61660"/>
                        <a14:foregroundMark x1="18250" y1="61265" x2="18250" y2="61265"/>
                        <a14:foregroundMark x1="18250" y1="61265" x2="18250" y2="61265"/>
                        <a14:foregroundMark x1="18250" y1="61265" x2="18250" y2="61265"/>
                        <a14:foregroundMark x1="8278" y1="55830" x2="17968" y2="57016"/>
                        <a14:foregroundMark x1="17968" y1="57016" x2="26905" y2="65613"/>
                        <a14:foregroundMark x1="26905" y1="65613" x2="27940" y2="65613"/>
                        <a14:foregroundMark x1="2446" y1="56917" x2="2446" y2="56917"/>
                        <a14:foregroundMark x1="2446" y1="56917" x2="2446" y2="56917"/>
                        <a14:foregroundMark x1="15522" y1="15613" x2="25964" y2="12846"/>
                        <a14:foregroundMark x1="25964" y1="12846" x2="36783" y2="20257"/>
                        <a14:foregroundMark x1="36783" y1="20257" x2="25870" y2="28854"/>
                        <a14:foregroundMark x1="25870" y1="28854" x2="38288" y2="23221"/>
                        <a14:foregroundMark x1="31044" y1="5138" x2="31044" y2="5138"/>
                        <a14:foregroundMark x1="31044" y1="5138" x2="31044" y2="5138"/>
                        <a14:foregroundMark x1="70273" y1="9091" x2="70273" y2="9091"/>
                        <a14:foregroundMark x1="70273" y1="9091" x2="70273" y2="9091"/>
                        <a14:foregroundMark x1="70273" y1="9091" x2="70273" y2="9091"/>
                        <a14:foregroundMark x1="85795" y1="61660" x2="85795" y2="61660"/>
                        <a14:foregroundMark x1="85795" y1="61660" x2="85795" y2="61660"/>
                        <a14:foregroundMark x1="75823" y1="62352" x2="75823" y2="62352"/>
                        <a14:foregroundMark x1="75823" y1="62352" x2="75823" y2="62352"/>
                        <a14:foregroundMark x1="79304" y1="64526" x2="79304" y2="64526"/>
                        <a14:foregroundMark x1="79304" y1="66304" x2="79304" y2="66304"/>
                        <a14:foregroundMark x1="79304" y1="66700" x2="82408" y2="66700"/>
                        <a14:foregroundMark x1="94450" y1="57609" x2="94450" y2="57609"/>
                        <a14:foregroundMark x1="94450" y1="57609" x2="94450" y2="57609"/>
                        <a14:foregroundMark x1="42051" y1="84387" x2="42051" y2="84387"/>
                        <a14:foregroundMark x1="42427" y1="84091" x2="42427" y2="84091"/>
                        <a14:foregroundMark x1="44497" y1="93083" x2="44497" y2="93083"/>
                        <a14:foregroundMark x1="44497" y1="93083" x2="44497" y2="93083"/>
                        <a14:foregroundMark x1="44779" y1="93083" x2="44779" y2="93083"/>
                        <a14:foregroundMark x1="44779" y1="93083" x2="44779" y2="93083"/>
                        <a14:foregroundMark x1="44779" y1="93083" x2="44779" y2="93083"/>
                        <a14:foregroundMark x1="53810" y1="93478" x2="53810" y2="93478"/>
                        <a14:foregroundMark x1="53810" y1="93478" x2="53810" y2="93478"/>
                        <a14:foregroundMark x1="53810" y1="93478" x2="53810" y2="93478"/>
                        <a14:foregroundMark x1="43462" y1="94565" x2="43462" y2="94565"/>
                        <a14:foregroundMark x1="43462" y1="94565" x2="43462" y2="94565"/>
                        <a14:foregroundMark x1="39605" y1="90217" x2="40357" y2="94565"/>
                        <a14:foregroundMark x1="67168" y1="56225" x2="67168" y2="56225"/>
                        <a14:foregroundMark x1="67168" y1="56225" x2="67168" y2="56225"/>
                        <a14:foregroundMark x1="68015" y1="55632" x2="68015" y2="55632"/>
                        <a14:foregroundMark x1="68015" y1="55632" x2="68015" y2="55632"/>
                        <a14:foregroundMark x1="49577" y1="69862" x2="49577" y2="69862"/>
                        <a14:foregroundMark x1="49577" y1="69862" x2="49577" y2="69862"/>
                        <a14:foregroundMark x1="49765" y1="69664" x2="49765" y2="69664"/>
                        <a14:foregroundMark x1="49765" y1="69664" x2="49765" y2="69664"/>
                        <a14:foregroundMark x1="49765" y1="69664" x2="49765" y2="69664"/>
                        <a14:foregroundMark x1="37159" y1="32213" x2="37159" y2="32213"/>
                        <a14:foregroundMark x1="37159" y1="32213" x2="37159" y2="32213"/>
                        <a14:foregroundMark x1="61618" y1="32312" x2="61618" y2="32312"/>
                        <a14:foregroundMark x1="61618" y1="32312" x2="61618" y2="32312"/>
                      </a14:backgroundRemoval>
                    </a14:imgEffect>
                  </a14:imgLayer>
                </a14:imgProps>
              </a:ext>
              <a:ext uri="{28A0092B-C50C-407E-A947-70E740481C1C}">
                <a14:useLocalDpi xmlns:a14="http://schemas.microsoft.com/office/drawing/2010/main" val="0"/>
              </a:ext>
            </a:extLst>
          </a:blip>
          <a:stretch>
            <a:fillRect/>
          </a:stretch>
        </p:blipFill>
        <p:spPr>
          <a:xfrm>
            <a:off x="6806636" y="1469337"/>
            <a:ext cx="4914310" cy="4677638"/>
          </a:xfrm>
          <a:prstGeom prst="rect">
            <a:avLst/>
          </a:prstGeom>
          <a:effectLst>
            <a:glow rad="129619">
              <a:schemeClr val="tx1">
                <a:alpha val="40000"/>
              </a:schemeClr>
            </a:glow>
          </a:effectLst>
        </p:spPr>
      </p:pic>
      <p:sp>
        <p:nvSpPr>
          <p:cNvPr id="8" name="TextBox 7">
            <a:extLst>
              <a:ext uri="{FF2B5EF4-FFF2-40B4-BE49-F238E27FC236}">
                <a16:creationId xmlns:a16="http://schemas.microsoft.com/office/drawing/2014/main" id="{5B99B554-7C7F-0E40-6E11-8C632C47CBD7}"/>
              </a:ext>
            </a:extLst>
          </p:cNvPr>
          <p:cNvSpPr txBox="1"/>
          <p:nvPr/>
        </p:nvSpPr>
        <p:spPr>
          <a:xfrm>
            <a:off x="1538320" y="2338142"/>
            <a:ext cx="5268316" cy="4108176"/>
          </a:xfrm>
          <a:prstGeom prst="rect">
            <a:avLst/>
          </a:prstGeom>
          <a:noFill/>
        </p:spPr>
        <p:txBody>
          <a:bodyPr wrap="square" rtlCol="0">
            <a:spAutoFit/>
          </a:bodyPr>
          <a:lstStyle/>
          <a:p>
            <a:pPr>
              <a:lnSpc>
                <a:spcPct val="150000"/>
              </a:lnSpc>
            </a:pPr>
            <a:r>
              <a:rPr lang="en-US" sz="1600" dirty="0"/>
              <a:t>Mutual Consent</a:t>
            </a:r>
          </a:p>
          <a:p>
            <a:pPr>
              <a:lnSpc>
                <a:spcPct val="150000"/>
              </a:lnSpc>
            </a:pPr>
            <a:endParaRPr lang="en-US" sz="1600" dirty="0"/>
          </a:p>
          <a:p>
            <a:pPr>
              <a:lnSpc>
                <a:spcPct val="150000"/>
              </a:lnSpc>
            </a:pPr>
            <a:r>
              <a:rPr lang="en-US" sz="1600" dirty="0"/>
              <a:t>	Also known as Offer and Acceptance, </a:t>
            </a:r>
            <a:br>
              <a:rPr lang="en-US" sz="1600" dirty="0"/>
            </a:br>
            <a:r>
              <a:rPr lang="en-US" sz="1600" dirty="0"/>
              <a:t> 	Meeting of the Minds, &amp; Mutual Agreement.</a:t>
            </a:r>
          </a:p>
          <a:p>
            <a:pPr>
              <a:lnSpc>
                <a:spcPct val="150000"/>
              </a:lnSpc>
            </a:pPr>
            <a:endParaRPr lang="en-US" sz="1600" dirty="0"/>
          </a:p>
          <a:p>
            <a:pPr>
              <a:lnSpc>
                <a:spcPct val="150000"/>
              </a:lnSpc>
            </a:pPr>
            <a:r>
              <a:rPr lang="en-US" sz="1600" dirty="0"/>
              <a:t>	Requires a contract to have a clear and</a:t>
            </a:r>
            <a:br>
              <a:rPr lang="en-US" sz="1600" dirty="0"/>
            </a:br>
            <a:r>
              <a:rPr lang="en-US" sz="1600" dirty="0"/>
              <a:t> 	definite offer and an unqualified acceptance</a:t>
            </a:r>
            <a:br>
              <a:rPr lang="en-US" sz="1600" dirty="0"/>
            </a:br>
            <a:r>
              <a:rPr lang="en-US" sz="1600" dirty="0"/>
              <a:t> 	of the offer.</a:t>
            </a:r>
          </a:p>
          <a:p>
            <a:pPr>
              <a:lnSpc>
                <a:spcPct val="150000"/>
              </a:lnSpc>
            </a:pPr>
            <a:endParaRPr lang="en-US" sz="1600" dirty="0"/>
          </a:p>
          <a:p>
            <a:pPr>
              <a:lnSpc>
                <a:spcPct val="150000"/>
              </a:lnSpc>
            </a:pPr>
            <a:r>
              <a:rPr lang="en-US" sz="1600" dirty="0"/>
              <a:t>	A court may nullify a contract where the</a:t>
            </a:r>
            <a:br>
              <a:rPr lang="en-US" sz="1600" dirty="0"/>
            </a:br>
            <a:r>
              <a:rPr lang="en-US" sz="1600" dirty="0"/>
              <a:t> 	acceptance of terms was vague.</a:t>
            </a:r>
          </a:p>
        </p:txBody>
      </p:sp>
      <p:sp>
        <p:nvSpPr>
          <p:cNvPr id="9" name="Rectangle 8">
            <a:extLst>
              <a:ext uri="{FF2B5EF4-FFF2-40B4-BE49-F238E27FC236}">
                <a16:creationId xmlns:a16="http://schemas.microsoft.com/office/drawing/2014/main" id="{4507949D-BC76-5904-16F5-EE02E64237E9}"/>
              </a:ext>
            </a:extLst>
          </p:cNvPr>
          <p:cNvSpPr/>
          <p:nvPr/>
        </p:nvSpPr>
        <p:spPr>
          <a:xfrm rot="1115578">
            <a:off x="10366173" y="3747478"/>
            <a:ext cx="1148400" cy="113434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3484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1"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p:bldP spid="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083C-95DF-8E0D-1D1B-3BE88E6A34C9}"/>
              </a:ext>
            </a:extLst>
          </p:cNvPr>
          <p:cNvSpPr>
            <a:spLocks noGrp="1"/>
          </p:cNvSpPr>
          <p:nvPr>
            <p:ph type="title"/>
          </p:nvPr>
        </p:nvSpPr>
        <p:spPr>
          <a:xfrm>
            <a:off x="661182" y="609599"/>
            <a:ext cx="10728477" cy="1119357"/>
          </a:xfrm>
        </p:spPr>
        <p:txBody>
          <a:bodyPr>
            <a:normAutofit/>
          </a:bodyPr>
          <a:lstStyle/>
          <a:p>
            <a:r>
              <a:rPr lang="en-US" b="1" dirty="0"/>
              <a:t>Contract Law – </a:t>
            </a:r>
            <a:r>
              <a:rPr lang="en-US" sz="2000" b="1" dirty="0">
                <a:solidFill>
                  <a:schemeClr val="tx1"/>
                </a:solidFill>
              </a:rPr>
              <a:t>Listing / Buyer Representation contracts</a:t>
            </a:r>
            <a:endParaRPr lang="en-US" b="1" dirty="0">
              <a:solidFill>
                <a:schemeClr val="tx1"/>
              </a:solidFill>
            </a:endParaRPr>
          </a:p>
        </p:txBody>
      </p:sp>
      <p:sp>
        <p:nvSpPr>
          <p:cNvPr id="7" name="TextBox 6">
            <a:extLst>
              <a:ext uri="{FF2B5EF4-FFF2-40B4-BE49-F238E27FC236}">
                <a16:creationId xmlns:a16="http://schemas.microsoft.com/office/drawing/2014/main" id="{768F2D5F-1282-94F6-EDBD-FD241556876F}"/>
              </a:ext>
            </a:extLst>
          </p:cNvPr>
          <p:cNvSpPr txBox="1"/>
          <p:nvPr/>
        </p:nvSpPr>
        <p:spPr>
          <a:xfrm>
            <a:off x="10747513" y="6261652"/>
            <a:ext cx="1139688" cy="369332"/>
          </a:xfrm>
          <a:prstGeom prst="rect">
            <a:avLst/>
          </a:prstGeom>
          <a:noFill/>
        </p:spPr>
        <p:txBody>
          <a:bodyPr wrap="square" rtlCol="0">
            <a:spAutoFit/>
          </a:bodyPr>
          <a:lstStyle/>
          <a:p>
            <a:r>
              <a:rPr lang="en-US" dirty="0"/>
              <a:t>Pg.  257</a:t>
            </a:r>
          </a:p>
        </p:txBody>
      </p:sp>
      <p:sp>
        <p:nvSpPr>
          <p:cNvPr id="10" name="TextBox 9">
            <a:extLst>
              <a:ext uri="{FF2B5EF4-FFF2-40B4-BE49-F238E27FC236}">
                <a16:creationId xmlns:a16="http://schemas.microsoft.com/office/drawing/2014/main" id="{18487826-5E2B-F75C-D292-C76B914C5ECB}"/>
              </a:ext>
            </a:extLst>
          </p:cNvPr>
          <p:cNvSpPr txBox="1"/>
          <p:nvPr/>
        </p:nvSpPr>
        <p:spPr>
          <a:xfrm>
            <a:off x="1527687" y="1641775"/>
            <a:ext cx="8839058" cy="455189"/>
          </a:xfrm>
          <a:prstGeom prst="rect">
            <a:avLst/>
          </a:prstGeom>
          <a:noFill/>
        </p:spPr>
        <p:txBody>
          <a:bodyPr wrap="square" rtlCol="0">
            <a:spAutoFit/>
          </a:bodyPr>
          <a:lstStyle/>
          <a:p>
            <a:pPr>
              <a:lnSpc>
                <a:spcPct val="150000"/>
              </a:lnSpc>
            </a:pPr>
            <a:r>
              <a:rPr lang="en-US" dirty="0">
                <a:solidFill>
                  <a:srgbClr val="FFFF00"/>
                </a:solidFill>
              </a:rPr>
              <a:t>Non-Exclusive Listings</a:t>
            </a:r>
          </a:p>
        </p:txBody>
      </p:sp>
      <p:pic>
        <p:nvPicPr>
          <p:cNvPr id="3" name="Picture 2" descr="A few signs with text on them&#10;&#10;Description automatically generated with medium confidence">
            <a:extLst>
              <a:ext uri="{FF2B5EF4-FFF2-40B4-BE49-F238E27FC236}">
                <a16:creationId xmlns:a16="http://schemas.microsoft.com/office/drawing/2014/main" id="{94464C9E-A0DC-792D-1556-65B40FA6F68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4200" y="3941124"/>
            <a:ext cx="5943600" cy="2689860"/>
          </a:xfrm>
          <a:prstGeom prst="rect">
            <a:avLst/>
          </a:prstGeom>
        </p:spPr>
      </p:pic>
      <p:sp>
        <p:nvSpPr>
          <p:cNvPr id="4" name="TextBox 3">
            <a:extLst>
              <a:ext uri="{FF2B5EF4-FFF2-40B4-BE49-F238E27FC236}">
                <a16:creationId xmlns:a16="http://schemas.microsoft.com/office/drawing/2014/main" id="{BDE1774A-1A0C-E3C3-6265-24523A3D7244}"/>
              </a:ext>
            </a:extLst>
          </p:cNvPr>
          <p:cNvSpPr txBox="1"/>
          <p:nvPr/>
        </p:nvSpPr>
        <p:spPr>
          <a:xfrm>
            <a:off x="1908454" y="2096964"/>
            <a:ext cx="9324795" cy="455189"/>
          </a:xfrm>
          <a:prstGeom prst="rect">
            <a:avLst/>
          </a:prstGeom>
          <a:noFill/>
        </p:spPr>
        <p:txBody>
          <a:bodyPr wrap="square" rtlCol="0">
            <a:spAutoFit/>
          </a:bodyPr>
          <a:lstStyle/>
          <a:p>
            <a:pPr>
              <a:lnSpc>
                <a:spcPct val="150000"/>
              </a:lnSpc>
            </a:pPr>
            <a:r>
              <a:rPr lang="en-US" dirty="0">
                <a:solidFill>
                  <a:srgbClr val="FFFF00"/>
                </a:solidFill>
              </a:rPr>
              <a:t>Open Listing – </a:t>
            </a:r>
            <a:r>
              <a:rPr lang="en-US" sz="1400" dirty="0"/>
              <a:t>The Seller may employ any number of brokerage firms.</a:t>
            </a:r>
            <a:endParaRPr lang="en-US" dirty="0"/>
          </a:p>
        </p:txBody>
      </p:sp>
      <p:sp>
        <p:nvSpPr>
          <p:cNvPr id="5" name="TextBox 4">
            <a:extLst>
              <a:ext uri="{FF2B5EF4-FFF2-40B4-BE49-F238E27FC236}">
                <a16:creationId xmlns:a16="http://schemas.microsoft.com/office/drawing/2014/main" id="{58F0C896-8531-875E-E437-5B7C9F7EB68A}"/>
              </a:ext>
            </a:extLst>
          </p:cNvPr>
          <p:cNvSpPr txBox="1"/>
          <p:nvPr/>
        </p:nvSpPr>
        <p:spPr>
          <a:xfrm>
            <a:off x="1908454" y="2635905"/>
            <a:ext cx="9481205" cy="374526"/>
          </a:xfrm>
          <a:prstGeom prst="rect">
            <a:avLst/>
          </a:prstGeom>
          <a:noFill/>
        </p:spPr>
        <p:txBody>
          <a:bodyPr wrap="square" rtlCol="0">
            <a:spAutoFit/>
          </a:bodyPr>
          <a:lstStyle/>
          <a:p>
            <a:pPr>
              <a:lnSpc>
                <a:spcPct val="150000"/>
              </a:lnSpc>
            </a:pPr>
            <a:r>
              <a:rPr lang="en-US" sz="1400" dirty="0"/>
              <a:t>The seller is obligated to pay a commission only to the brokerage who produces a buyer (procuring cause.)</a:t>
            </a:r>
            <a:endParaRPr lang="en-US" sz="1600" dirty="0"/>
          </a:p>
        </p:txBody>
      </p:sp>
      <p:sp>
        <p:nvSpPr>
          <p:cNvPr id="8" name="TextBox 7">
            <a:extLst>
              <a:ext uri="{FF2B5EF4-FFF2-40B4-BE49-F238E27FC236}">
                <a16:creationId xmlns:a16="http://schemas.microsoft.com/office/drawing/2014/main" id="{EE9082FA-D0F6-0ED2-6BFA-A1857F1F468C}"/>
              </a:ext>
            </a:extLst>
          </p:cNvPr>
          <p:cNvSpPr txBox="1"/>
          <p:nvPr/>
        </p:nvSpPr>
        <p:spPr>
          <a:xfrm>
            <a:off x="1908455" y="3080154"/>
            <a:ext cx="9324794" cy="697692"/>
          </a:xfrm>
          <a:prstGeom prst="rect">
            <a:avLst/>
          </a:prstGeom>
          <a:noFill/>
        </p:spPr>
        <p:txBody>
          <a:bodyPr wrap="square" rtlCol="0">
            <a:spAutoFit/>
          </a:bodyPr>
          <a:lstStyle/>
          <a:p>
            <a:pPr>
              <a:lnSpc>
                <a:spcPct val="150000"/>
              </a:lnSpc>
            </a:pPr>
            <a:r>
              <a:rPr lang="en-US" sz="1400" dirty="0"/>
              <a:t>If the seller personally sells the property, without the aid of any broker, the seller is not obligated to pay a commission.</a:t>
            </a:r>
            <a:endParaRPr lang="en-US" sz="1600" dirty="0"/>
          </a:p>
        </p:txBody>
      </p:sp>
      <p:sp>
        <p:nvSpPr>
          <p:cNvPr id="6" name="Rectangle 5">
            <a:extLst>
              <a:ext uri="{FF2B5EF4-FFF2-40B4-BE49-F238E27FC236}">
                <a16:creationId xmlns:a16="http://schemas.microsoft.com/office/drawing/2014/main" id="{1E6AF58D-E0A1-D180-DE5D-3B0BDBBF5D4E}"/>
              </a:ext>
            </a:extLst>
          </p:cNvPr>
          <p:cNvSpPr/>
          <p:nvPr/>
        </p:nvSpPr>
        <p:spPr>
          <a:xfrm>
            <a:off x="7215963" y="3931004"/>
            <a:ext cx="1851837" cy="268853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2114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10000" fill="hold" grpId="0" nodeType="click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083C-95DF-8E0D-1D1B-3BE88E6A34C9}"/>
              </a:ext>
            </a:extLst>
          </p:cNvPr>
          <p:cNvSpPr>
            <a:spLocks noGrp="1"/>
          </p:cNvSpPr>
          <p:nvPr>
            <p:ph type="title"/>
          </p:nvPr>
        </p:nvSpPr>
        <p:spPr>
          <a:xfrm>
            <a:off x="661182" y="609599"/>
            <a:ext cx="10728477" cy="1119357"/>
          </a:xfrm>
        </p:spPr>
        <p:txBody>
          <a:bodyPr>
            <a:normAutofit/>
          </a:bodyPr>
          <a:lstStyle/>
          <a:p>
            <a:r>
              <a:rPr lang="en-US" b="1" dirty="0"/>
              <a:t>Contract Law – </a:t>
            </a:r>
            <a:r>
              <a:rPr lang="en-US" sz="2000" b="1" dirty="0">
                <a:solidFill>
                  <a:schemeClr val="tx1"/>
                </a:solidFill>
              </a:rPr>
              <a:t>Listing / Buyer Representation contracts</a:t>
            </a:r>
            <a:endParaRPr lang="en-US" b="1" dirty="0">
              <a:solidFill>
                <a:schemeClr val="tx1"/>
              </a:solidFill>
            </a:endParaRPr>
          </a:p>
        </p:txBody>
      </p:sp>
      <p:sp>
        <p:nvSpPr>
          <p:cNvPr id="7" name="TextBox 6">
            <a:extLst>
              <a:ext uri="{FF2B5EF4-FFF2-40B4-BE49-F238E27FC236}">
                <a16:creationId xmlns:a16="http://schemas.microsoft.com/office/drawing/2014/main" id="{768F2D5F-1282-94F6-EDBD-FD241556876F}"/>
              </a:ext>
            </a:extLst>
          </p:cNvPr>
          <p:cNvSpPr txBox="1"/>
          <p:nvPr/>
        </p:nvSpPr>
        <p:spPr>
          <a:xfrm>
            <a:off x="10747513" y="6261652"/>
            <a:ext cx="1139688" cy="369332"/>
          </a:xfrm>
          <a:prstGeom prst="rect">
            <a:avLst/>
          </a:prstGeom>
          <a:noFill/>
        </p:spPr>
        <p:txBody>
          <a:bodyPr wrap="square" rtlCol="0">
            <a:spAutoFit/>
          </a:bodyPr>
          <a:lstStyle/>
          <a:p>
            <a:r>
              <a:rPr lang="en-US" dirty="0"/>
              <a:t>Pg.  257</a:t>
            </a:r>
          </a:p>
        </p:txBody>
      </p:sp>
      <p:sp>
        <p:nvSpPr>
          <p:cNvPr id="10" name="TextBox 9">
            <a:extLst>
              <a:ext uri="{FF2B5EF4-FFF2-40B4-BE49-F238E27FC236}">
                <a16:creationId xmlns:a16="http://schemas.microsoft.com/office/drawing/2014/main" id="{18487826-5E2B-F75C-D292-C76B914C5ECB}"/>
              </a:ext>
            </a:extLst>
          </p:cNvPr>
          <p:cNvSpPr txBox="1"/>
          <p:nvPr/>
        </p:nvSpPr>
        <p:spPr>
          <a:xfrm>
            <a:off x="1527687" y="1641775"/>
            <a:ext cx="8839058" cy="455189"/>
          </a:xfrm>
          <a:prstGeom prst="rect">
            <a:avLst/>
          </a:prstGeom>
          <a:noFill/>
        </p:spPr>
        <p:txBody>
          <a:bodyPr wrap="square" rtlCol="0">
            <a:spAutoFit/>
          </a:bodyPr>
          <a:lstStyle/>
          <a:p>
            <a:pPr>
              <a:lnSpc>
                <a:spcPct val="150000"/>
              </a:lnSpc>
            </a:pPr>
            <a:r>
              <a:rPr lang="en-US" dirty="0"/>
              <a:t>Non-Exclusive Listings</a:t>
            </a:r>
          </a:p>
        </p:txBody>
      </p:sp>
      <p:sp>
        <p:nvSpPr>
          <p:cNvPr id="4" name="TextBox 3">
            <a:extLst>
              <a:ext uri="{FF2B5EF4-FFF2-40B4-BE49-F238E27FC236}">
                <a16:creationId xmlns:a16="http://schemas.microsoft.com/office/drawing/2014/main" id="{BDE1774A-1A0C-E3C3-6265-24523A3D7244}"/>
              </a:ext>
            </a:extLst>
          </p:cNvPr>
          <p:cNvSpPr txBox="1"/>
          <p:nvPr/>
        </p:nvSpPr>
        <p:spPr>
          <a:xfrm>
            <a:off x="1908454" y="2470980"/>
            <a:ext cx="9324795" cy="830356"/>
          </a:xfrm>
          <a:prstGeom prst="rect">
            <a:avLst/>
          </a:prstGeom>
          <a:noFill/>
        </p:spPr>
        <p:txBody>
          <a:bodyPr wrap="square" rtlCol="0">
            <a:spAutoFit/>
          </a:bodyPr>
          <a:lstStyle/>
          <a:p>
            <a:pPr>
              <a:lnSpc>
                <a:spcPct val="150000"/>
              </a:lnSpc>
            </a:pPr>
            <a:r>
              <a:rPr lang="en-US" dirty="0">
                <a:solidFill>
                  <a:srgbClr val="FFFF00"/>
                </a:solidFill>
              </a:rPr>
              <a:t>Net Listing – </a:t>
            </a:r>
            <a:r>
              <a:rPr lang="en-US" sz="1600" dirty="0"/>
              <a:t>A listing which states a minimum sale or lease price the owner will accept, with any excess going to the broker as a commission.</a:t>
            </a:r>
            <a:endParaRPr lang="en-US" dirty="0"/>
          </a:p>
        </p:txBody>
      </p:sp>
      <p:sp>
        <p:nvSpPr>
          <p:cNvPr id="5" name="TextBox 4">
            <a:extLst>
              <a:ext uri="{FF2B5EF4-FFF2-40B4-BE49-F238E27FC236}">
                <a16:creationId xmlns:a16="http://schemas.microsoft.com/office/drawing/2014/main" id="{58F0C896-8531-875E-E437-5B7C9F7EB68A}"/>
              </a:ext>
            </a:extLst>
          </p:cNvPr>
          <p:cNvSpPr txBox="1"/>
          <p:nvPr/>
        </p:nvSpPr>
        <p:spPr>
          <a:xfrm>
            <a:off x="1908454" y="3515824"/>
            <a:ext cx="9481205" cy="414857"/>
          </a:xfrm>
          <a:prstGeom prst="rect">
            <a:avLst/>
          </a:prstGeom>
          <a:noFill/>
        </p:spPr>
        <p:txBody>
          <a:bodyPr wrap="square" rtlCol="0">
            <a:spAutoFit/>
          </a:bodyPr>
          <a:lstStyle/>
          <a:p>
            <a:pPr>
              <a:lnSpc>
                <a:spcPct val="150000"/>
              </a:lnSpc>
            </a:pPr>
            <a:r>
              <a:rPr lang="en-US" sz="1600" dirty="0"/>
              <a:t>Illegal in many states and/or professionally discouraged.</a:t>
            </a:r>
            <a:endParaRPr lang="en-US" dirty="0"/>
          </a:p>
        </p:txBody>
      </p:sp>
    </p:spTree>
    <p:extLst>
      <p:ext uri="{BB962C8B-B14F-4D97-AF65-F5344CB8AC3E}">
        <p14:creationId xmlns:p14="http://schemas.microsoft.com/office/powerpoint/2010/main" val="9070632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083C-95DF-8E0D-1D1B-3BE88E6A34C9}"/>
              </a:ext>
            </a:extLst>
          </p:cNvPr>
          <p:cNvSpPr>
            <a:spLocks noGrp="1"/>
          </p:cNvSpPr>
          <p:nvPr>
            <p:ph type="title"/>
          </p:nvPr>
        </p:nvSpPr>
        <p:spPr>
          <a:xfrm>
            <a:off x="661182" y="609599"/>
            <a:ext cx="10728477" cy="1119357"/>
          </a:xfrm>
        </p:spPr>
        <p:txBody>
          <a:bodyPr>
            <a:normAutofit/>
          </a:bodyPr>
          <a:lstStyle/>
          <a:p>
            <a:r>
              <a:rPr lang="en-US" b="1" dirty="0"/>
              <a:t>Contract Law – </a:t>
            </a:r>
            <a:r>
              <a:rPr lang="en-US" sz="2000" b="1" dirty="0">
                <a:solidFill>
                  <a:schemeClr val="tx1"/>
                </a:solidFill>
              </a:rPr>
              <a:t>Listing / Buyer Representation contracts</a:t>
            </a:r>
            <a:endParaRPr lang="en-US" b="1" dirty="0">
              <a:solidFill>
                <a:schemeClr val="tx1"/>
              </a:solidFill>
            </a:endParaRPr>
          </a:p>
        </p:txBody>
      </p:sp>
      <p:sp>
        <p:nvSpPr>
          <p:cNvPr id="7" name="TextBox 6">
            <a:extLst>
              <a:ext uri="{FF2B5EF4-FFF2-40B4-BE49-F238E27FC236}">
                <a16:creationId xmlns:a16="http://schemas.microsoft.com/office/drawing/2014/main" id="{768F2D5F-1282-94F6-EDBD-FD241556876F}"/>
              </a:ext>
            </a:extLst>
          </p:cNvPr>
          <p:cNvSpPr txBox="1"/>
          <p:nvPr/>
        </p:nvSpPr>
        <p:spPr>
          <a:xfrm>
            <a:off x="10747513" y="6261652"/>
            <a:ext cx="1139688" cy="369332"/>
          </a:xfrm>
          <a:prstGeom prst="rect">
            <a:avLst/>
          </a:prstGeom>
          <a:noFill/>
        </p:spPr>
        <p:txBody>
          <a:bodyPr wrap="square" rtlCol="0">
            <a:spAutoFit/>
          </a:bodyPr>
          <a:lstStyle/>
          <a:p>
            <a:r>
              <a:rPr lang="en-US" dirty="0"/>
              <a:t>Pg.  258</a:t>
            </a:r>
          </a:p>
        </p:txBody>
      </p:sp>
      <p:sp>
        <p:nvSpPr>
          <p:cNvPr id="10" name="TextBox 9">
            <a:extLst>
              <a:ext uri="{FF2B5EF4-FFF2-40B4-BE49-F238E27FC236}">
                <a16:creationId xmlns:a16="http://schemas.microsoft.com/office/drawing/2014/main" id="{18487826-5E2B-F75C-D292-C76B914C5ECB}"/>
              </a:ext>
            </a:extLst>
          </p:cNvPr>
          <p:cNvSpPr txBox="1"/>
          <p:nvPr/>
        </p:nvSpPr>
        <p:spPr>
          <a:xfrm>
            <a:off x="1527687" y="1641775"/>
            <a:ext cx="8839058" cy="455189"/>
          </a:xfrm>
          <a:prstGeom prst="rect">
            <a:avLst/>
          </a:prstGeom>
          <a:noFill/>
        </p:spPr>
        <p:txBody>
          <a:bodyPr wrap="square" rtlCol="0">
            <a:spAutoFit/>
          </a:bodyPr>
          <a:lstStyle/>
          <a:p>
            <a:pPr>
              <a:lnSpc>
                <a:spcPct val="150000"/>
              </a:lnSpc>
            </a:pPr>
            <a:r>
              <a:rPr lang="en-US" dirty="0">
                <a:solidFill>
                  <a:srgbClr val="FFFF00"/>
                </a:solidFill>
              </a:rPr>
              <a:t>Buyer Brokerage / Tenant Representation Contracts</a:t>
            </a:r>
          </a:p>
        </p:txBody>
      </p:sp>
      <p:sp>
        <p:nvSpPr>
          <p:cNvPr id="4" name="TextBox 3">
            <a:extLst>
              <a:ext uri="{FF2B5EF4-FFF2-40B4-BE49-F238E27FC236}">
                <a16:creationId xmlns:a16="http://schemas.microsoft.com/office/drawing/2014/main" id="{BDE1774A-1A0C-E3C3-6265-24523A3D7244}"/>
              </a:ext>
            </a:extLst>
          </p:cNvPr>
          <p:cNvSpPr txBox="1"/>
          <p:nvPr/>
        </p:nvSpPr>
        <p:spPr>
          <a:xfrm>
            <a:off x="1908454" y="2654500"/>
            <a:ext cx="9324795" cy="784189"/>
          </a:xfrm>
          <a:prstGeom prst="rect">
            <a:avLst/>
          </a:prstGeom>
          <a:noFill/>
        </p:spPr>
        <p:txBody>
          <a:bodyPr wrap="square" rtlCol="0">
            <a:spAutoFit/>
          </a:bodyPr>
          <a:lstStyle/>
          <a:p>
            <a:pPr>
              <a:lnSpc>
                <a:spcPct val="150000"/>
              </a:lnSpc>
            </a:pPr>
            <a:r>
              <a:rPr lang="en-US" sz="1600" dirty="0"/>
              <a:t>Unless agreed that the seller pays the commission, the buyer or tenant must compensate their representative whenever purchasing or renting a property.</a:t>
            </a:r>
            <a:endParaRPr lang="en-US" dirty="0"/>
          </a:p>
        </p:txBody>
      </p:sp>
      <p:sp>
        <p:nvSpPr>
          <p:cNvPr id="5" name="TextBox 4">
            <a:extLst>
              <a:ext uri="{FF2B5EF4-FFF2-40B4-BE49-F238E27FC236}">
                <a16:creationId xmlns:a16="http://schemas.microsoft.com/office/drawing/2014/main" id="{58F0C896-8531-875E-E437-5B7C9F7EB68A}"/>
              </a:ext>
            </a:extLst>
          </p:cNvPr>
          <p:cNvSpPr txBox="1"/>
          <p:nvPr/>
        </p:nvSpPr>
        <p:spPr>
          <a:xfrm>
            <a:off x="1908454" y="3767730"/>
            <a:ext cx="9481205" cy="784189"/>
          </a:xfrm>
          <a:prstGeom prst="rect">
            <a:avLst/>
          </a:prstGeom>
          <a:noFill/>
        </p:spPr>
        <p:txBody>
          <a:bodyPr wrap="square" rtlCol="0">
            <a:spAutoFit/>
          </a:bodyPr>
          <a:lstStyle/>
          <a:p>
            <a:pPr>
              <a:lnSpc>
                <a:spcPct val="150000"/>
              </a:lnSpc>
            </a:pPr>
            <a:r>
              <a:rPr lang="en-US" sz="1600" dirty="0"/>
              <a:t>Agreement entered into which describes the type of property sought, and the term of the representation agreement.  Very much like a listing contract with a seller.</a:t>
            </a:r>
            <a:endParaRPr lang="en-US" dirty="0"/>
          </a:p>
        </p:txBody>
      </p:sp>
    </p:spTree>
    <p:extLst>
      <p:ext uri="{BB962C8B-B14F-4D97-AF65-F5344CB8AC3E}">
        <p14:creationId xmlns:p14="http://schemas.microsoft.com/office/powerpoint/2010/main" val="29235659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083C-95DF-8E0D-1D1B-3BE88E6A34C9}"/>
              </a:ext>
            </a:extLst>
          </p:cNvPr>
          <p:cNvSpPr>
            <a:spLocks noGrp="1"/>
          </p:cNvSpPr>
          <p:nvPr>
            <p:ph type="title"/>
          </p:nvPr>
        </p:nvSpPr>
        <p:spPr>
          <a:xfrm>
            <a:off x="661182" y="609599"/>
            <a:ext cx="10728477" cy="1119357"/>
          </a:xfrm>
        </p:spPr>
        <p:txBody>
          <a:bodyPr>
            <a:normAutofit/>
          </a:bodyPr>
          <a:lstStyle/>
          <a:p>
            <a:r>
              <a:rPr lang="en-US" b="1" dirty="0"/>
              <a:t>Contract Law – </a:t>
            </a:r>
            <a:r>
              <a:rPr lang="en-US" sz="2000" b="1" dirty="0">
                <a:solidFill>
                  <a:schemeClr val="tx1"/>
                </a:solidFill>
              </a:rPr>
              <a:t>Listing / Buyer Representation contracts</a:t>
            </a:r>
            <a:endParaRPr lang="en-US" b="1" dirty="0">
              <a:solidFill>
                <a:schemeClr val="tx1"/>
              </a:solidFill>
            </a:endParaRPr>
          </a:p>
        </p:txBody>
      </p:sp>
      <p:sp>
        <p:nvSpPr>
          <p:cNvPr id="7" name="TextBox 6">
            <a:extLst>
              <a:ext uri="{FF2B5EF4-FFF2-40B4-BE49-F238E27FC236}">
                <a16:creationId xmlns:a16="http://schemas.microsoft.com/office/drawing/2014/main" id="{768F2D5F-1282-94F6-EDBD-FD241556876F}"/>
              </a:ext>
            </a:extLst>
          </p:cNvPr>
          <p:cNvSpPr txBox="1"/>
          <p:nvPr/>
        </p:nvSpPr>
        <p:spPr>
          <a:xfrm>
            <a:off x="10747513" y="6261652"/>
            <a:ext cx="1139688" cy="369332"/>
          </a:xfrm>
          <a:prstGeom prst="rect">
            <a:avLst/>
          </a:prstGeom>
          <a:noFill/>
        </p:spPr>
        <p:txBody>
          <a:bodyPr wrap="square" rtlCol="0">
            <a:spAutoFit/>
          </a:bodyPr>
          <a:lstStyle/>
          <a:p>
            <a:r>
              <a:rPr lang="en-US" dirty="0"/>
              <a:t>Pg.  258</a:t>
            </a:r>
          </a:p>
        </p:txBody>
      </p:sp>
      <p:sp>
        <p:nvSpPr>
          <p:cNvPr id="10" name="TextBox 9">
            <a:extLst>
              <a:ext uri="{FF2B5EF4-FFF2-40B4-BE49-F238E27FC236}">
                <a16:creationId xmlns:a16="http://schemas.microsoft.com/office/drawing/2014/main" id="{18487826-5E2B-F75C-D292-C76B914C5ECB}"/>
              </a:ext>
            </a:extLst>
          </p:cNvPr>
          <p:cNvSpPr txBox="1"/>
          <p:nvPr/>
        </p:nvSpPr>
        <p:spPr>
          <a:xfrm>
            <a:off x="1527687" y="1641775"/>
            <a:ext cx="8839058" cy="455189"/>
          </a:xfrm>
          <a:prstGeom prst="rect">
            <a:avLst/>
          </a:prstGeom>
          <a:noFill/>
        </p:spPr>
        <p:txBody>
          <a:bodyPr wrap="square" rtlCol="0">
            <a:spAutoFit/>
          </a:bodyPr>
          <a:lstStyle/>
          <a:p>
            <a:pPr>
              <a:lnSpc>
                <a:spcPct val="150000"/>
              </a:lnSpc>
            </a:pPr>
            <a:r>
              <a:rPr lang="en-US" dirty="0"/>
              <a:t>Buyer Brokerage / Tenant Representation Contracts</a:t>
            </a:r>
          </a:p>
        </p:txBody>
      </p:sp>
      <p:sp>
        <p:nvSpPr>
          <p:cNvPr id="4" name="TextBox 3">
            <a:extLst>
              <a:ext uri="{FF2B5EF4-FFF2-40B4-BE49-F238E27FC236}">
                <a16:creationId xmlns:a16="http://schemas.microsoft.com/office/drawing/2014/main" id="{BDE1774A-1A0C-E3C3-6265-24523A3D7244}"/>
              </a:ext>
            </a:extLst>
          </p:cNvPr>
          <p:cNvSpPr txBox="1"/>
          <p:nvPr/>
        </p:nvSpPr>
        <p:spPr>
          <a:xfrm>
            <a:off x="1908454" y="2654500"/>
            <a:ext cx="9324795" cy="784189"/>
          </a:xfrm>
          <a:prstGeom prst="rect">
            <a:avLst/>
          </a:prstGeom>
          <a:noFill/>
        </p:spPr>
        <p:txBody>
          <a:bodyPr wrap="square" rtlCol="0">
            <a:spAutoFit/>
          </a:bodyPr>
          <a:lstStyle/>
          <a:p>
            <a:pPr>
              <a:lnSpc>
                <a:spcPct val="150000"/>
              </a:lnSpc>
            </a:pPr>
            <a:r>
              <a:rPr lang="en-US" sz="1600" dirty="0"/>
              <a:t>Buyer Broker can be compensated in many ways:</a:t>
            </a:r>
          </a:p>
          <a:p>
            <a:pPr>
              <a:lnSpc>
                <a:spcPct val="150000"/>
              </a:lnSpc>
            </a:pPr>
            <a:r>
              <a:rPr lang="en-US" sz="1600" dirty="0"/>
              <a:t>		</a:t>
            </a:r>
            <a:endParaRPr lang="en-US" dirty="0"/>
          </a:p>
        </p:txBody>
      </p:sp>
      <p:sp>
        <p:nvSpPr>
          <p:cNvPr id="5" name="TextBox 4">
            <a:extLst>
              <a:ext uri="{FF2B5EF4-FFF2-40B4-BE49-F238E27FC236}">
                <a16:creationId xmlns:a16="http://schemas.microsoft.com/office/drawing/2014/main" id="{58F0C896-8531-875E-E437-5B7C9F7EB68A}"/>
              </a:ext>
            </a:extLst>
          </p:cNvPr>
          <p:cNvSpPr txBox="1"/>
          <p:nvPr/>
        </p:nvSpPr>
        <p:spPr>
          <a:xfrm>
            <a:off x="1908454" y="3226473"/>
            <a:ext cx="9481205" cy="784189"/>
          </a:xfrm>
          <a:prstGeom prst="rect">
            <a:avLst/>
          </a:prstGeom>
          <a:noFill/>
        </p:spPr>
        <p:txBody>
          <a:bodyPr wrap="square" rtlCol="0">
            <a:spAutoFit/>
          </a:bodyPr>
          <a:lstStyle/>
          <a:p>
            <a:pPr>
              <a:lnSpc>
                <a:spcPct val="150000"/>
              </a:lnSpc>
            </a:pPr>
            <a:r>
              <a:rPr lang="en-US" sz="1600" dirty="0"/>
              <a:t>Retainer fee – gives buyer or tenant incentive to perform the contract.  </a:t>
            </a:r>
          </a:p>
          <a:p>
            <a:pPr>
              <a:lnSpc>
                <a:spcPct val="150000"/>
              </a:lnSpc>
            </a:pPr>
            <a:r>
              <a:rPr lang="en-US" sz="1600" dirty="0"/>
              <a:t>		         The fee may be refundable or nonrefundable.</a:t>
            </a:r>
            <a:endParaRPr lang="en-US" dirty="0"/>
          </a:p>
        </p:txBody>
      </p:sp>
      <p:sp>
        <p:nvSpPr>
          <p:cNvPr id="3" name="TextBox 2">
            <a:extLst>
              <a:ext uri="{FF2B5EF4-FFF2-40B4-BE49-F238E27FC236}">
                <a16:creationId xmlns:a16="http://schemas.microsoft.com/office/drawing/2014/main" id="{40F7FF60-976E-A1AF-E17B-AB13659BD269}"/>
              </a:ext>
            </a:extLst>
          </p:cNvPr>
          <p:cNvSpPr txBox="1"/>
          <p:nvPr/>
        </p:nvSpPr>
        <p:spPr>
          <a:xfrm>
            <a:off x="1908455" y="4124246"/>
            <a:ext cx="8915490" cy="784189"/>
          </a:xfrm>
          <a:prstGeom prst="rect">
            <a:avLst/>
          </a:prstGeom>
          <a:noFill/>
        </p:spPr>
        <p:txBody>
          <a:bodyPr wrap="square" rtlCol="0">
            <a:spAutoFit/>
          </a:bodyPr>
          <a:lstStyle/>
          <a:p>
            <a:pPr>
              <a:lnSpc>
                <a:spcPct val="150000"/>
              </a:lnSpc>
            </a:pPr>
            <a:r>
              <a:rPr lang="en-US" sz="1600" dirty="0"/>
              <a:t>Flat or Fixed Fee – the fee can be paid by the buyer or tenant or as a co-op fee by the</a:t>
            </a:r>
            <a:br>
              <a:rPr lang="en-US" sz="1600" dirty="0"/>
            </a:br>
            <a:r>
              <a:rPr lang="en-US" sz="1600" dirty="0"/>
              <a:t> 				seller or landlord.</a:t>
            </a:r>
          </a:p>
        </p:txBody>
      </p:sp>
      <p:sp>
        <p:nvSpPr>
          <p:cNvPr id="6" name="TextBox 5">
            <a:extLst>
              <a:ext uri="{FF2B5EF4-FFF2-40B4-BE49-F238E27FC236}">
                <a16:creationId xmlns:a16="http://schemas.microsoft.com/office/drawing/2014/main" id="{6EE21D50-24F8-4B7D-DD32-FCF4752DB0D4}"/>
              </a:ext>
            </a:extLst>
          </p:cNvPr>
          <p:cNvSpPr txBox="1"/>
          <p:nvPr/>
        </p:nvSpPr>
        <p:spPr>
          <a:xfrm>
            <a:off x="1908455" y="4962758"/>
            <a:ext cx="8915490" cy="414857"/>
          </a:xfrm>
          <a:prstGeom prst="rect">
            <a:avLst/>
          </a:prstGeom>
          <a:noFill/>
        </p:spPr>
        <p:txBody>
          <a:bodyPr wrap="square" rtlCol="0">
            <a:spAutoFit/>
          </a:bodyPr>
          <a:lstStyle/>
          <a:p>
            <a:pPr>
              <a:lnSpc>
                <a:spcPct val="150000"/>
              </a:lnSpc>
            </a:pPr>
            <a:r>
              <a:rPr lang="en-US" sz="1600" dirty="0"/>
              <a:t>Hourly Fee</a:t>
            </a:r>
          </a:p>
        </p:txBody>
      </p:sp>
      <p:sp>
        <p:nvSpPr>
          <p:cNvPr id="8" name="TextBox 7">
            <a:extLst>
              <a:ext uri="{FF2B5EF4-FFF2-40B4-BE49-F238E27FC236}">
                <a16:creationId xmlns:a16="http://schemas.microsoft.com/office/drawing/2014/main" id="{28CFB456-59A4-2484-8F85-8C1AF3EA9C4D}"/>
              </a:ext>
            </a:extLst>
          </p:cNvPr>
          <p:cNvSpPr txBox="1"/>
          <p:nvPr/>
        </p:nvSpPr>
        <p:spPr>
          <a:xfrm>
            <a:off x="1908455" y="5585043"/>
            <a:ext cx="8915490" cy="414857"/>
          </a:xfrm>
          <a:prstGeom prst="rect">
            <a:avLst/>
          </a:prstGeom>
          <a:noFill/>
        </p:spPr>
        <p:txBody>
          <a:bodyPr wrap="square" rtlCol="0">
            <a:spAutoFit/>
          </a:bodyPr>
          <a:lstStyle/>
          <a:p>
            <a:pPr>
              <a:lnSpc>
                <a:spcPct val="150000"/>
              </a:lnSpc>
            </a:pPr>
            <a:r>
              <a:rPr lang="en-US" sz="1600" dirty="0"/>
              <a:t>Percentage Fee - can be a percent of sales or rent price or an MLS co-op fee.</a:t>
            </a:r>
          </a:p>
        </p:txBody>
      </p:sp>
    </p:spTree>
    <p:extLst>
      <p:ext uri="{BB962C8B-B14F-4D97-AF65-F5344CB8AC3E}">
        <p14:creationId xmlns:p14="http://schemas.microsoft.com/office/powerpoint/2010/main" val="21127104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083C-95DF-8E0D-1D1B-3BE88E6A34C9}"/>
              </a:ext>
            </a:extLst>
          </p:cNvPr>
          <p:cNvSpPr>
            <a:spLocks noGrp="1"/>
          </p:cNvSpPr>
          <p:nvPr>
            <p:ph type="title"/>
          </p:nvPr>
        </p:nvSpPr>
        <p:spPr>
          <a:xfrm>
            <a:off x="661182" y="609599"/>
            <a:ext cx="10728477" cy="1119357"/>
          </a:xfrm>
        </p:spPr>
        <p:txBody>
          <a:bodyPr>
            <a:normAutofit/>
          </a:bodyPr>
          <a:lstStyle/>
          <a:p>
            <a:r>
              <a:rPr lang="en-US" b="1" dirty="0"/>
              <a:t>Contract Law – </a:t>
            </a:r>
            <a:r>
              <a:rPr lang="en-US" sz="2000" b="1" dirty="0">
                <a:solidFill>
                  <a:schemeClr val="tx1"/>
                </a:solidFill>
              </a:rPr>
              <a:t>Listing / Buyer Representation contracts</a:t>
            </a:r>
            <a:endParaRPr lang="en-US" b="1" dirty="0">
              <a:solidFill>
                <a:schemeClr val="tx1"/>
              </a:solidFill>
            </a:endParaRPr>
          </a:p>
        </p:txBody>
      </p:sp>
      <p:sp>
        <p:nvSpPr>
          <p:cNvPr id="7" name="TextBox 6">
            <a:extLst>
              <a:ext uri="{FF2B5EF4-FFF2-40B4-BE49-F238E27FC236}">
                <a16:creationId xmlns:a16="http://schemas.microsoft.com/office/drawing/2014/main" id="{768F2D5F-1282-94F6-EDBD-FD241556876F}"/>
              </a:ext>
            </a:extLst>
          </p:cNvPr>
          <p:cNvSpPr txBox="1"/>
          <p:nvPr/>
        </p:nvSpPr>
        <p:spPr>
          <a:xfrm>
            <a:off x="10747513" y="6261652"/>
            <a:ext cx="1139688" cy="369332"/>
          </a:xfrm>
          <a:prstGeom prst="rect">
            <a:avLst/>
          </a:prstGeom>
          <a:noFill/>
        </p:spPr>
        <p:txBody>
          <a:bodyPr wrap="square" rtlCol="0">
            <a:spAutoFit/>
          </a:bodyPr>
          <a:lstStyle/>
          <a:p>
            <a:r>
              <a:rPr lang="en-US" dirty="0"/>
              <a:t>Pg.  258</a:t>
            </a:r>
          </a:p>
        </p:txBody>
      </p:sp>
      <p:sp>
        <p:nvSpPr>
          <p:cNvPr id="10" name="TextBox 9">
            <a:extLst>
              <a:ext uri="{FF2B5EF4-FFF2-40B4-BE49-F238E27FC236}">
                <a16:creationId xmlns:a16="http://schemas.microsoft.com/office/drawing/2014/main" id="{18487826-5E2B-F75C-D292-C76B914C5ECB}"/>
              </a:ext>
            </a:extLst>
          </p:cNvPr>
          <p:cNvSpPr txBox="1"/>
          <p:nvPr/>
        </p:nvSpPr>
        <p:spPr>
          <a:xfrm>
            <a:off x="1527687" y="1641775"/>
            <a:ext cx="8839058" cy="455189"/>
          </a:xfrm>
          <a:prstGeom prst="rect">
            <a:avLst/>
          </a:prstGeom>
          <a:noFill/>
        </p:spPr>
        <p:txBody>
          <a:bodyPr wrap="square" rtlCol="0">
            <a:spAutoFit/>
          </a:bodyPr>
          <a:lstStyle/>
          <a:p>
            <a:pPr>
              <a:lnSpc>
                <a:spcPct val="150000"/>
              </a:lnSpc>
            </a:pPr>
            <a:r>
              <a:rPr lang="en-US" dirty="0">
                <a:solidFill>
                  <a:srgbClr val="FFFF00"/>
                </a:solidFill>
              </a:rPr>
              <a:t>Termination of Listing Agreements</a:t>
            </a:r>
          </a:p>
        </p:txBody>
      </p:sp>
      <p:sp>
        <p:nvSpPr>
          <p:cNvPr id="4" name="TextBox 3">
            <a:extLst>
              <a:ext uri="{FF2B5EF4-FFF2-40B4-BE49-F238E27FC236}">
                <a16:creationId xmlns:a16="http://schemas.microsoft.com/office/drawing/2014/main" id="{BDE1774A-1A0C-E3C3-6265-24523A3D7244}"/>
              </a:ext>
            </a:extLst>
          </p:cNvPr>
          <p:cNvSpPr txBox="1"/>
          <p:nvPr/>
        </p:nvSpPr>
        <p:spPr>
          <a:xfrm>
            <a:off x="1992562" y="2325834"/>
            <a:ext cx="9324795" cy="3779176"/>
          </a:xfrm>
          <a:prstGeom prst="rect">
            <a:avLst/>
          </a:prstGeom>
          <a:noFill/>
        </p:spPr>
        <p:txBody>
          <a:bodyPr wrap="square" rtlCol="0">
            <a:spAutoFit/>
          </a:bodyPr>
          <a:lstStyle/>
          <a:p>
            <a:pPr>
              <a:lnSpc>
                <a:spcPct val="150000"/>
              </a:lnSpc>
            </a:pPr>
            <a:r>
              <a:rPr lang="en-US" sz="1600" dirty="0"/>
              <a:t>Listing agreements can terminate for:</a:t>
            </a:r>
          </a:p>
          <a:p>
            <a:pPr>
              <a:lnSpc>
                <a:spcPct val="150000"/>
              </a:lnSpc>
            </a:pPr>
            <a:endParaRPr lang="en-US" sz="1600" dirty="0"/>
          </a:p>
          <a:p>
            <a:pPr>
              <a:lnSpc>
                <a:spcPct val="150000"/>
              </a:lnSpc>
            </a:pPr>
            <a:r>
              <a:rPr lang="en-US" sz="1600" dirty="0"/>
              <a:t>	1.  Completion of the agreement (Sale of the property)</a:t>
            </a:r>
          </a:p>
          <a:p>
            <a:pPr>
              <a:lnSpc>
                <a:spcPct val="150000"/>
              </a:lnSpc>
            </a:pPr>
            <a:r>
              <a:rPr lang="en-US" sz="1600" dirty="0"/>
              <a:t>	2.  Mutual agreement to terminate the relationship between the parties.</a:t>
            </a:r>
          </a:p>
          <a:p>
            <a:pPr>
              <a:lnSpc>
                <a:spcPct val="150000"/>
              </a:lnSpc>
            </a:pPr>
            <a:r>
              <a:rPr lang="en-US" sz="1600" dirty="0"/>
              <a:t>	3.  Death, incapacity, bankruptcy of Broker/Brokerage or Principal.</a:t>
            </a:r>
          </a:p>
          <a:p>
            <a:pPr>
              <a:lnSpc>
                <a:spcPct val="150000"/>
              </a:lnSpc>
            </a:pPr>
            <a:r>
              <a:rPr lang="en-US" sz="1600" dirty="0"/>
              <a:t>	4.  Expiration of the agreement.</a:t>
            </a:r>
          </a:p>
          <a:p>
            <a:pPr>
              <a:lnSpc>
                <a:spcPct val="150000"/>
              </a:lnSpc>
            </a:pPr>
            <a:r>
              <a:rPr lang="en-US" sz="1600" dirty="0"/>
              <a:t>	5.  Abandonment by the Broker.</a:t>
            </a:r>
          </a:p>
          <a:p>
            <a:pPr>
              <a:lnSpc>
                <a:spcPct val="150000"/>
              </a:lnSpc>
            </a:pPr>
            <a:r>
              <a:rPr lang="en-US" sz="1600" dirty="0"/>
              <a:t>	6.  Condemnation (Eminent Domain) of the Property.</a:t>
            </a:r>
          </a:p>
          <a:p>
            <a:pPr>
              <a:lnSpc>
                <a:spcPct val="150000"/>
              </a:lnSpc>
            </a:pPr>
            <a:r>
              <a:rPr lang="en-US" sz="1600" dirty="0"/>
              <a:t>	7.  Destruction of the Property</a:t>
            </a:r>
          </a:p>
          <a:p>
            <a:pPr>
              <a:lnSpc>
                <a:spcPct val="150000"/>
              </a:lnSpc>
            </a:pPr>
            <a:r>
              <a:rPr lang="en-US" sz="1600" dirty="0"/>
              <a:t>	8.  Foreclosure</a:t>
            </a:r>
            <a:endParaRPr lang="en-US" dirty="0"/>
          </a:p>
        </p:txBody>
      </p:sp>
    </p:spTree>
    <p:extLst>
      <p:ext uri="{BB962C8B-B14F-4D97-AF65-F5344CB8AC3E}">
        <p14:creationId xmlns:p14="http://schemas.microsoft.com/office/powerpoint/2010/main" val="28756633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
            <a:extLst>
              <a:ext uri="{FF2B5EF4-FFF2-40B4-BE49-F238E27FC236}">
                <a16:creationId xmlns:a16="http://schemas.microsoft.com/office/drawing/2014/main" id="{4FE834C2-53FE-B926-DB92-A0754493B88E}"/>
              </a:ext>
            </a:extLst>
          </p:cNvPr>
          <p:cNvSpPr txBox="1"/>
          <p:nvPr/>
        </p:nvSpPr>
        <p:spPr>
          <a:xfrm>
            <a:off x="685799" y="1205241"/>
            <a:ext cx="11154905" cy="1239314"/>
          </a:xfrm>
          <a:prstGeom prst="rect">
            <a:avLst/>
          </a:prstGeom>
        </p:spPr>
        <p:txBody>
          <a:bodyPr wrap="square" lIns="0" tIns="0" rIns="0" bIns="0" rtlCol="0" anchor="t">
            <a:spAutoFit/>
          </a:bodyPr>
          <a:lstStyle/>
          <a:p>
            <a:pPr>
              <a:lnSpc>
                <a:spcPts val="5114"/>
              </a:lnSpc>
            </a:pPr>
            <a:r>
              <a:rPr lang="en-US" sz="2800" dirty="0">
                <a:solidFill>
                  <a:srgbClr val="FFFFFF"/>
                </a:solidFill>
                <a:latin typeface="Agrandir Bold"/>
              </a:rPr>
              <a:t>A valid contract must have mutual consent, also known as meeting of minds, mutual agreement, or offer, acceptance and communication of acceptance.</a:t>
            </a:r>
          </a:p>
        </p:txBody>
      </p:sp>
      <p:sp>
        <p:nvSpPr>
          <p:cNvPr id="4" name="TextBox 10">
            <a:extLst>
              <a:ext uri="{FF2B5EF4-FFF2-40B4-BE49-F238E27FC236}">
                <a16:creationId xmlns:a16="http://schemas.microsoft.com/office/drawing/2014/main" id="{258AE377-4849-87B1-B8DA-C036B6D50D89}"/>
              </a:ext>
            </a:extLst>
          </p:cNvPr>
          <p:cNvSpPr txBox="1"/>
          <p:nvPr/>
        </p:nvSpPr>
        <p:spPr>
          <a:xfrm>
            <a:off x="1494794" y="3512334"/>
            <a:ext cx="9980409" cy="494174"/>
          </a:xfrm>
          <a:prstGeom prst="rect">
            <a:avLst/>
          </a:prstGeom>
        </p:spPr>
        <p:txBody>
          <a:bodyPr lIns="0" tIns="0" rIns="0" bIns="0" rtlCol="0" anchor="t">
            <a:spAutoFit/>
          </a:bodyPr>
          <a:lstStyle/>
          <a:p>
            <a:pPr>
              <a:lnSpc>
                <a:spcPts val="4130"/>
              </a:lnSpc>
            </a:pPr>
            <a:r>
              <a:rPr lang="en-US" sz="2949" dirty="0">
                <a:solidFill>
                  <a:srgbClr val="FFFFFF"/>
                </a:solidFill>
                <a:latin typeface="Agrandir Bold"/>
              </a:rPr>
              <a:t>1) True</a:t>
            </a:r>
          </a:p>
        </p:txBody>
      </p:sp>
      <p:sp>
        <p:nvSpPr>
          <p:cNvPr id="5" name="TextBox 11">
            <a:extLst>
              <a:ext uri="{FF2B5EF4-FFF2-40B4-BE49-F238E27FC236}">
                <a16:creationId xmlns:a16="http://schemas.microsoft.com/office/drawing/2014/main" id="{015E5983-FD77-CFA9-5631-E0889680E2FB}"/>
              </a:ext>
            </a:extLst>
          </p:cNvPr>
          <p:cNvSpPr txBox="1"/>
          <p:nvPr/>
        </p:nvSpPr>
        <p:spPr>
          <a:xfrm>
            <a:off x="1494794" y="4672528"/>
            <a:ext cx="9980409" cy="494174"/>
          </a:xfrm>
          <a:prstGeom prst="rect">
            <a:avLst/>
          </a:prstGeom>
        </p:spPr>
        <p:txBody>
          <a:bodyPr lIns="0" tIns="0" rIns="0" bIns="0" rtlCol="0" anchor="t">
            <a:spAutoFit/>
          </a:bodyPr>
          <a:lstStyle/>
          <a:p>
            <a:pPr>
              <a:lnSpc>
                <a:spcPts val="4130"/>
              </a:lnSpc>
            </a:pPr>
            <a:r>
              <a:rPr lang="en-US" sz="2949">
                <a:solidFill>
                  <a:srgbClr val="FFFFFF"/>
                </a:solidFill>
                <a:latin typeface="Agrandir Bold"/>
              </a:rPr>
              <a:t>2) False</a:t>
            </a:r>
          </a:p>
        </p:txBody>
      </p:sp>
    </p:spTree>
    <p:extLst>
      <p:ext uri="{BB962C8B-B14F-4D97-AF65-F5344CB8AC3E}">
        <p14:creationId xmlns:p14="http://schemas.microsoft.com/office/powerpoint/2010/main" val="15922299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
            <a:extLst>
              <a:ext uri="{FF2B5EF4-FFF2-40B4-BE49-F238E27FC236}">
                <a16:creationId xmlns:a16="http://schemas.microsoft.com/office/drawing/2014/main" id="{4FE834C2-53FE-B926-DB92-A0754493B88E}"/>
              </a:ext>
            </a:extLst>
          </p:cNvPr>
          <p:cNvSpPr txBox="1"/>
          <p:nvPr/>
        </p:nvSpPr>
        <p:spPr>
          <a:xfrm>
            <a:off x="685799" y="1205241"/>
            <a:ext cx="11154905" cy="1239314"/>
          </a:xfrm>
          <a:prstGeom prst="rect">
            <a:avLst/>
          </a:prstGeom>
        </p:spPr>
        <p:txBody>
          <a:bodyPr wrap="square" lIns="0" tIns="0" rIns="0" bIns="0" rtlCol="0" anchor="t">
            <a:spAutoFit/>
          </a:bodyPr>
          <a:lstStyle/>
          <a:p>
            <a:pPr>
              <a:lnSpc>
                <a:spcPts val="5114"/>
              </a:lnSpc>
            </a:pPr>
            <a:r>
              <a:rPr lang="en-US" sz="2800" dirty="0">
                <a:solidFill>
                  <a:srgbClr val="FFFFFF"/>
                </a:solidFill>
                <a:latin typeface="Agrandir Bold"/>
              </a:rPr>
              <a:t>A valid contract must have mutual consent, also known as meeting of minds, mutual agreement, or offer, acceptance and communication of acceptance.</a:t>
            </a:r>
          </a:p>
        </p:txBody>
      </p:sp>
      <p:sp>
        <p:nvSpPr>
          <p:cNvPr id="4" name="TextBox 10">
            <a:extLst>
              <a:ext uri="{FF2B5EF4-FFF2-40B4-BE49-F238E27FC236}">
                <a16:creationId xmlns:a16="http://schemas.microsoft.com/office/drawing/2014/main" id="{258AE377-4849-87B1-B8DA-C036B6D50D89}"/>
              </a:ext>
            </a:extLst>
          </p:cNvPr>
          <p:cNvSpPr txBox="1"/>
          <p:nvPr/>
        </p:nvSpPr>
        <p:spPr>
          <a:xfrm>
            <a:off x="1494794" y="3512334"/>
            <a:ext cx="9980409" cy="494174"/>
          </a:xfrm>
          <a:prstGeom prst="rect">
            <a:avLst/>
          </a:prstGeom>
        </p:spPr>
        <p:txBody>
          <a:bodyPr lIns="0" tIns="0" rIns="0" bIns="0" rtlCol="0" anchor="t">
            <a:spAutoFit/>
          </a:bodyPr>
          <a:lstStyle/>
          <a:p>
            <a:pPr>
              <a:lnSpc>
                <a:spcPts val="4130"/>
              </a:lnSpc>
            </a:pPr>
            <a:r>
              <a:rPr lang="en-US" sz="2949" dirty="0">
                <a:solidFill>
                  <a:srgbClr val="FFFF00"/>
                </a:solidFill>
                <a:latin typeface="Agrandir Bold"/>
              </a:rPr>
              <a:t>1) True</a:t>
            </a:r>
          </a:p>
        </p:txBody>
      </p:sp>
      <p:sp>
        <p:nvSpPr>
          <p:cNvPr id="5" name="TextBox 11">
            <a:extLst>
              <a:ext uri="{FF2B5EF4-FFF2-40B4-BE49-F238E27FC236}">
                <a16:creationId xmlns:a16="http://schemas.microsoft.com/office/drawing/2014/main" id="{015E5983-FD77-CFA9-5631-E0889680E2FB}"/>
              </a:ext>
            </a:extLst>
          </p:cNvPr>
          <p:cNvSpPr txBox="1"/>
          <p:nvPr/>
        </p:nvSpPr>
        <p:spPr>
          <a:xfrm>
            <a:off x="1494794" y="4672528"/>
            <a:ext cx="9980409" cy="494174"/>
          </a:xfrm>
          <a:prstGeom prst="rect">
            <a:avLst/>
          </a:prstGeom>
        </p:spPr>
        <p:txBody>
          <a:bodyPr lIns="0" tIns="0" rIns="0" bIns="0" rtlCol="0" anchor="t">
            <a:spAutoFit/>
          </a:bodyPr>
          <a:lstStyle/>
          <a:p>
            <a:pPr>
              <a:lnSpc>
                <a:spcPts val="4130"/>
              </a:lnSpc>
            </a:pPr>
            <a:r>
              <a:rPr lang="en-US" sz="2949" dirty="0">
                <a:solidFill>
                  <a:srgbClr val="868686"/>
                </a:solidFill>
                <a:latin typeface="Agrandir Bold"/>
              </a:rPr>
              <a:t>2) False</a:t>
            </a:r>
          </a:p>
        </p:txBody>
      </p:sp>
    </p:spTree>
    <p:extLst>
      <p:ext uri="{BB962C8B-B14F-4D97-AF65-F5344CB8AC3E}">
        <p14:creationId xmlns:p14="http://schemas.microsoft.com/office/powerpoint/2010/main" val="13908294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
            <a:extLst>
              <a:ext uri="{FF2B5EF4-FFF2-40B4-BE49-F238E27FC236}">
                <a16:creationId xmlns:a16="http://schemas.microsoft.com/office/drawing/2014/main" id="{E9CD66D0-C042-7909-4CF0-68F522896BF8}"/>
              </a:ext>
            </a:extLst>
          </p:cNvPr>
          <p:cNvSpPr txBox="1"/>
          <p:nvPr/>
        </p:nvSpPr>
        <p:spPr>
          <a:xfrm>
            <a:off x="685800" y="907333"/>
            <a:ext cx="10820400" cy="1899815"/>
          </a:xfrm>
          <a:prstGeom prst="rect">
            <a:avLst/>
          </a:prstGeom>
        </p:spPr>
        <p:txBody>
          <a:bodyPr lIns="0" tIns="0" rIns="0" bIns="0" rtlCol="0" anchor="t">
            <a:spAutoFit/>
          </a:bodyPr>
          <a:lstStyle/>
          <a:p>
            <a:pPr>
              <a:lnSpc>
                <a:spcPts val="5114"/>
              </a:lnSpc>
            </a:pPr>
            <a:r>
              <a:rPr lang="en-US" sz="2991" dirty="0">
                <a:solidFill>
                  <a:srgbClr val="FFFFFF"/>
                </a:solidFill>
                <a:latin typeface="Agrandir Bold"/>
              </a:rPr>
              <a:t>A buyer agrees to all terms of a seller’s counteroffer except price.  The buyer lowers the price by $1,000, signs the form, and mails it back to the seller.  At this point, the seller’s offer</a:t>
            </a:r>
          </a:p>
        </p:txBody>
      </p:sp>
      <p:sp>
        <p:nvSpPr>
          <p:cNvPr id="4" name="TextBox 10">
            <a:extLst>
              <a:ext uri="{FF2B5EF4-FFF2-40B4-BE49-F238E27FC236}">
                <a16:creationId xmlns:a16="http://schemas.microsoft.com/office/drawing/2014/main" id="{0E5BBF22-B74B-D38E-2310-44404795B8E3}"/>
              </a:ext>
            </a:extLst>
          </p:cNvPr>
          <p:cNvSpPr txBox="1"/>
          <p:nvPr/>
        </p:nvSpPr>
        <p:spPr>
          <a:xfrm>
            <a:off x="1525791" y="3305724"/>
            <a:ext cx="9980409" cy="494174"/>
          </a:xfrm>
          <a:prstGeom prst="rect">
            <a:avLst/>
          </a:prstGeom>
        </p:spPr>
        <p:txBody>
          <a:bodyPr lIns="0" tIns="0" rIns="0" bIns="0" rtlCol="0" anchor="t">
            <a:spAutoFit/>
          </a:bodyPr>
          <a:lstStyle/>
          <a:p>
            <a:pPr>
              <a:lnSpc>
                <a:spcPts val="4130"/>
              </a:lnSpc>
            </a:pPr>
            <a:r>
              <a:rPr lang="en-US" sz="2949" dirty="0">
                <a:latin typeface="Agrandir Bold"/>
              </a:rPr>
              <a:t>1) Is void.</a:t>
            </a:r>
          </a:p>
        </p:txBody>
      </p:sp>
      <p:sp>
        <p:nvSpPr>
          <p:cNvPr id="5" name="TextBox 11">
            <a:extLst>
              <a:ext uri="{FF2B5EF4-FFF2-40B4-BE49-F238E27FC236}">
                <a16:creationId xmlns:a16="http://schemas.microsoft.com/office/drawing/2014/main" id="{8BE5DA03-F955-1159-092C-E29B956E4743}"/>
              </a:ext>
            </a:extLst>
          </p:cNvPr>
          <p:cNvSpPr txBox="1"/>
          <p:nvPr/>
        </p:nvSpPr>
        <p:spPr>
          <a:xfrm>
            <a:off x="1525791" y="4050852"/>
            <a:ext cx="9980409" cy="494174"/>
          </a:xfrm>
          <a:prstGeom prst="rect">
            <a:avLst/>
          </a:prstGeom>
        </p:spPr>
        <p:txBody>
          <a:bodyPr lIns="0" tIns="0" rIns="0" bIns="0" rtlCol="0" anchor="t">
            <a:spAutoFit/>
          </a:bodyPr>
          <a:lstStyle/>
          <a:p>
            <a:pPr>
              <a:lnSpc>
                <a:spcPts val="4130"/>
              </a:lnSpc>
            </a:pPr>
            <a:r>
              <a:rPr lang="en-US" sz="2949" dirty="0">
                <a:solidFill>
                  <a:srgbClr val="FFFFFF"/>
                </a:solidFill>
                <a:latin typeface="Agrandir Bold"/>
              </a:rPr>
              <a:t>2) Becomes an executory contract.</a:t>
            </a:r>
          </a:p>
        </p:txBody>
      </p:sp>
      <p:sp>
        <p:nvSpPr>
          <p:cNvPr id="6" name="TextBox 12">
            <a:extLst>
              <a:ext uri="{FF2B5EF4-FFF2-40B4-BE49-F238E27FC236}">
                <a16:creationId xmlns:a16="http://schemas.microsoft.com/office/drawing/2014/main" id="{C3C0925F-9479-47CA-BEAF-066748C0FBD7}"/>
              </a:ext>
            </a:extLst>
          </p:cNvPr>
          <p:cNvSpPr txBox="1"/>
          <p:nvPr/>
        </p:nvSpPr>
        <p:spPr>
          <a:xfrm>
            <a:off x="1525791" y="4835519"/>
            <a:ext cx="10324381" cy="494174"/>
          </a:xfrm>
          <a:prstGeom prst="rect">
            <a:avLst/>
          </a:prstGeom>
        </p:spPr>
        <p:txBody>
          <a:bodyPr wrap="square" lIns="0" tIns="0" rIns="0" bIns="0" rtlCol="0" anchor="t">
            <a:spAutoFit/>
          </a:bodyPr>
          <a:lstStyle/>
          <a:p>
            <a:pPr>
              <a:lnSpc>
                <a:spcPts val="4130"/>
              </a:lnSpc>
            </a:pPr>
            <a:r>
              <a:rPr lang="en-US" sz="2949" dirty="0">
                <a:latin typeface="Agrandir Bold"/>
              </a:rPr>
              <a:t>3) Becomes a counteroffer.</a:t>
            </a:r>
          </a:p>
        </p:txBody>
      </p:sp>
      <p:sp>
        <p:nvSpPr>
          <p:cNvPr id="7" name="TextBox 13">
            <a:extLst>
              <a:ext uri="{FF2B5EF4-FFF2-40B4-BE49-F238E27FC236}">
                <a16:creationId xmlns:a16="http://schemas.microsoft.com/office/drawing/2014/main" id="{AA9A0AA5-45D7-77F6-B07A-9A9AD9B571DD}"/>
              </a:ext>
            </a:extLst>
          </p:cNvPr>
          <p:cNvSpPr txBox="1"/>
          <p:nvPr/>
        </p:nvSpPr>
        <p:spPr>
          <a:xfrm>
            <a:off x="1525791" y="5620186"/>
            <a:ext cx="10444302" cy="494174"/>
          </a:xfrm>
          <a:prstGeom prst="rect">
            <a:avLst/>
          </a:prstGeom>
        </p:spPr>
        <p:txBody>
          <a:bodyPr wrap="square" lIns="0" tIns="0" rIns="0" bIns="0" rtlCol="0" anchor="t">
            <a:spAutoFit/>
          </a:bodyPr>
          <a:lstStyle/>
          <a:p>
            <a:pPr>
              <a:lnSpc>
                <a:spcPts val="4130"/>
              </a:lnSpc>
            </a:pPr>
            <a:r>
              <a:rPr lang="en-US" sz="2949" dirty="0">
                <a:latin typeface="Agrandir Bold"/>
              </a:rPr>
              <a:t>4) Has been accepted.</a:t>
            </a:r>
          </a:p>
        </p:txBody>
      </p:sp>
    </p:spTree>
    <p:extLst>
      <p:ext uri="{BB962C8B-B14F-4D97-AF65-F5344CB8AC3E}">
        <p14:creationId xmlns:p14="http://schemas.microsoft.com/office/powerpoint/2010/main" val="548868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
            <a:extLst>
              <a:ext uri="{FF2B5EF4-FFF2-40B4-BE49-F238E27FC236}">
                <a16:creationId xmlns:a16="http://schemas.microsoft.com/office/drawing/2014/main" id="{E9CD66D0-C042-7909-4CF0-68F522896BF8}"/>
              </a:ext>
            </a:extLst>
          </p:cNvPr>
          <p:cNvSpPr txBox="1"/>
          <p:nvPr/>
        </p:nvSpPr>
        <p:spPr>
          <a:xfrm>
            <a:off x="685800" y="907333"/>
            <a:ext cx="10820400" cy="1899815"/>
          </a:xfrm>
          <a:prstGeom prst="rect">
            <a:avLst/>
          </a:prstGeom>
        </p:spPr>
        <p:txBody>
          <a:bodyPr lIns="0" tIns="0" rIns="0" bIns="0" rtlCol="0" anchor="t">
            <a:spAutoFit/>
          </a:bodyPr>
          <a:lstStyle/>
          <a:p>
            <a:pPr>
              <a:lnSpc>
                <a:spcPts val="5114"/>
              </a:lnSpc>
            </a:pPr>
            <a:r>
              <a:rPr lang="en-US" sz="2991" dirty="0">
                <a:solidFill>
                  <a:srgbClr val="FFFFFF"/>
                </a:solidFill>
                <a:latin typeface="Agrandir Bold"/>
              </a:rPr>
              <a:t>A buyer agrees to all terms of a seller’s counteroffer except price.  The buyer lowers the price by $1,000, signs the form, and mails it back to the seller.  At this point, the seller’s offer</a:t>
            </a:r>
          </a:p>
        </p:txBody>
      </p:sp>
      <p:sp>
        <p:nvSpPr>
          <p:cNvPr id="4" name="TextBox 10">
            <a:extLst>
              <a:ext uri="{FF2B5EF4-FFF2-40B4-BE49-F238E27FC236}">
                <a16:creationId xmlns:a16="http://schemas.microsoft.com/office/drawing/2014/main" id="{0E5BBF22-B74B-D38E-2310-44404795B8E3}"/>
              </a:ext>
            </a:extLst>
          </p:cNvPr>
          <p:cNvSpPr txBox="1"/>
          <p:nvPr/>
        </p:nvSpPr>
        <p:spPr>
          <a:xfrm>
            <a:off x="1525791" y="3305724"/>
            <a:ext cx="9980409" cy="494174"/>
          </a:xfrm>
          <a:prstGeom prst="rect">
            <a:avLst/>
          </a:prstGeom>
        </p:spPr>
        <p:txBody>
          <a:bodyPr lIns="0" tIns="0" rIns="0" bIns="0" rtlCol="0" anchor="t">
            <a:spAutoFit/>
          </a:bodyPr>
          <a:lstStyle/>
          <a:p>
            <a:pPr>
              <a:lnSpc>
                <a:spcPts val="4130"/>
              </a:lnSpc>
            </a:pPr>
            <a:r>
              <a:rPr lang="en-US" sz="2949" dirty="0">
                <a:solidFill>
                  <a:srgbClr val="FFFF00"/>
                </a:solidFill>
                <a:latin typeface="Agrandir Bold"/>
              </a:rPr>
              <a:t>1) Is void.</a:t>
            </a:r>
          </a:p>
        </p:txBody>
      </p:sp>
      <p:sp>
        <p:nvSpPr>
          <p:cNvPr id="5" name="TextBox 11">
            <a:extLst>
              <a:ext uri="{FF2B5EF4-FFF2-40B4-BE49-F238E27FC236}">
                <a16:creationId xmlns:a16="http://schemas.microsoft.com/office/drawing/2014/main" id="{8BE5DA03-F955-1159-092C-E29B956E4743}"/>
              </a:ext>
            </a:extLst>
          </p:cNvPr>
          <p:cNvSpPr txBox="1"/>
          <p:nvPr/>
        </p:nvSpPr>
        <p:spPr>
          <a:xfrm>
            <a:off x="1525791" y="4050852"/>
            <a:ext cx="9980409" cy="494174"/>
          </a:xfrm>
          <a:prstGeom prst="rect">
            <a:avLst/>
          </a:prstGeom>
        </p:spPr>
        <p:txBody>
          <a:bodyPr lIns="0" tIns="0" rIns="0" bIns="0" rtlCol="0" anchor="t">
            <a:spAutoFit/>
          </a:bodyPr>
          <a:lstStyle/>
          <a:p>
            <a:pPr>
              <a:lnSpc>
                <a:spcPts val="4130"/>
              </a:lnSpc>
            </a:pPr>
            <a:r>
              <a:rPr lang="en-US" sz="2949" dirty="0">
                <a:solidFill>
                  <a:srgbClr val="868686"/>
                </a:solidFill>
                <a:latin typeface="Agrandir Bold"/>
              </a:rPr>
              <a:t>2) Becomes an executory contract.</a:t>
            </a:r>
          </a:p>
        </p:txBody>
      </p:sp>
      <p:sp>
        <p:nvSpPr>
          <p:cNvPr id="6" name="TextBox 12">
            <a:extLst>
              <a:ext uri="{FF2B5EF4-FFF2-40B4-BE49-F238E27FC236}">
                <a16:creationId xmlns:a16="http://schemas.microsoft.com/office/drawing/2014/main" id="{C3C0925F-9479-47CA-BEAF-066748C0FBD7}"/>
              </a:ext>
            </a:extLst>
          </p:cNvPr>
          <p:cNvSpPr txBox="1"/>
          <p:nvPr/>
        </p:nvSpPr>
        <p:spPr>
          <a:xfrm>
            <a:off x="1525791" y="4835519"/>
            <a:ext cx="10324381" cy="494174"/>
          </a:xfrm>
          <a:prstGeom prst="rect">
            <a:avLst/>
          </a:prstGeom>
        </p:spPr>
        <p:txBody>
          <a:bodyPr wrap="square" lIns="0" tIns="0" rIns="0" bIns="0" rtlCol="0" anchor="t">
            <a:spAutoFit/>
          </a:bodyPr>
          <a:lstStyle/>
          <a:p>
            <a:pPr>
              <a:lnSpc>
                <a:spcPts val="4130"/>
              </a:lnSpc>
            </a:pPr>
            <a:r>
              <a:rPr lang="en-US" sz="2949" dirty="0">
                <a:solidFill>
                  <a:srgbClr val="868686"/>
                </a:solidFill>
                <a:latin typeface="Agrandir Bold"/>
              </a:rPr>
              <a:t>3) Becomes a counteroffer.</a:t>
            </a:r>
          </a:p>
        </p:txBody>
      </p:sp>
      <p:sp>
        <p:nvSpPr>
          <p:cNvPr id="7" name="TextBox 13">
            <a:extLst>
              <a:ext uri="{FF2B5EF4-FFF2-40B4-BE49-F238E27FC236}">
                <a16:creationId xmlns:a16="http://schemas.microsoft.com/office/drawing/2014/main" id="{AA9A0AA5-45D7-77F6-B07A-9A9AD9B571DD}"/>
              </a:ext>
            </a:extLst>
          </p:cNvPr>
          <p:cNvSpPr txBox="1"/>
          <p:nvPr/>
        </p:nvSpPr>
        <p:spPr>
          <a:xfrm>
            <a:off x="1525791" y="5620186"/>
            <a:ext cx="10444302" cy="494174"/>
          </a:xfrm>
          <a:prstGeom prst="rect">
            <a:avLst/>
          </a:prstGeom>
        </p:spPr>
        <p:txBody>
          <a:bodyPr wrap="square" lIns="0" tIns="0" rIns="0" bIns="0" rtlCol="0" anchor="t">
            <a:spAutoFit/>
          </a:bodyPr>
          <a:lstStyle/>
          <a:p>
            <a:pPr>
              <a:lnSpc>
                <a:spcPts val="4130"/>
              </a:lnSpc>
            </a:pPr>
            <a:r>
              <a:rPr lang="en-US" sz="2949" dirty="0">
                <a:solidFill>
                  <a:srgbClr val="868686"/>
                </a:solidFill>
                <a:latin typeface="Agrandir Bold"/>
              </a:rPr>
              <a:t>4) Has been accepted.</a:t>
            </a:r>
          </a:p>
        </p:txBody>
      </p:sp>
    </p:spTree>
    <p:extLst>
      <p:ext uri="{BB962C8B-B14F-4D97-AF65-F5344CB8AC3E}">
        <p14:creationId xmlns:p14="http://schemas.microsoft.com/office/powerpoint/2010/main" val="33799146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
            <a:extLst>
              <a:ext uri="{FF2B5EF4-FFF2-40B4-BE49-F238E27FC236}">
                <a16:creationId xmlns:a16="http://schemas.microsoft.com/office/drawing/2014/main" id="{E9CD66D0-C042-7909-4CF0-68F522896BF8}"/>
              </a:ext>
            </a:extLst>
          </p:cNvPr>
          <p:cNvSpPr txBox="1"/>
          <p:nvPr/>
        </p:nvSpPr>
        <p:spPr>
          <a:xfrm>
            <a:off x="701565" y="1102502"/>
            <a:ext cx="11237259" cy="585288"/>
          </a:xfrm>
          <a:prstGeom prst="rect">
            <a:avLst/>
          </a:prstGeom>
        </p:spPr>
        <p:txBody>
          <a:bodyPr wrap="square" lIns="0" tIns="0" rIns="0" bIns="0" rtlCol="0" anchor="t">
            <a:spAutoFit/>
          </a:bodyPr>
          <a:lstStyle/>
          <a:p>
            <a:pPr>
              <a:lnSpc>
                <a:spcPts val="5114"/>
              </a:lnSpc>
            </a:pPr>
            <a:r>
              <a:rPr lang="en-US" sz="2800" dirty="0">
                <a:solidFill>
                  <a:srgbClr val="FFFFFF"/>
                </a:solidFill>
                <a:latin typeface="Agrandir Bold"/>
              </a:rPr>
              <a:t>According to contract law, every valid contract is also</a:t>
            </a:r>
          </a:p>
        </p:txBody>
      </p:sp>
      <p:sp>
        <p:nvSpPr>
          <p:cNvPr id="4" name="TextBox 10">
            <a:extLst>
              <a:ext uri="{FF2B5EF4-FFF2-40B4-BE49-F238E27FC236}">
                <a16:creationId xmlns:a16="http://schemas.microsoft.com/office/drawing/2014/main" id="{0E5BBF22-B74B-D38E-2310-44404795B8E3}"/>
              </a:ext>
            </a:extLst>
          </p:cNvPr>
          <p:cNvSpPr txBox="1"/>
          <p:nvPr/>
        </p:nvSpPr>
        <p:spPr>
          <a:xfrm>
            <a:off x="1442899" y="2883874"/>
            <a:ext cx="9980409" cy="494174"/>
          </a:xfrm>
          <a:prstGeom prst="rect">
            <a:avLst/>
          </a:prstGeom>
        </p:spPr>
        <p:txBody>
          <a:bodyPr lIns="0" tIns="0" rIns="0" bIns="0" rtlCol="0" anchor="t">
            <a:spAutoFit/>
          </a:bodyPr>
          <a:lstStyle/>
          <a:p>
            <a:pPr>
              <a:lnSpc>
                <a:spcPts val="4130"/>
              </a:lnSpc>
            </a:pPr>
            <a:r>
              <a:rPr lang="en-US" sz="2949" dirty="0">
                <a:latin typeface="Agrandir Bold"/>
              </a:rPr>
              <a:t>1) void.</a:t>
            </a:r>
          </a:p>
        </p:txBody>
      </p:sp>
      <p:sp>
        <p:nvSpPr>
          <p:cNvPr id="5" name="TextBox 11">
            <a:extLst>
              <a:ext uri="{FF2B5EF4-FFF2-40B4-BE49-F238E27FC236}">
                <a16:creationId xmlns:a16="http://schemas.microsoft.com/office/drawing/2014/main" id="{8BE5DA03-F955-1159-092C-E29B956E4743}"/>
              </a:ext>
            </a:extLst>
          </p:cNvPr>
          <p:cNvSpPr txBox="1"/>
          <p:nvPr/>
        </p:nvSpPr>
        <p:spPr>
          <a:xfrm>
            <a:off x="1442899" y="3684338"/>
            <a:ext cx="9980409" cy="494174"/>
          </a:xfrm>
          <a:prstGeom prst="rect">
            <a:avLst/>
          </a:prstGeom>
        </p:spPr>
        <p:txBody>
          <a:bodyPr lIns="0" tIns="0" rIns="0" bIns="0" rtlCol="0" anchor="t">
            <a:spAutoFit/>
          </a:bodyPr>
          <a:lstStyle/>
          <a:p>
            <a:pPr>
              <a:lnSpc>
                <a:spcPts val="4130"/>
              </a:lnSpc>
            </a:pPr>
            <a:r>
              <a:rPr lang="en-US" sz="2949" dirty="0">
                <a:solidFill>
                  <a:srgbClr val="FFFFFF"/>
                </a:solidFill>
                <a:latin typeface="Agrandir Bold"/>
              </a:rPr>
              <a:t>2) enforceable.</a:t>
            </a:r>
          </a:p>
        </p:txBody>
      </p:sp>
      <p:sp>
        <p:nvSpPr>
          <p:cNvPr id="6" name="TextBox 12">
            <a:extLst>
              <a:ext uri="{FF2B5EF4-FFF2-40B4-BE49-F238E27FC236}">
                <a16:creationId xmlns:a16="http://schemas.microsoft.com/office/drawing/2014/main" id="{C3C0925F-9479-47CA-BEAF-066748C0FBD7}"/>
              </a:ext>
            </a:extLst>
          </p:cNvPr>
          <p:cNvSpPr txBox="1"/>
          <p:nvPr/>
        </p:nvSpPr>
        <p:spPr>
          <a:xfrm>
            <a:off x="1442899" y="4498458"/>
            <a:ext cx="9980409" cy="494174"/>
          </a:xfrm>
          <a:prstGeom prst="rect">
            <a:avLst/>
          </a:prstGeom>
        </p:spPr>
        <p:txBody>
          <a:bodyPr lIns="0" tIns="0" rIns="0" bIns="0" rtlCol="0" anchor="t">
            <a:spAutoFit/>
          </a:bodyPr>
          <a:lstStyle/>
          <a:p>
            <a:pPr>
              <a:lnSpc>
                <a:spcPts val="4130"/>
              </a:lnSpc>
            </a:pPr>
            <a:r>
              <a:rPr lang="en-US" sz="2949" dirty="0">
                <a:latin typeface="Agrandir Bold"/>
              </a:rPr>
              <a:t>3) Enforceable or unenforceable.</a:t>
            </a:r>
          </a:p>
        </p:txBody>
      </p:sp>
      <p:sp>
        <p:nvSpPr>
          <p:cNvPr id="7" name="TextBox 13">
            <a:extLst>
              <a:ext uri="{FF2B5EF4-FFF2-40B4-BE49-F238E27FC236}">
                <a16:creationId xmlns:a16="http://schemas.microsoft.com/office/drawing/2014/main" id="{AA9A0AA5-45D7-77F6-B07A-9A9AD9B571DD}"/>
              </a:ext>
            </a:extLst>
          </p:cNvPr>
          <p:cNvSpPr txBox="1"/>
          <p:nvPr/>
        </p:nvSpPr>
        <p:spPr>
          <a:xfrm>
            <a:off x="1442900" y="5312578"/>
            <a:ext cx="9980409" cy="494174"/>
          </a:xfrm>
          <a:prstGeom prst="rect">
            <a:avLst/>
          </a:prstGeom>
        </p:spPr>
        <p:txBody>
          <a:bodyPr lIns="0" tIns="0" rIns="0" bIns="0" rtlCol="0" anchor="t">
            <a:spAutoFit/>
          </a:bodyPr>
          <a:lstStyle/>
          <a:p>
            <a:pPr>
              <a:lnSpc>
                <a:spcPts val="4130"/>
              </a:lnSpc>
            </a:pPr>
            <a:r>
              <a:rPr lang="en-US" sz="2949" dirty="0">
                <a:latin typeface="Agrandir Bold"/>
              </a:rPr>
              <a:t>4) voidable.</a:t>
            </a:r>
          </a:p>
        </p:txBody>
      </p:sp>
    </p:spTree>
    <p:extLst>
      <p:ext uri="{BB962C8B-B14F-4D97-AF65-F5344CB8AC3E}">
        <p14:creationId xmlns:p14="http://schemas.microsoft.com/office/powerpoint/2010/main" val="3291969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083C-95DF-8E0D-1D1B-3BE88E6A34C9}"/>
              </a:ext>
            </a:extLst>
          </p:cNvPr>
          <p:cNvSpPr>
            <a:spLocks noGrp="1"/>
          </p:cNvSpPr>
          <p:nvPr>
            <p:ph type="title"/>
          </p:nvPr>
        </p:nvSpPr>
        <p:spPr>
          <a:xfrm>
            <a:off x="661182" y="609599"/>
            <a:ext cx="10728477" cy="1119357"/>
          </a:xfrm>
        </p:spPr>
        <p:txBody>
          <a:bodyPr>
            <a:normAutofit/>
          </a:bodyPr>
          <a:lstStyle/>
          <a:p>
            <a:r>
              <a:rPr lang="en-US" b="1" dirty="0"/>
              <a:t>Contract Law – </a:t>
            </a:r>
            <a:r>
              <a:rPr lang="en-US" sz="2200" b="1" dirty="0">
                <a:solidFill>
                  <a:schemeClr val="tx1"/>
                </a:solidFill>
              </a:rPr>
              <a:t>General Contract Law Concepts</a:t>
            </a:r>
            <a:endParaRPr lang="en-US" b="1" dirty="0">
              <a:solidFill>
                <a:schemeClr val="tx1"/>
              </a:solidFill>
            </a:endParaRPr>
          </a:p>
        </p:txBody>
      </p:sp>
      <p:sp>
        <p:nvSpPr>
          <p:cNvPr id="7" name="TextBox 6">
            <a:extLst>
              <a:ext uri="{FF2B5EF4-FFF2-40B4-BE49-F238E27FC236}">
                <a16:creationId xmlns:a16="http://schemas.microsoft.com/office/drawing/2014/main" id="{768F2D5F-1282-94F6-EDBD-FD241556876F}"/>
              </a:ext>
            </a:extLst>
          </p:cNvPr>
          <p:cNvSpPr txBox="1"/>
          <p:nvPr/>
        </p:nvSpPr>
        <p:spPr>
          <a:xfrm>
            <a:off x="10747513" y="6261652"/>
            <a:ext cx="1139688" cy="369332"/>
          </a:xfrm>
          <a:prstGeom prst="rect">
            <a:avLst/>
          </a:prstGeom>
          <a:noFill/>
        </p:spPr>
        <p:txBody>
          <a:bodyPr wrap="square" rtlCol="0">
            <a:spAutoFit/>
          </a:bodyPr>
          <a:lstStyle/>
          <a:p>
            <a:r>
              <a:rPr lang="en-US" dirty="0"/>
              <a:t>Pg.  245</a:t>
            </a:r>
          </a:p>
        </p:txBody>
      </p:sp>
      <p:sp>
        <p:nvSpPr>
          <p:cNvPr id="10" name="TextBox 9">
            <a:extLst>
              <a:ext uri="{FF2B5EF4-FFF2-40B4-BE49-F238E27FC236}">
                <a16:creationId xmlns:a16="http://schemas.microsoft.com/office/drawing/2014/main" id="{18487826-5E2B-F75C-D292-C76B914C5ECB}"/>
              </a:ext>
            </a:extLst>
          </p:cNvPr>
          <p:cNvSpPr txBox="1"/>
          <p:nvPr/>
        </p:nvSpPr>
        <p:spPr>
          <a:xfrm>
            <a:off x="1538320" y="1728956"/>
            <a:ext cx="5268316" cy="414857"/>
          </a:xfrm>
          <a:prstGeom prst="rect">
            <a:avLst/>
          </a:prstGeom>
          <a:noFill/>
        </p:spPr>
        <p:txBody>
          <a:bodyPr wrap="square" rtlCol="0">
            <a:spAutoFit/>
          </a:bodyPr>
          <a:lstStyle/>
          <a:p>
            <a:pPr>
              <a:lnSpc>
                <a:spcPct val="150000"/>
              </a:lnSpc>
            </a:pPr>
            <a:r>
              <a:rPr lang="en-US" sz="1600" dirty="0"/>
              <a:t>Requirements for Contract Validity (Valid Contract)</a:t>
            </a:r>
          </a:p>
        </p:txBody>
      </p:sp>
      <p:pic>
        <p:nvPicPr>
          <p:cNvPr id="3" name="Picture 2" descr="A diagram of a contract&#10;&#10;Description automatically generated">
            <a:extLst>
              <a:ext uri="{FF2B5EF4-FFF2-40B4-BE49-F238E27FC236}">
                <a16:creationId xmlns:a16="http://schemas.microsoft.com/office/drawing/2014/main" id="{33D8B2D8-2FC9-E790-91FE-70CDA029E3A6}"/>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5040" b="94565" l="2446" r="94450">
                        <a14:foregroundMark x1="17592" y1="61660" x2="17592" y2="61660"/>
                        <a14:foregroundMark x1="18250" y1="61265" x2="18250" y2="61265"/>
                        <a14:foregroundMark x1="18250" y1="61265" x2="18250" y2="61265"/>
                        <a14:foregroundMark x1="18250" y1="61265" x2="18250" y2="61265"/>
                        <a14:foregroundMark x1="8278" y1="55830" x2="17968" y2="57016"/>
                        <a14:foregroundMark x1="17968" y1="57016" x2="26905" y2="65613"/>
                        <a14:foregroundMark x1="26905" y1="65613" x2="27940" y2="65613"/>
                        <a14:foregroundMark x1="2446" y1="56917" x2="2446" y2="56917"/>
                        <a14:foregroundMark x1="2446" y1="56917" x2="2446" y2="56917"/>
                        <a14:foregroundMark x1="15522" y1="15613" x2="25964" y2="12846"/>
                        <a14:foregroundMark x1="25964" y1="12846" x2="36783" y2="20257"/>
                        <a14:foregroundMark x1="36783" y1="20257" x2="25870" y2="28854"/>
                        <a14:foregroundMark x1="25870" y1="28854" x2="38288" y2="23221"/>
                        <a14:foregroundMark x1="31044" y1="5138" x2="31044" y2="5138"/>
                        <a14:foregroundMark x1="31044" y1="5138" x2="31044" y2="5138"/>
                        <a14:foregroundMark x1="70273" y1="9091" x2="70273" y2="9091"/>
                        <a14:foregroundMark x1="70273" y1="9091" x2="70273" y2="9091"/>
                        <a14:foregroundMark x1="70273" y1="9091" x2="70273" y2="9091"/>
                        <a14:foregroundMark x1="85795" y1="61660" x2="85795" y2="61660"/>
                        <a14:foregroundMark x1="85795" y1="61660" x2="85795" y2="61660"/>
                        <a14:foregroundMark x1="75823" y1="62352" x2="75823" y2="62352"/>
                        <a14:foregroundMark x1="75823" y1="62352" x2="75823" y2="62352"/>
                        <a14:foregroundMark x1="79304" y1="64526" x2="79304" y2="64526"/>
                        <a14:foregroundMark x1="79304" y1="66304" x2="79304" y2="66304"/>
                        <a14:foregroundMark x1="79304" y1="66700" x2="82408" y2="66700"/>
                        <a14:foregroundMark x1="94450" y1="57609" x2="94450" y2="57609"/>
                        <a14:foregroundMark x1="94450" y1="57609" x2="94450" y2="57609"/>
                        <a14:foregroundMark x1="42051" y1="84387" x2="42051" y2="84387"/>
                        <a14:foregroundMark x1="42427" y1="84091" x2="42427" y2="84091"/>
                        <a14:foregroundMark x1="44497" y1="93083" x2="44497" y2="93083"/>
                        <a14:foregroundMark x1="44497" y1="93083" x2="44497" y2="93083"/>
                        <a14:foregroundMark x1="44779" y1="93083" x2="44779" y2="93083"/>
                        <a14:foregroundMark x1="44779" y1="93083" x2="44779" y2="93083"/>
                        <a14:foregroundMark x1="44779" y1="93083" x2="44779" y2="93083"/>
                        <a14:foregroundMark x1="53810" y1="93478" x2="53810" y2="93478"/>
                        <a14:foregroundMark x1="53810" y1="93478" x2="53810" y2="93478"/>
                        <a14:foregroundMark x1="53810" y1="93478" x2="53810" y2="93478"/>
                        <a14:foregroundMark x1="43462" y1="94565" x2="43462" y2="94565"/>
                        <a14:foregroundMark x1="43462" y1="94565" x2="43462" y2="94565"/>
                        <a14:foregroundMark x1="39605" y1="90217" x2="40357" y2="94565"/>
                        <a14:foregroundMark x1="67168" y1="56225" x2="67168" y2="56225"/>
                        <a14:foregroundMark x1="67168" y1="56225" x2="67168" y2="56225"/>
                        <a14:foregroundMark x1="68015" y1="55632" x2="68015" y2="55632"/>
                        <a14:foregroundMark x1="68015" y1="55632" x2="68015" y2="55632"/>
                        <a14:foregroundMark x1="49577" y1="69862" x2="49577" y2="69862"/>
                        <a14:foregroundMark x1="49577" y1="69862" x2="49577" y2="69862"/>
                        <a14:foregroundMark x1="49765" y1="69664" x2="49765" y2="69664"/>
                        <a14:foregroundMark x1="49765" y1="69664" x2="49765" y2="69664"/>
                        <a14:foregroundMark x1="49765" y1="69664" x2="49765" y2="69664"/>
                        <a14:foregroundMark x1="37159" y1="32213" x2="37159" y2="32213"/>
                        <a14:foregroundMark x1="37159" y1="32213" x2="37159" y2="32213"/>
                        <a14:foregroundMark x1="61618" y1="32312" x2="61618" y2="32312"/>
                        <a14:foregroundMark x1="61618" y1="32312" x2="61618" y2="32312"/>
                      </a14:backgroundRemoval>
                    </a14:imgEffect>
                  </a14:imgLayer>
                </a14:imgProps>
              </a:ext>
              <a:ext uri="{28A0092B-C50C-407E-A947-70E740481C1C}">
                <a14:useLocalDpi xmlns:a14="http://schemas.microsoft.com/office/drawing/2010/main" val="0"/>
              </a:ext>
            </a:extLst>
          </a:blip>
          <a:stretch>
            <a:fillRect/>
          </a:stretch>
        </p:blipFill>
        <p:spPr>
          <a:xfrm>
            <a:off x="6806636" y="1469337"/>
            <a:ext cx="4914310" cy="4677638"/>
          </a:xfrm>
          <a:prstGeom prst="rect">
            <a:avLst/>
          </a:prstGeom>
          <a:effectLst>
            <a:glow rad="129619">
              <a:schemeClr val="tx1">
                <a:alpha val="40000"/>
              </a:schemeClr>
            </a:glow>
          </a:effectLst>
        </p:spPr>
      </p:pic>
      <p:sp>
        <p:nvSpPr>
          <p:cNvPr id="8" name="TextBox 7">
            <a:extLst>
              <a:ext uri="{FF2B5EF4-FFF2-40B4-BE49-F238E27FC236}">
                <a16:creationId xmlns:a16="http://schemas.microsoft.com/office/drawing/2014/main" id="{5B99B554-7C7F-0E40-6E11-8C632C47CBD7}"/>
              </a:ext>
            </a:extLst>
          </p:cNvPr>
          <p:cNvSpPr txBox="1"/>
          <p:nvPr/>
        </p:nvSpPr>
        <p:spPr>
          <a:xfrm>
            <a:off x="1538320" y="2153476"/>
            <a:ext cx="5268316" cy="4477508"/>
          </a:xfrm>
          <a:prstGeom prst="rect">
            <a:avLst/>
          </a:prstGeom>
          <a:noFill/>
        </p:spPr>
        <p:txBody>
          <a:bodyPr wrap="square" rtlCol="0">
            <a:spAutoFit/>
          </a:bodyPr>
          <a:lstStyle/>
          <a:p>
            <a:pPr>
              <a:lnSpc>
                <a:spcPct val="150000"/>
              </a:lnSpc>
            </a:pPr>
            <a:r>
              <a:rPr lang="en-US" sz="1600" dirty="0"/>
              <a:t>Valuable Consideration – “The Promise”</a:t>
            </a:r>
          </a:p>
          <a:p>
            <a:pPr>
              <a:lnSpc>
                <a:spcPct val="150000"/>
              </a:lnSpc>
            </a:pPr>
            <a:endParaRPr lang="en-US" sz="1600" dirty="0"/>
          </a:p>
          <a:p>
            <a:pPr>
              <a:lnSpc>
                <a:spcPct val="150000"/>
              </a:lnSpc>
            </a:pPr>
            <a:r>
              <a:rPr lang="en-US" sz="1600" dirty="0"/>
              <a:t>	A contract must contain a two-way exchange</a:t>
            </a:r>
            <a:br>
              <a:rPr lang="en-US" sz="1600" dirty="0"/>
            </a:br>
            <a:r>
              <a:rPr lang="en-US" sz="1600" dirty="0"/>
              <a:t> 	which is used as compensation for the</a:t>
            </a:r>
            <a:br>
              <a:rPr lang="en-US" sz="1600" dirty="0"/>
            </a:br>
            <a:r>
              <a:rPr lang="en-US" sz="1600" dirty="0"/>
              <a:t> 	performance of the other party.</a:t>
            </a:r>
          </a:p>
          <a:p>
            <a:pPr>
              <a:lnSpc>
                <a:spcPct val="150000"/>
              </a:lnSpc>
            </a:pPr>
            <a:endParaRPr lang="en-US" sz="1600" dirty="0"/>
          </a:p>
          <a:p>
            <a:pPr>
              <a:lnSpc>
                <a:spcPct val="150000"/>
              </a:lnSpc>
            </a:pPr>
            <a:r>
              <a:rPr lang="en-US" sz="1600" dirty="0"/>
              <a:t>	Valuable Consideration – something of</a:t>
            </a:r>
            <a:br>
              <a:rPr lang="en-US" sz="1600" dirty="0"/>
            </a:br>
            <a:r>
              <a:rPr lang="en-US" sz="1600" dirty="0"/>
              <a:t> 	tangible value.</a:t>
            </a:r>
          </a:p>
          <a:p>
            <a:pPr>
              <a:lnSpc>
                <a:spcPct val="150000"/>
              </a:lnSpc>
            </a:pPr>
            <a:endParaRPr lang="en-US" sz="1600" dirty="0"/>
          </a:p>
          <a:p>
            <a:pPr>
              <a:lnSpc>
                <a:spcPct val="150000"/>
              </a:lnSpc>
            </a:pPr>
            <a:r>
              <a:rPr lang="en-US" sz="1600" dirty="0"/>
              <a:t>	Good Consideration – something of intangible</a:t>
            </a:r>
            <a:br>
              <a:rPr lang="en-US" sz="1600" dirty="0"/>
            </a:br>
            <a:r>
              <a:rPr lang="en-US" sz="1600" dirty="0"/>
              <a:t> 	value.  (i.e. Love and Affection) – Not for real</a:t>
            </a:r>
            <a:br>
              <a:rPr lang="en-US" sz="1600" dirty="0"/>
            </a:br>
            <a:r>
              <a:rPr lang="en-US" sz="1600" dirty="0"/>
              <a:t> 	estate transactions.</a:t>
            </a:r>
          </a:p>
        </p:txBody>
      </p:sp>
      <p:sp>
        <p:nvSpPr>
          <p:cNvPr id="9" name="Rectangle 8">
            <a:extLst>
              <a:ext uri="{FF2B5EF4-FFF2-40B4-BE49-F238E27FC236}">
                <a16:creationId xmlns:a16="http://schemas.microsoft.com/office/drawing/2014/main" id="{4507949D-BC76-5904-16F5-EE02E64237E9}"/>
              </a:ext>
            </a:extLst>
          </p:cNvPr>
          <p:cNvSpPr/>
          <p:nvPr/>
        </p:nvSpPr>
        <p:spPr>
          <a:xfrm>
            <a:off x="8689591" y="4911705"/>
            <a:ext cx="1148400" cy="113434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587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
            <a:extLst>
              <a:ext uri="{FF2B5EF4-FFF2-40B4-BE49-F238E27FC236}">
                <a16:creationId xmlns:a16="http://schemas.microsoft.com/office/drawing/2014/main" id="{E9CD66D0-C042-7909-4CF0-68F522896BF8}"/>
              </a:ext>
            </a:extLst>
          </p:cNvPr>
          <p:cNvSpPr txBox="1"/>
          <p:nvPr/>
        </p:nvSpPr>
        <p:spPr>
          <a:xfrm>
            <a:off x="701565" y="1102502"/>
            <a:ext cx="11237259" cy="585288"/>
          </a:xfrm>
          <a:prstGeom prst="rect">
            <a:avLst/>
          </a:prstGeom>
        </p:spPr>
        <p:txBody>
          <a:bodyPr wrap="square" lIns="0" tIns="0" rIns="0" bIns="0" rtlCol="0" anchor="t">
            <a:spAutoFit/>
          </a:bodyPr>
          <a:lstStyle/>
          <a:p>
            <a:pPr>
              <a:lnSpc>
                <a:spcPts val="5114"/>
              </a:lnSpc>
            </a:pPr>
            <a:r>
              <a:rPr lang="en-US" sz="2800" dirty="0">
                <a:solidFill>
                  <a:srgbClr val="FFFFFF"/>
                </a:solidFill>
                <a:latin typeface="Agrandir Bold"/>
              </a:rPr>
              <a:t>According to contract law, every valid contract is also</a:t>
            </a:r>
          </a:p>
        </p:txBody>
      </p:sp>
      <p:sp>
        <p:nvSpPr>
          <p:cNvPr id="4" name="TextBox 10">
            <a:extLst>
              <a:ext uri="{FF2B5EF4-FFF2-40B4-BE49-F238E27FC236}">
                <a16:creationId xmlns:a16="http://schemas.microsoft.com/office/drawing/2014/main" id="{0E5BBF22-B74B-D38E-2310-44404795B8E3}"/>
              </a:ext>
            </a:extLst>
          </p:cNvPr>
          <p:cNvSpPr txBox="1"/>
          <p:nvPr/>
        </p:nvSpPr>
        <p:spPr>
          <a:xfrm>
            <a:off x="1442899" y="2883874"/>
            <a:ext cx="9980409" cy="494174"/>
          </a:xfrm>
          <a:prstGeom prst="rect">
            <a:avLst/>
          </a:prstGeom>
        </p:spPr>
        <p:txBody>
          <a:bodyPr lIns="0" tIns="0" rIns="0" bIns="0" rtlCol="0" anchor="t">
            <a:spAutoFit/>
          </a:bodyPr>
          <a:lstStyle/>
          <a:p>
            <a:pPr>
              <a:lnSpc>
                <a:spcPts val="4130"/>
              </a:lnSpc>
            </a:pPr>
            <a:r>
              <a:rPr lang="en-US" sz="2949" dirty="0">
                <a:solidFill>
                  <a:srgbClr val="868686"/>
                </a:solidFill>
                <a:latin typeface="Agrandir Bold"/>
              </a:rPr>
              <a:t>1) void.</a:t>
            </a:r>
          </a:p>
        </p:txBody>
      </p:sp>
      <p:sp>
        <p:nvSpPr>
          <p:cNvPr id="5" name="TextBox 11">
            <a:extLst>
              <a:ext uri="{FF2B5EF4-FFF2-40B4-BE49-F238E27FC236}">
                <a16:creationId xmlns:a16="http://schemas.microsoft.com/office/drawing/2014/main" id="{8BE5DA03-F955-1159-092C-E29B956E4743}"/>
              </a:ext>
            </a:extLst>
          </p:cNvPr>
          <p:cNvSpPr txBox="1"/>
          <p:nvPr/>
        </p:nvSpPr>
        <p:spPr>
          <a:xfrm>
            <a:off x="1442899" y="3684338"/>
            <a:ext cx="9980409" cy="494174"/>
          </a:xfrm>
          <a:prstGeom prst="rect">
            <a:avLst/>
          </a:prstGeom>
        </p:spPr>
        <p:txBody>
          <a:bodyPr lIns="0" tIns="0" rIns="0" bIns="0" rtlCol="0" anchor="t">
            <a:spAutoFit/>
          </a:bodyPr>
          <a:lstStyle/>
          <a:p>
            <a:pPr>
              <a:lnSpc>
                <a:spcPts val="4130"/>
              </a:lnSpc>
            </a:pPr>
            <a:r>
              <a:rPr lang="en-US" sz="2949" dirty="0">
                <a:solidFill>
                  <a:srgbClr val="868686"/>
                </a:solidFill>
                <a:latin typeface="Agrandir Bold"/>
              </a:rPr>
              <a:t>2) enforceable.</a:t>
            </a:r>
          </a:p>
        </p:txBody>
      </p:sp>
      <p:sp>
        <p:nvSpPr>
          <p:cNvPr id="6" name="TextBox 12">
            <a:extLst>
              <a:ext uri="{FF2B5EF4-FFF2-40B4-BE49-F238E27FC236}">
                <a16:creationId xmlns:a16="http://schemas.microsoft.com/office/drawing/2014/main" id="{C3C0925F-9479-47CA-BEAF-066748C0FBD7}"/>
              </a:ext>
            </a:extLst>
          </p:cNvPr>
          <p:cNvSpPr txBox="1"/>
          <p:nvPr/>
        </p:nvSpPr>
        <p:spPr>
          <a:xfrm>
            <a:off x="1442899" y="4498458"/>
            <a:ext cx="9980409" cy="494174"/>
          </a:xfrm>
          <a:prstGeom prst="rect">
            <a:avLst/>
          </a:prstGeom>
        </p:spPr>
        <p:txBody>
          <a:bodyPr lIns="0" tIns="0" rIns="0" bIns="0" rtlCol="0" anchor="t">
            <a:spAutoFit/>
          </a:bodyPr>
          <a:lstStyle/>
          <a:p>
            <a:pPr>
              <a:lnSpc>
                <a:spcPts val="4130"/>
              </a:lnSpc>
            </a:pPr>
            <a:r>
              <a:rPr lang="en-US" sz="2949" dirty="0">
                <a:solidFill>
                  <a:srgbClr val="FFFF00"/>
                </a:solidFill>
                <a:latin typeface="Agrandir Bold"/>
              </a:rPr>
              <a:t>3) Enforceable or unenforceable.</a:t>
            </a:r>
          </a:p>
        </p:txBody>
      </p:sp>
      <p:sp>
        <p:nvSpPr>
          <p:cNvPr id="7" name="TextBox 13">
            <a:extLst>
              <a:ext uri="{FF2B5EF4-FFF2-40B4-BE49-F238E27FC236}">
                <a16:creationId xmlns:a16="http://schemas.microsoft.com/office/drawing/2014/main" id="{AA9A0AA5-45D7-77F6-B07A-9A9AD9B571DD}"/>
              </a:ext>
            </a:extLst>
          </p:cNvPr>
          <p:cNvSpPr txBox="1"/>
          <p:nvPr/>
        </p:nvSpPr>
        <p:spPr>
          <a:xfrm>
            <a:off x="1442900" y="5312578"/>
            <a:ext cx="9980409" cy="494174"/>
          </a:xfrm>
          <a:prstGeom prst="rect">
            <a:avLst/>
          </a:prstGeom>
        </p:spPr>
        <p:txBody>
          <a:bodyPr lIns="0" tIns="0" rIns="0" bIns="0" rtlCol="0" anchor="t">
            <a:spAutoFit/>
          </a:bodyPr>
          <a:lstStyle/>
          <a:p>
            <a:pPr>
              <a:lnSpc>
                <a:spcPts val="4130"/>
              </a:lnSpc>
            </a:pPr>
            <a:r>
              <a:rPr lang="en-US" sz="2949" dirty="0">
                <a:solidFill>
                  <a:srgbClr val="868686"/>
                </a:solidFill>
                <a:latin typeface="Agrandir Bold"/>
              </a:rPr>
              <a:t>4) voidable.</a:t>
            </a:r>
          </a:p>
        </p:txBody>
      </p:sp>
    </p:spTree>
    <p:extLst>
      <p:ext uri="{BB962C8B-B14F-4D97-AF65-F5344CB8AC3E}">
        <p14:creationId xmlns:p14="http://schemas.microsoft.com/office/powerpoint/2010/main" val="39833072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
            <a:extLst>
              <a:ext uri="{FF2B5EF4-FFF2-40B4-BE49-F238E27FC236}">
                <a16:creationId xmlns:a16="http://schemas.microsoft.com/office/drawing/2014/main" id="{E9CD66D0-C042-7909-4CF0-68F522896BF8}"/>
              </a:ext>
            </a:extLst>
          </p:cNvPr>
          <p:cNvSpPr txBox="1"/>
          <p:nvPr/>
        </p:nvSpPr>
        <p:spPr>
          <a:xfrm>
            <a:off x="751757" y="463096"/>
            <a:ext cx="11237259" cy="2547364"/>
          </a:xfrm>
          <a:prstGeom prst="rect">
            <a:avLst/>
          </a:prstGeom>
        </p:spPr>
        <p:txBody>
          <a:bodyPr wrap="square" lIns="0" tIns="0" rIns="0" bIns="0" rtlCol="0" anchor="t">
            <a:spAutoFit/>
          </a:bodyPr>
          <a:lstStyle/>
          <a:p>
            <a:pPr>
              <a:lnSpc>
                <a:spcPts val="5114"/>
              </a:lnSpc>
            </a:pPr>
            <a:r>
              <a:rPr lang="en-US" sz="2800" dirty="0">
                <a:solidFill>
                  <a:srgbClr val="FFFFFF"/>
                </a:solidFill>
                <a:latin typeface="Agrandir Bold"/>
              </a:rPr>
              <a:t>A buyer signs an earnest money agreement and gives it to the broker who showed her the property she is buying.  After leaving the broker’s office, she reconsiders and decides she prefers a different property.  How long does she have to take back her offer?</a:t>
            </a:r>
          </a:p>
        </p:txBody>
      </p:sp>
      <p:sp>
        <p:nvSpPr>
          <p:cNvPr id="4" name="TextBox 10">
            <a:extLst>
              <a:ext uri="{FF2B5EF4-FFF2-40B4-BE49-F238E27FC236}">
                <a16:creationId xmlns:a16="http://schemas.microsoft.com/office/drawing/2014/main" id="{0E5BBF22-B74B-D38E-2310-44404795B8E3}"/>
              </a:ext>
            </a:extLst>
          </p:cNvPr>
          <p:cNvSpPr txBox="1"/>
          <p:nvPr/>
        </p:nvSpPr>
        <p:spPr>
          <a:xfrm>
            <a:off x="1397111" y="3291112"/>
            <a:ext cx="9980409" cy="494174"/>
          </a:xfrm>
          <a:prstGeom prst="rect">
            <a:avLst/>
          </a:prstGeom>
        </p:spPr>
        <p:txBody>
          <a:bodyPr lIns="0" tIns="0" rIns="0" bIns="0" rtlCol="0" anchor="t">
            <a:spAutoFit/>
          </a:bodyPr>
          <a:lstStyle/>
          <a:p>
            <a:pPr>
              <a:lnSpc>
                <a:spcPts val="4130"/>
              </a:lnSpc>
            </a:pPr>
            <a:r>
              <a:rPr lang="en-US" sz="2949" dirty="0">
                <a:latin typeface="Agrandir Bold"/>
              </a:rPr>
              <a:t>1) Until the seller communicates acceptance of the offer.</a:t>
            </a:r>
          </a:p>
        </p:txBody>
      </p:sp>
      <p:sp>
        <p:nvSpPr>
          <p:cNvPr id="5" name="TextBox 11">
            <a:extLst>
              <a:ext uri="{FF2B5EF4-FFF2-40B4-BE49-F238E27FC236}">
                <a16:creationId xmlns:a16="http://schemas.microsoft.com/office/drawing/2014/main" id="{8BE5DA03-F955-1159-092C-E29B956E4743}"/>
              </a:ext>
            </a:extLst>
          </p:cNvPr>
          <p:cNvSpPr txBox="1"/>
          <p:nvPr/>
        </p:nvSpPr>
        <p:spPr>
          <a:xfrm>
            <a:off x="1397111" y="3952732"/>
            <a:ext cx="9980409" cy="494174"/>
          </a:xfrm>
          <a:prstGeom prst="rect">
            <a:avLst/>
          </a:prstGeom>
        </p:spPr>
        <p:txBody>
          <a:bodyPr lIns="0" tIns="0" rIns="0" bIns="0" rtlCol="0" anchor="t">
            <a:spAutoFit/>
          </a:bodyPr>
          <a:lstStyle/>
          <a:p>
            <a:pPr>
              <a:lnSpc>
                <a:spcPts val="4130"/>
              </a:lnSpc>
            </a:pPr>
            <a:r>
              <a:rPr lang="en-US" sz="2949" dirty="0">
                <a:latin typeface="Agrandir Bold"/>
              </a:rPr>
              <a:t>2) Twenty-four hours.</a:t>
            </a:r>
          </a:p>
        </p:txBody>
      </p:sp>
      <p:sp>
        <p:nvSpPr>
          <p:cNvPr id="6" name="TextBox 12">
            <a:extLst>
              <a:ext uri="{FF2B5EF4-FFF2-40B4-BE49-F238E27FC236}">
                <a16:creationId xmlns:a16="http://schemas.microsoft.com/office/drawing/2014/main" id="{C3C0925F-9479-47CA-BEAF-066748C0FBD7}"/>
              </a:ext>
            </a:extLst>
          </p:cNvPr>
          <p:cNvSpPr txBox="1"/>
          <p:nvPr/>
        </p:nvSpPr>
        <p:spPr>
          <a:xfrm>
            <a:off x="1397111" y="4671574"/>
            <a:ext cx="9980409" cy="1019959"/>
          </a:xfrm>
          <a:prstGeom prst="rect">
            <a:avLst/>
          </a:prstGeom>
        </p:spPr>
        <p:txBody>
          <a:bodyPr lIns="0" tIns="0" rIns="0" bIns="0" rtlCol="0" anchor="t">
            <a:spAutoFit/>
          </a:bodyPr>
          <a:lstStyle/>
          <a:p>
            <a:pPr>
              <a:lnSpc>
                <a:spcPts val="4130"/>
              </a:lnSpc>
            </a:pPr>
            <a:r>
              <a:rPr lang="en-US" sz="2949" dirty="0">
                <a:latin typeface="Agrandir Bold"/>
              </a:rPr>
              <a:t>3) She can take it back at any time but must forfeit the earnest</a:t>
            </a:r>
            <a:br>
              <a:rPr lang="en-US" sz="2949" dirty="0">
                <a:latin typeface="Agrandir Bold"/>
              </a:rPr>
            </a:br>
            <a:r>
              <a:rPr lang="en-US" sz="2949" dirty="0">
                <a:latin typeface="Agrandir Bold"/>
              </a:rPr>
              <a:t>     money.</a:t>
            </a:r>
          </a:p>
        </p:txBody>
      </p:sp>
      <p:sp>
        <p:nvSpPr>
          <p:cNvPr id="7" name="TextBox 13">
            <a:extLst>
              <a:ext uri="{FF2B5EF4-FFF2-40B4-BE49-F238E27FC236}">
                <a16:creationId xmlns:a16="http://schemas.microsoft.com/office/drawing/2014/main" id="{AA9A0AA5-45D7-77F6-B07A-9A9AD9B571DD}"/>
              </a:ext>
            </a:extLst>
          </p:cNvPr>
          <p:cNvSpPr txBox="1"/>
          <p:nvPr/>
        </p:nvSpPr>
        <p:spPr>
          <a:xfrm>
            <a:off x="1397111" y="5731867"/>
            <a:ext cx="9980409" cy="1019959"/>
          </a:xfrm>
          <a:prstGeom prst="rect">
            <a:avLst/>
          </a:prstGeom>
        </p:spPr>
        <p:txBody>
          <a:bodyPr lIns="0" tIns="0" rIns="0" bIns="0" rtlCol="0" anchor="t">
            <a:spAutoFit/>
          </a:bodyPr>
          <a:lstStyle/>
          <a:p>
            <a:pPr>
              <a:lnSpc>
                <a:spcPts val="4130"/>
              </a:lnSpc>
            </a:pPr>
            <a:r>
              <a:rPr lang="en-US" sz="2949" dirty="0">
                <a:latin typeface="Agrandir Bold"/>
              </a:rPr>
              <a:t>4) She cannot take it back until after the expiration date of the</a:t>
            </a:r>
            <a:br>
              <a:rPr lang="en-US" sz="2949" dirty="0">
                <a:latin typeface="Agrandir Bold"/>
              </a:rPr>
            </a:br>
            <a:r>
              <a:rPr lang="en-US" sz="2949" dirty="0">
                <a:latin typeface="Agrandir Bold"/>
              </a:rPr>
              <a:t>     offer.</a:t>
            </a:r>
          </a:p>
        </p:txBody>
      </p:sp>
    </p:spTree>
    <p:extLst>
      <p:ext uri="{BB962C8B-B14F-4D97-AF65-F5344CB8AC3E}">
        <p14:creationId xmlns:p14="http://schemas.microsoft.com/office/powerpoint/2010/main" val="1750414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
            <a:extLst>
              <a:ext uri="{FF2B5EF4-FFF2-40B4-BE49-F238E27FC236}">
                <a16:creationId xmlns:a16="http://schemas.microsoft.com/office/drawing/2014/main" id="{E9CD66D0-C042-7909-4CF0-68F522896BF8}"/>
              </a:ext>
            </a:extLst>
          </p:cNvPr>
          <p:cNvSpPr txBox="1"/>
          <p:nvPr/>
        </p:nvSpPr>
        <p:spPr>
          <a:xfrm>
            <a:off x="751757" y="463096"/>
            <a:ext cx="11237259" cy="2547364"/>
          </a:xfrm>
          <a:prstGeom prst="rect">
            <a:avLst/>
          </a:prstGeom>
        </p:spPr>
        <p:txBody>
          <a:bodyPr wrap="square" lIns="0" tIns="0" rIns="0" bIns="0" rtlCol="0" anchor="t">
            <a:spAutoFit/>
          </a:bodyPr>
          <a:lstStyle/>
          <a:p>
            <a:pPr>
              <a:lnSpc>
                <a:spcPts val="5114"/>
              </a:lnSpc>
            </a:pPr>
            <a:r>
              <a:rPr lang="en-US" sz="2800" dirty="0">
                <a:solidFill>
                  <a:srgbClr val="FFFFFF"/>
                </a:solidFill>
                <a:latin typeface="Agrandir Bold"/>
              </a:rPr>
              <a:t>A buyer signs an earnest money agreement and gives it to the broker who showed her the property she is buying.  After leaving the broker’s office, she reconsiders and decides she prefers a different property.  How long does she have to take back her offer?</a:t>
            </a:r>
          </a:p>
        </p:txBody>
      </p:sp>
      <p:sp>
        <p:nvSpPr>
          <p:cNvPr id="4" name="TextBox 10">
            <a:extLst>
              <a:ext uri="{FF2B5EF4-FFF2-40B4-BE49-F238E27FC236}">
                <a16:creationId xmlns:a16="http://schemas.microsoft.com/office/drawing/2014/main" id="{0E5BBF22-B74B-D38E-2310-44404795B8E3}"/>
              </a:ext>
            </a:extLst>
          </p:cNvPr>
          <p:cNvSpPr txBox="1"/>
          <p:nvPr/>
        </p:nvSpPr>
        <p:spPr>
          <a:xfrm>
            <a:off x="1397111" y="3291112"/>
            <a:ext cx="9980409" cy="494174"/>
          </a:xfrm>
          <a:prstGeom prst="rect">
            <a:avLst/>
          </a:prstGeom>
        </p:spPr>
        <p:txBody>
          <a:bodyPr lIns="0" tIns="0" rIns="0" bIns="0" rtlCol="0" anchor="t">
            <a:spAutoFit/>
          </a:bodyPr>
          <a:lstStyle/>
          <a:p>
            <a:pPr>
              <a:lnSpc>
                <a:spcPts val="4130"/>
              </a:lnSpc>
            </a:pPr>
            <a:r>
              <a:rPr lang="en-US" sz="2949" dirty="0">
                <a:solidFill>
                  <a:srgbClr val="FFFF00"/>
                </a:solidFill>
                <a:latin typeface="Agrandir Bold"/>
              </a:rPr>
              <a:t>1) Until the seller communicates acceptance of the offer.</a:t>
            </a:r>
          </a:p>
        </p:txBody>
      </p:sp>
      <p:sp>
        <p:nvSpPr>
          <p:cNvPr id="5" name="TextBox 11">
            <a:extLst>
              <a:ext uri="{FF2B5EF4-FFF2-40B4-BE49-F238E27FC236}">
                <a16:creationId xmlns:a16="http://schemas.microsoft.com/office/drawing/2014/main" id="{8BE5DA03-F955-1159-092C-E29B956E4743}"/>
              </a:ext>
            </a:extLst>
          </p:cNvPr>
          <p:cNvSpPr txBox="1"/>
          <p:nvPr/>
        </p:nvSpPr>
        <p:spPr>
          <a:xfrm>
            <a:off x="1397111" y="3952732"/>
            <a:ext cx="9980409" cy="494174"/>
          </a:xfrm>
          <a:prstGeom prst="rect">
            <a:avLst/>
          </a:prstGeom>
        </p:spPr>
        <p:txBody>
          <a:bodyPr lIns="0" tIns="0" rIns="0" bIns="0" rtlCol="0" anchor="t">
            <a:spAutoFit/>
          </a:bodyPr>
          <a:lstStyle/>
          <a:p>
            <a:pPr>
              <a:lnSpc>
                <a:spcPts val="4130"/>
              </a:lnSpc>
            </a:pPr>
            <a:r>
              <a:rPr lang="en-US" sz="2949" dirty="0">
                <a:solidFill>
                  <a:srgbClr val="868686"/>
                </a:solidFill>
                <a:latin typeface="Agrandir Bold"/>
              </a:rPr>
              <a:t>2) Twenty-four hours.</a:t>
            </a:r>
          </a:p>
        </p:txBody>
      </p:sp>
      <p:sp>
        <p:nvSpPr>
          <p:cNvPr id="6" name="TextBox 12">
            <a:extLst>
              <a:ext uri="{FF2B5EF4-FFF2-40B4-BE49-F238E27FC236}">
                <a16:creationId xmlns:a16="http://schemas.microsoft.com/office/drawing/2014/main" id="{C3C0925F-9479-47CA-BEAF-066748C0FBD7}"/>
              </a:ext>
            </a:extLst>
          </p:cNvPr>
          <p:cNvSpPr txBox="1"/>
          <p:nvPr/>
        </p:nvSpPr>
        <p:spPr>
          <a:xfrm>
            <a:off x="1397111" y="4671574"/>
            <a:ext cx="9980409" cy="1019959"/>
          </a:xfrm>
          <a:prstGeom prst="rect">
            <a:avLst/>
          </a:prstGeom>
        </p:spPr>
        <p:txBody>
          <a:bodyPr lIns="0" tIns="0" rIns="0" bIns="0" rtlCol="0" anchor="t">
            <a:spAutoFit/>
          </a:bodyPr>
          <a:lstStyle/>
          <a:p>
            <a:pPr>
              <a:lnSpc>
                <a:spcPts val="4130"/>
              </a:lnSpc>
            </a:pPr>
            <a:r>
              <a:rPr lang="en-US" sz="2949" dirty="0">
                <a:solidFill>
                  <a:srgbClr val="868686"/>
                </a:solidFill>
                <a:latin typeface="Agrandir Bold"/>
              </a:rPr>
              <a:t>3) She can take it back at any time but must forfeit the earnest</a:t>
            </a:r>
            <a:br>
              <a:rPr lang="en-US" sz="2949" dirty="0">
                <a:solidFill>
                  <a:srgbClr val="868686"/>
                </a:solidFill>
                <a:latin typeface="Agrandir Bold"/>
              </a:rPr>
            </a:br>
            <a:r>
              <a:rPr lang="en-US" sz="2949" dirty="0">
                <a:solidFill>
                  <a:srgbClr val="868686"/>
                </a:solidFill>
                <a:latin typeface="Agrandir Bold"/>
              </a:rPr>
              <a:t>     money.</a:t>
            </a:r>
          </a:p>
        </p:txBody>
      </p:sp>
      <p:sp>
        <p:nvSpPr>
          <p:cNvPr id="7" name="TextBox 13">
            <a:extLst>
              <a:ext uri="{FF2B5EF4-FFF2-40B4-BE49-F238E27FC236}">
                <a16:creationId xmlns:a16="http://schemas.microsoft.com/office/drawing/2014/main" id="{AA9A0AA5-45D7-77F6-B07A-9A9AD9B571DD}"/>
              </a:ext>
            </a:extLst>
          </p:cNvPr>
          <p:cNvSpPr txBox="1"/>
          <p:nvPr/>
        </p:nvSpPr>
        <p:spPr>
          <a:xfrm>
            <a:off x="1397111" y="5731867"/>
            <a:ext cx="9980409" cy="1019959"/>
          </a:xfrm>
          <a:prstGeom prst="rect">
            <a:avLst/>
          </a:prstGeom>
        </p:spPr>
        <p:txBody>
          <a:bodyPr lIns="0" tIns="0" rIns="0" bIns="0" rtlCol="0" anchor="t">
            <a:spAutoFit/>
          </a:bodyPr>
          <a:lstStyle/>
          <a:p>
            <a:pPr>
              <a:lnSpc>
                <a:spcPts val="4130"/>
              </a:lnSpc>
            </a:pPr>
            <a:r>
              <a:rPr lang="en-US" sz="2949" dirty="0">
                <a:solidFill>
                  <a:srgbClr val="868686"/>
                </a:solidFill>
                <a:latin typeface="Agrandir Bold"/>
              </a:rPr>
              <a:t>4) She cannot take it back until after the expiration date of the</a:t>
            </a:r>
            <a:br>
              <a:rPr lang="en-US" sz="2949" dirty="0">
                <a:solidFill>
                  <a:srgbClr val="868686"/>
                </a:solidFill>
                <a:latin typeface="Agrandir Bold"/>
              </a:rPr>
            </a:br>
            <a:r>
              <a:rPr lang="en-US" sz="2949" dirty="0">
                <a:solidFill>
                  <a:srgbClr val="868686"/>
                </a:solidFill>
                <a:latin typeface="Agrandir Bold"/>
              </a:rPr>
              <a:t>     offer.</a:t>
            </a:r>
          </a:p>
        </p:txBody>
      </p:sp>
    </p:spTree>
    <p:extLst>
      <p:ext uri="{BB962C8B-B14F-4D97-AF65-F5344CB8AC3E}">
        <p14:creationId xmlns:p14="http://schemas.microsoft.com/office/powerpoint/2010/main" val="36085115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
            <a:extLst>
              <a:ext uri="{FF2B5EF4-FFF2-40B4-BE49-F238E27FC236}">
                <a16:creationId xmlns:a16="http://schemas.microsoft.com/office/drawing/2014/main" id="{E9CD66D0-C042-7909-4CF0-68F522896BF8}"/>
              </a:ext>
            </a:extLst>
          </p:cNvPr>
          <p:cNvSpPr txBox="1"/>
          <p:nvPr/>
        </p:nvSpPr>
        <p:spPr>
          <a:xfrm>
            <a:off x="685800" y="1722679"/>
            <a:ext cx="10820400" cy="591765"/>
          </a:xfrm>
          <a:prstGeom prst="rect">
            <a:avLst/>
          </a:prstGeom>
        </p:spPr>
        <p:txBody>
          <a:bodyPr lIns="0" tIns="0" rIns="0" bIns="0" rtlCol="0" anchor="t">
            <a:spAutoFit/>
          </a:bodyPr>
          <a:lstStyle/>
          <a:p>
            <a:pPr>
              <a:lnSpc>
                <a:spcPts val="5114"/>
              </a:lnSpc>
            </a:pPr>
            <a:r>
              <a:rPr lang="en-US" sz="2991" dirty="0">
                <a:solidFill>
                  <a:srgbClr val="FFFFFF"/>
                </a:solidFill>
                <a:latin typeface="Agrandir Bold"/>
              </a:rPr>
              <a:t>A contract to buy land is voidable if:</a:t>
            </a:r>
          </a:p>
        </p:txBody>
      </p:sp>
      <p:sp>
        <p:nvSpPr>
          <p:cNvPr id="4" name="TextBox 10">
            <a:extLst>
              <a:ext uri="{FF2B5EF4-FFF2-40B4-BE49-F238E27FC236}">
                <a16:creationId xmlns:a16="http://schemas.microsoft.com/office/drawing/2014/main" id="{0E5BBF22-B74B-D38E-2310-44404795B8E3}"/>
              </a:ext>
            </a:extLst>
          </p:cNvPr>
          <p:cNvSpPr txBox="1"/>
          <p:nvPr/>
        </p:nvSpPr>
        <p:spPr>
          <a:xfrm>
            <a:off x="1442901" y="2887870"/>
            <a:ext cx="9980409" cy="494174"/>
          </a:xfrm>
          <a:prstGeom prst="rect">
            <a:avLst/>
          </a:prstGeom>
        </p:spPr>
        <p:txBody>
          <a:bodyPr lIns="0" tIns="0" rIns="0" bIns="0" rtlCol="0" anchor="t">
            <a:spAutoFit/>
          </a:bodyPr>
          <a:lstStyle/>
          <a:p>
            <a:pPr>
              <a:lnSpc>
                <a:spcPts val="4130"/>
              </a:lnSpc>
            </a:pPr>
            <a:r>
              <a:rPr lang="en-US" sz="2949" dirty="0">
                <a:latin typeface="Agrandir Bold"/>
              </a:rPr>
              <a:t>1) The purchaser is a minor.</a:t>
            </a:r>
          </a:p>
        </p:txBody>
      </p:sp>
      <p:sp>
        <p:nvSpPr>
          <p:cNvPr id="5" name="TextBox 11">
            <a:extLst>
              <a:ext uri="{FF2B5EF4-FFF2-40B4-BE49-F238E27FC236}">
                <a16:creationId xmlns:a16="http://schemas.microsoft.com/office/drawing/2014/main" id="{8BE5DA03-F955-1159-092C-E29B956E4743}"/>
              </a:ext>
            </a:extLst>
          </p:cNvPr>
          <p:cNvSpPr txBox="1"/>
          <p:nvPr/>
        </p:nvSpPr>
        <p:spPr>
          <a:xfrm>
            <a:off x="1442902" y="3689757"/>
            <a:ext cx="9980409" cy="494174"/>
          </a:xfrm>
          <a:prstGeom prst="rect">
            <a:avLst/>
          </a:prstGeom>
        </p:spPr>
        <p:txBody>
          <a:bodyPr lIns="0" tIns="0" rIns="0" bIns="0" rtlCol="0" anchor="t">
            <a:spAutoFit/>
          </a:bodyPr>
          <a:lstStyle/>
          <a:p>
            <a:pPr>
              <a:lnSpc>
                <a:spcPts val="4130"/>
              </a:lnSpc>
            </a:pPr>
            <a:r>
              <a:rPr lang="en-US" sz="2949" dirty="0">
                <a:solidFill>
                  <a:srgbClr val="FFFFFF"/>
                </a:solidFill>
                <a:latin typeface="Agrandir Bold"/>
              </a:rPr>
              <a:t>2) The purchase has been adjudicated insane.</a:t>
            </a:r>
          </a:p>
        </p:txBody>
      </p:sp>
      <p:sp>
        <p:nvSpPr>
          <p:cNvPr id="6" name="TextBox 12">
            <a:extLst>
              <a:ext uri="{FF2B5EF4-FFF2-40B4-BE49-F238E27FC236}">
                <a16:creationId xmlns:a16="http://schemas.microsoft.com/office/drawing/2014/main" id="{C3C0925F-9479-47CA-BEAF-066748C0FBD7}"/>
              </a:ext>
            </a:extLst>
          </p:cNvPr>
          <p:cNvSpPr txBox="1"/>
          <p:nvPr/>
        </p:nvSpPr>
        <p:spPr>
          <a:xfrm>
            <a:off x="1442903" y="4455840"/>
            <a:ext cx="9980409" cy="494174"/>
          </a:xfrm>
          <a:prstGeom prst="rect">
            <a:avLst/>
          </a:prstGeom>
        </p:spPr>
        <p:txBody>
          <a:bodyPr lIns="0" tIns="0" rIns="0" bIns="0" rtlCol="0" anchor="t">
            <a:spAutoFit/>
          </a:bodyPr>
          <a:lstStyle/>
          <a:p>
            <a:pPr>
              <a:lnSpc>
                <a:spcPts val="4130"/>
              </a:lnSpc>
            </a:pPr>
            <a:r>
              <a:rPr lang="en-US" sz="2949" dirty="0">
                <a:latin typeface="Agrandir Bold"/>
              </a:rPr>
              <a:t>3) The contract was signed by an attorney-in-fact.</a:t>
            </a:r>
          </a:p>
        </p:txBody>
      </p:sp>
      <p:sp>
        <p:nvSpPr>
          <p:cNvPr id="7" name="TextBox 13">
            <a:extLst>
              <a:ext uri="{FF2B5EF4-FFF2-40B4-BE49-F238E27FC236}">
                <a16:creationId xmlns:a16="http://schemas.microsoft.com/office/drawing/2014/main" id="{AA9A0AA5-45D7-77F6-B07A-9A9AD9B571DD}"/>
              </a:ext>
            </a:extLst>
          </p:cNvPr>
          <p:cNvSpPr txBox="1"/>
          <p:nvPr/>
        </p:nvSpPr>
        <p:spPr>
          <a:xfrm>
            <a:off x="1442903" y="5198475"/>
            <a:ext cx="9980409" cy="494174"/>
          </a:xfrm>
          <a:prstGeom prst="rect">
            <a:avLst/>
          </a:prstGeom>
        </p:spPr>
        <p:txBody>
          <a:bodyPr lIns="0" tIns="0" rIns="0" bIns="0" rtlCol="0" anchor="t">
            <a:spAutoFit/>
          </a:bodyPr>
          <a:lstStyle/>
          <a:p>
            <a:pPr>
              <a:lnSpc>
                <a:spcPts val="4130"/>
              </a:lnSpc>
            </a:pPr>
            <a:r>
              <a:rPr lang="en-US" sz="2949" dirty="0">
                <a:latin typeface="Agrandir Bold"/>
              </a:rPr>
              <a:t>4) The purchaser and seller are related parties.</a:t>
            </a:r>
          </a:p>
        </p:txBody>
      </p:sp>
    </p:spTree>
    <p:extLst>
      <p:ext uri="{BB962C8B-B14F-4D97-AF65-F5344CB8AC3E}">
        <p14:creationId xmlns:p14="http://schemas.microsoft.com/office/powerpoint/2010/main" val="4197141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
            <a:extLst>
              <a:ext uri="{FF2B5EF4-FFF2-40B4-BE49-F238E27FC236}">
                <a16:creationId xmlns:a16="http://schemas.microsoft.com/office/drawing/2014/main" id="{E9CD66D0-C042-7909-4CF0-68F522896BF8}"/>
              </a:ext>
            </a:extLst>
          </p:cNvPr>
          <p:cNvSpPr txBox="1"/>
          <p:nvPr/>
        </p:nvSpPr>
        <p:spPr>
          <a:xfrm>
            <a:off x="685800" y="1722679"/>
            <a:ext cx="10820400" cy="591765"/>
          </a:xfrm>
          <a:prstGeom prst="rect">
            <a:avLst/>
          </a:prstGeom>
        </p:spPr>
        <p:txBody>
          <a:bodyPr lIns="0" tIns="0" rIns="0" bIns="0" rtlCol="0" anchor="t">
            <a:spAutoFit/>
          </a:bodyPr>
          <a:lstStyle/>
          <a:p>
            <a:pPr>
              <a:lnSpc>
                <a:spcPts val="5114"/>
              </a:lnSpc>
            </a:pPr>
            <a:r>
              <a:rPr lang="en-US" sz="2991" dirty="0">
                <a:solidFill>
                  <a:srgbClr val="FFFFFF"/>
                </a:solidFill>
                <a:latin typeface="Agrandir Bold"/>
              </a:rPr>
              <a:t>A contract to buy land is voidable if:</a:t>
            </a:r>
          </a:p>
        </p:txBody>
      </p:sp>
      <p:sp>
        <p:nvSpPr>
          <p:cNvPr id="4" name="TextBox 10">
            <a:extLst>
              <a:ext uri="{FF2B5EF4-FFF2-40B4-BE49-F238E27FC236}">
                <a16:creationId xmlns:a16="http://schemas.microsoft.com/office/drawing/2014/main" id="{0E5BBF22-B74B-D38E-2310-44404795B8E3}"/>
              </a:ext>
            </a:extLst>
          </p:cNvPr>
          <p:cNvSpPr txBox="1"/>
          <p:nvPr/>
        </p:nvSpPr>
        <p:spPr>
          <a:xfrm>
            <a:off x="1442901" y="2887870"/>
            <a:ext cx="9980409" cy="494174"/>
          </a:xfrm>
          <a:prstGeom prst="rect">
            <a:avLst/>
          </a:prstGeom>
        </p:spPr>
        <p:txBody>
          <a:bodyPr lIns="0" tIns="0" rIns="0" bIns="0" rtlCol="0" anchor="t">
            <a:spAutoFit/>
          </a:bodyPr>
          <a:lstStyle/>
          <a:p>
            <a:pPr>
              <a:lnSpc>
                <a:spcPts val="4130"/>
              </a:lnSpc>
            </a:pPr>
            <a:r>
              <a:rPr lang="en-US" sz="2949" dirty="0">
                <a:solidFill>
                  <a:srgbClr val="FFFF00"/>
                </a:solidFill>
                <a:latin typeface="Agrandir Bold"/>
              </a:rPr>
              <a:t>1) The purchaser is a minor.</a:t>
            </a:r>
          </a:p>
        </p:txBody>
      </p:sp>
      <p:sp>
        <p:nvSpPr>
          <p:cNvPr id="5" name="TextBox 11">
            <a:extLst>
              <a:ext uri="{FF2B5EF4-FFF2-40B4-BE49-F238E27FC236}">
                <a16:creationId xmlns:a16="http://schemas.microsoft.com/office/drawing/2014/main" id="{8BE5DA03-F955-1159-092C-E29B956E4743}"/>
              </a:ext>
            </a:extLst>
          </p:cNvPr>
          <p:cNvSpPr txBox="1"/>
          <p:nvPr/>
        </p:nvSpPr>
        <p:spPr>
          <a:xfrm>
            <a:off x="1442902" y="3689757"/>
            <a:ext cx="9980409" cy="494174"/>
          </a:xfrm>
          <a:prstGeom prst="rect">
            <a:avLst/>
          </a:prstGeom>
        </p:spPr>
        <p:txBody>
          <a:bodyPr lIns="0" tIns="0" rIns="0" bIns="0" rtlCol="0" anchor="t">
            <a:spAutoFit/>
          </a:bodyPr>
          <a:lstStyle/>
          <a:p>
            <a:pPr>
              <a:lnSpc>
                <a:spcPts val="4130"/>
              </a:lnSpc>
            </a:pPr>
            <a:r>
              <a:rPr lang="en-US" sz="2949" dirty="0">
                <a:solidFill>
                  <a:srgbClr val="868686"/>
                </a:solidFill>
                <a:latin typeface="Agrandir Bold"/>
              </a:rPr>
              <a:t>2) The purchase has been adjudicated insane.</a:t>
            </a:r>
          </a:p>
        </p:txBody>
      </p:sp>
      <p:sp>
        <p:nvSpPr>
          <p:cNvPr id="6" name="TextBox 12">
            <a:extLst>
              <a:ext uri="{FF2B5EF4-FFF2-40B4-BE49-F238E27FC236}">
                <a16:creationId xmlns:a16="http://schemas.microsoft.com/office/drawing/2014/main" id="{C3C0925F-9479-47CA-BEAF-066748C0FBD7}"/>
              </a:ext>
            </a:extLst>
          </p:cNvPr>
          <p:cNvSpPr txBox="1"/>
          <p:nvPr/>
        </p:nvSpPr>
        <p:spPr>
          <a:xfrm>
            <a:off x="1442903" y="4455840"/>
            <a:ext cx="9980409" cy="494174"/>
          </a:xfrm>
          <a:prstGeom prst="rect">
            <a:avLst/>
          </a:prstGeom>
        </p:spPr>
        <p:txBody>
          <a:bodyPr lIns="0" tIns="0" rIns="0" bIns="0" rtlCol="0" anchor="t">
            <a:spAutoFit/>
          </a:bodyPr>
          <a:lstStyle/>
          <a:p>
            <a:pPr>
              <a:lnSpc>
                <a:spcPts val="4130"/>
              </a:lnSpc>
            </a:pPr>
            <a:r>
              <a:rPr lang="en-US" sz="2949" dirty="0">
                <a:solidFill>
                  <a:srgbClr val="868686"/>
                </a:solidFill>
                <a:latin typeface="Agrandir Bold"/>
              </a:rPr>
              <a:t>3) The contract was signed by an attorney-in-fact.</a:t>
            </a:r>
          </a:p>
        </p:txBody>
      </p:sp>
      <p:sp>
        <p:nvSpPr>
          <p:cNvPr id="7" name="TextBox 13">
            <a:extLst>
              <a:ext uri="{FF2B5EF4-FFF2-40B4-BE49-F238E27FC236}">
                <a16:creationId xmlns:a16="http://schemas.microsoft.com/office/drawing/2014/main" id="{AA9A0AA5-45D7-77F6-B07A-9A9AD9B571DD}"/>
              </a:ext>
            </a:extLst>
          </p:cNvPr>
          <p:cNvSpPr txBox="1"/>
          <p:nvPr/>
        </p:nvSpPr>
        <p:spPr>
          <a:xfrm>
            <a:off x="1442903" y="5198475"/>
            <a:ext cx="9980409" cy="494174"/>
          </a:xfrm>
          <a:prstGeom prst="rect">
            <a:avLst/>
          </a:prstGeom>
        </p:spPr>
        <p:txBody>
          <a:bodyPr lIns="0" tIns="0" rIns="0" bIns="0" rtlCol="0" anchor="t">
            <a:spAutoFit/>
          </a:bodyPr>
          <a:lstStyle/>
          <a:p>
            <a:pPr>
              <a:lnSpc>
                <a:spcPts val="4130"/>
              </a:lnSpc>
            </a:pPr>
            <a:r>
              <a:rPr lang="en-US" sz="2949" dirty="0">
                <a:solidFill>
                  <a:srgbClr val="868686"/>
                </a:solidFill>
                <a:latin typeface="Agrandir Bold"/>
              </a:rPr>
              <a:t>4) The purchaser and seller are related parties.</a:t>
            </a:r>
          </a:p>
        </p:txBody>
      </p:sp>
    </p:spTree>
    <p:extLst>
      <p:ext uri="{BB962C8B-B14F-4D97-AF65-F5344CB8AC3E}">
        <p14:creationId xmlns:p14="http://schemas.microsoft.com/office/powerpoint/2010/main" val="14423295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
            <a:extLst>
              <a:ext uri="{FF2B5EF4-FFF2-40B4-BE49-F238E27FC236}">
                <a16:creationId xmlns:a16="http://schemas.microsoft.com/office/drawing/2014/main" id="{E9CD66D0-C042-7909-4CF0-68F522896BF8}"/>
              </a:ext>
            </a:extLst>
          </p:cNvPr>
          <p:cNvSpPr txBox="1"/>
          <p:nvPr/>
        </p:nvSpPr>
        <p:spPr>
          <a:xfrm>
            <a:off x="685800" y="1109228"/>
            <a:ext cx="10820400" cy="1239314"/>
          </a:xfrm>
          <a:prstGeom prst="rect">
            <a:avLst/>
          </a:prstGeom>
        </p:spPr>
        <p:txBody>
          <a:bodyPr lIns="0" tIns="0" rIns="0" bIns="0" rtlCol="0" anchor="t">
            <a:spAutoFit/>
          </a:bodyPr>
          <a:lstStyle/>
          <a:p>
            <a:pPr>
              <a:lnSpc>
                <a:spcPts val="5114"/>
              </a:lnSpc>
            </a:pPr>
            <a:r>
              <a:rPr lang="en-US" sz="2800" dirty="0">
                <a:solidFill>
                  <a:srgbClr val="FFFFFF"/>
                </a:solidFill>
                <a:latin typeface="Agrandir Bold"/>
              </a:rPr>
              <a:t>During the period of time after a real estate sales contract is signed, but before title actually passes, the status of the contract is</a:t>
            </a:r>
          </a:p>
        </p:txBody>
      </p:sp>
      <p:sp>
        <p:nvSpPr>
          <p:cNvPr id="4" name="TextBox 10">
            <a:extLst>
              <a:ext uri="{FF2B5EF4-FFF2-40B4-BE49-F238E27FC236}">
                <a16:creationId xmlns:a16="http://schemas.microsoft.com/office/drawing/2014/main" id="{0E5BBF22-B74B-D38E-2310-44404795B8E3}"/>
              </a:ext>
            </a:extLst>
          </p:cNvPr>
          <p:cNvSpPr txBox="1"/>
          <p:nvPr/>
        </p:nvSpPr>
        <p:spPr>
          <a:xfrm>
            <a:off x="1525791" y="2706441"/>
            <a:ext cx="9980409" cy="494174"/>
          </a:xfrm>
          <a:prstGeom prst="rect">
            <a:avLst/>
          </a:prstGeom>
        </p:spPr>
        <p:txBody>
          <a:bodyPr lIns="0" tIns="0" rIns="0" bIns="0" rtlCol="0" anchor="t">
            <a:spAutoFit/>
          </a:bodyPr>
          <a:lstStyle/>
          <a:p>
            <a:pPr>
              <a:lnSpc>
                <a:spcPts val="4130"/>
              </a:lnSpc>
            </a:pPr>
            <a:r>
              <a:rPr lang="en-US" sz="2800" dirty="0">
                <a:latin typeface="Agrandir Bold"/>
              </a:rPr>
              <a:t>1) voidable.</a:t>
            </a:r>
          </a:p>
        </p:txBody>
      </p:sp>
      <p:sp>
        <p:nvSpPr>
          <p:cNvPr id="5" name="TextBox 11">
            <a:extLst>
              <a:ext uri="{FF2B5EF4-FFF2-40B4-BE49-F238E27FC236}">
                <a16:creationId xmlns:a16="http://schemas.microsoft.com/office/drawing/2014/main" id="{8BE5DA03-F955-1159-092C-E29B956E4743}"/>
              </a:ext>
            </a:extLst>
          </p:cNvPr>
          <p:cNvSpPr txBox="1"/>
          <p:nvPr/>
        </p:nvSpPr>
        <p:spPr>
          <a:xfrm>
            <a:off x="1525791" y="3328690"/>
            <a:ext cx="9980409" cy="494174"/>
          </a:xfrm>
          <a:prstGeom prst="rect">
            <a:avLst/>
          </a:prstGeom>
        </p:spPr>
        <p:txBody>
          <a:bodyPr lIns="0" tIns="0" rIns="0" bIns="0" rtlCol="0" anchor="t">
            <a:spAutoFit/>
          </a:bodyPr>
          <a:lstStyle/>
          <a:p>
            <a:pPr>
              <a:lnSpc>
                <a:spcPts val="4130"/>
              </a:lnSpc>
            </a:pPr>
            <a:r>
              <a:rPr lang="en-US" sz="2949" dirty="0">
                <a:latin typeface="Agrandir Bold"/>
              </a:rPr>
              <a:t>2) executory.</a:t>
            </a:r>
          </a:p>
        </p:txBody>
      </p:sp>
      <p:sp>
        <p:nvSpPr>
          <p:cNvPr id="6" name="TextBox 12">
            <a:extLst>
              <a:ext uri="{FF2B5EF4-FFF2-40B4-BE49-F238E27FC236}">
                <a16:creationId xmlns:a16="http://schemas.microsoft.com/office/drawing/2014/main" id="{C3C0925F-9479-47CA-BEAF-066748C0FBD7}"/>
              </a:ext>
            </a:extLst>
          </p:cNvPr>
          <p:cNvSpPr txBox="1"/>
          <p:nvPr/>
        </p:nvSpPr>
        <p:spPr>
          <a:xfrm>
            <a:off x="1525790" y="3993538"/>
            <a:ext cx="9980409" cy="494174"/>
          </a:xfrm>
          <a:prstGeom prst="rect">
            <a:avLst/>
          </a:prstGeom>
        </p:spPr>
        <p:txBody>
          <a:bodyPr lIns="0" tIns="0" rIns="0" bIns="0" rtlCol="0" anchor="t">
            <a:spAutoFit/>
          </a:bodyPr>
          <a:lstStyle/>
          <a:p>
            <a:pPr>
              <a:lnSpc>
                <a:spcPts val="4130"/>
              </a:lnSpc>
            </a:pPr>
            <a:r>
              <a:rPr lang="en-US" sz="2800" dirty="0">
                <a:latin typeface="Agrandir Bold"/>
              </a:rPr>
              <a:t>3) unilateral.</a:t>
            </a:r>
          </a:p>
        </p:txBody>
      </p:sp>
      <p:sp>
        <p:nvSpPr>
          <p:cNvPr id="7" name="TextBox 13">
            <a:extLst>
              <a:ext uri="{FF2B5EF4-FFF2-40B4-BE49-F238E27FC236}">
                <a16:creationId xmlns:a16="http://schemas.microsoft.com/office/drawing/2014/main" id="{AA9A0AA5-45D7-77F6-B07A-9A9AD9B571DD}"/>
              </a:ext>
            </a:extLst>
          </p:cNvPr>
          <p:cNvSpPr txBox="1"/>
          <p:nvPr/>
        </p:nvSpPr>
        <p:spPr>
          <a:xfrm>
            <a:off x="1525790" y="4658386"/>
            <a:ext cx="9980409" cy="489108"/>
          </a:xfrm>
          <a:prstGeom prst="rect">
            <a:avLst/>
          </a:prstGeom>
        </p:spPr>
        <p:txBody>
          <a:bodyPr lIns="0" tIns="0" rIns="0" bIns="0" rtlCol="0" anchor="t">
            <a:spAutoFit/>
          </a:bodyPr>
          <a:lstStyle/>
          <a:p>
            <a:pPr>
              <a:lnSpc>
                <a:spcPts val="4130"/>
              </a:lnSpc>
            </a:pPr>
            <a:r>
              <a:rPr lang="en-US" sz="2800" dirty="0">
                <a:latin typeface="Agrandir Bold"/>
              </a:rPr>
              <a:t>4) implied.</a:t>
            </a:r>
          </a:p>
        </p:txBody>
      </p:sp>
    </p:spTree>
    <p:extLst>
      <p:ext uri="{BB962C8B-B14F-4D97-AF65-F5344CB8AC3E}">
        <p14:creationId xmlns:p14="http://schemas.microsoft.com/office/powerpoint/2010/main" val="1650846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
            <a:extLst>
              <a:ext uri="{FF2B5EF4-FFF2-40B4-BE49-F238E27FC236}">
                <a16:creationId xmlns:a16="http://schemas.microsoft.com/office/drawing/2014/main" id="{E9CD66D0-C042-7909-4CF0-68F522896BF8}"/>
              </a:ext>
            </a:extLst>
          </p:cNvPr>
          <p:cNvSpPr txBox="1"/>
          <p:nvPr/>
        </p:nvSpPr>
        <p:spPr>
          <a:xfrm>
            <a:off x="685800" y="1109228"/>
            <a:ext cx="10820400" cy="1239314"/>
          </a:xfrm>
          <a:prstGeom prst="rect">
            <a:avLst/>
          </a:prstGeom>
        </p:spPr>
        <p:txBody>
          <a:bodyPr lIns="0" tIns="0" rIns="0" bIns="0" rtlCol="0" anchor="t">
            <a:spAutoFit/>
          </a:bodyPr>
          <a:lstStyle/>
          <a:p>
            <a:pPr>
              <a:lnSpc>
                <a:spcPts val="5114"/>
              </a:lnSpc>
            </a:pPr>
            <a:r>
              <a:rPr lang="en-US" sz="2800" dirty="0">
                <a:solidFill>
                  <a:srgbClr val="FFFFFF"/>
                </a:solidFill>
                <a:latin typeface="Agrandir Bold"/>
              </a:rPr>
              <a:t>During the period of time after a real estate sales contract is signed, but before title actually passes, the status of the contract is</a:t>
            </a:r>
          </a:p>
        </p:txBody>
      </p:sp>
      <p:sp>
        <p:nvSpPr>
          <p:cNvPr id="4" name="TextBox 10">
            <a:extLst>
              <a:ext uri="{FF2B5EF4-FFF2-40B4-BE49-F238E27FC236}">
                <a16:creationId xmlns:a16="http://schemas.microsoft.com/office/drawing/2014/main" id="{0E5BBF22-B74B-D38E-2310-44404795B8E3}"/>
              </a:ext>
            </a:extLst>
          </p:cNvPr>
          <p:cNvSpPr txBox="1"/>
          <p:nvPr/>
        </p:nvSpPr>
        <p:spPr>
          <a:xfrm>
            <a:off x="1525791" y="2706441"/>
            <a:ext cx="9980409" cy="494174"/>
          </a:xfrm>
          <a:prstGeom prst="rect">
            <a:avLst/>
          </a:prstGeom>
        </p:spPr>
        <p:txBody>
          <a:bodyPr lIns="0" tIns="0" rIns="0" bIns="0" rtlCol="0" anchor="t">
            <a:spAutoFit/>
          </a:bodyPr>
          <a:lstStyle/>
          <a:p>
            <a:pPr>
              <a:lnSpc>
                <a:spcPts val="4130"/>
              </a:lnSpc>
            </a:pPr>
            <a:r>
              <a:rPr lang="en-US" sz="2800" dirty="0">
                <a:solidFill>
                  <a:srgbClr val="868686"/>
                </a:solidFill>
                <a:latin typeface="Agrandir Bold"/>
              </a:rPr>
              <a:t>1) voidable.</a:t>
            </a:r>
          </a:p>
        </p:txBody>
      </p:sp>
      <p:sp>
        <p:nvSpPr>
          <p:cNvPr id="5" name="TextBox 11">
            <a:extLst>
              <a:ext uri="{FF2B5EF4-FFF2-40B4-BE49-F238E27FC236}">
                <a16:creationId xmlns:a16="http://schemas.microsoft.com/office/drawing/2014/main" id="{8BE5DA03-F955-1159-092C-E29B956E4743}"/>
              </a:ext>
            </a:extLst>
          </p:cNvPr>
          <p:cNvSpPr txBox="1"/>
          <p:nvPr/>
        </p:nvSpPr>
        <p:spPr>
          <a:xfrm>
            <a:off x="1525791" y="3328690"/>
            <a:ext cx="9980409" cy="494174"/>
          </a:xfrm>
          <a:prstGeom prst="rect">
            <a:avLst/>
          </a:prstGeom>
        </p:spPr>
        <p:txBody>
          <a:bodyPr lIns="0" tIns="0" rIns="0" bIns="0" rtlCol="0" anchor="t">
            <a:spAutoFit/>
          </a:bodyPr>
          <a:lstStyle/>
          <a:p>
            <a:pPr>
              <a:lnSpc>
                <a:spcPts val="4130"/>
              </a:lnSpc>
            </a:pPr>
            <a:r>
              <a:rPr lang="en-US" sz="2949" dirty="0">
                <a:solidFill>
                  <a:srgbClr val="FFFF00"/>
                </a:solidFill>
                <a:latin typeface="Agrandir Bold"/>
              </a:rPr>
              <a:t>2) executory.</a:t>
            </a:r>
          </a:p>
        </p:txBody>
      </p:sp>
      <p:sp>
        <p:nvSpPr>
          <p:cNvPr id="6" name="TextBox 12">
            <a:extLst>
              <a:ext uri="{FF2B5EF4-FFF2-40B4-BE49-F238E27FC236}">
                <a16:creationId xmlns:a16="http://schemas.microsoft.com/office/drawing/2014/main" id="{C3C0925F-9479-47CA-BEAF-066748C0FBD7}"/>
              </a:ext>
            </a:extLst>
          </p:cNvPr>
          <p:cNvSpPr txBox="1"/>
          <p:nvPr/>
        </p:nvSpPr>
        <p:spPr>
          <a:xfrm>
            <a:off x="1525790" y="3993538"/>
            <a:ext cx="9980409" cy="494174"/>
          </a:xfrm>
          <a:prstGeom prst="rect">
            <a:avLst/>
          </a:prstGeom>
        </p:spPr>
        <p:txBody>
          <a:bodyPr lIns="0" tIns="0" rIns="0" bIns="0" rtlCol="0" anchor="t">
            <a:spAutoFit/>
          </a:bodyPr>
          <a:lstStyle/>
          <a:p>
            <a:pPr>
              <a:lnSpc>
                <a:spcPts val="4130"/>
              </a:lnSpc>
            </a:pPr>
            <a:r>
              <a:rPr lang="en-US" sz="2800" dirty="0">
                <a:solidFill>
                  <a:srgbClr val="868686"/>
                </a:solidFill>
                <a:latin typeface="Agrandir Bold"/>
              </a:rPr>
              <a:t>3) unilateral.</a:t>
            </a:r>
          </a:p>
        </p:txBody>
      </p:sp>
      <p:sp>
        <p:nvSpPr>
          <p:cNvPr id="7" name="TextBox 13">
            <a:extLst>
              <a:ext uri="{FF2B5EF4-FFF2-40B4-BE49-F238E27FC236}">
                <a16:creationId xmlns:a16="http://schemas.microsoft.com/office/drawing/2014/main" id="{AA9A0AA5-45D7-77F6-B07A-9A9AD9B571DD}"/>
              </a:ext>
            </a:extLst>
          </p:cNvPr>
          <p:cNvSpPr txBox="1"/>
          <p:nvPr/>
        </p:nvSpPr>
        <p:spPr>
          <a:xfrm>
            <a:off x="1525790" y="4658386"/>
            <a:ext cx="9980409" cy="489108"/>
          </a:xfrm>
          <a:prstGeom prst="rect">
            <a:avLst/>
          </a:prstGeom>
        </p:spPr>
        <p:txBody>
          <a:bodyPr lIns="0" tIns="0" rIns="0" bIns="0" rtlCol="0" anchor="t">
            <a:spAutoFit/>
          </a:bodyPr>
          <a:lstStyle/>
          <a:p>
            <a:pPr>
              <a:lnSpc>
                <a:spcPts val="4130"/>
              </a:lnSpc>
            </a:pPr>
            <a:r>
              <a:rPr lang="en-US" sz="2800" dirty="0">
                <a:solidFill>
                  <a:srgbClr val="868686"/>
                </a:solidFill>
                <a:latin typeface="Agrandir Bold"/>
              </a:rPr>
              <a:t>4) implied.</a:t>
            </a:r>
          </a:p>
        </p:txBody>
      </p:sp>
    </p:spTree>
    <p:extLst>
      <p:ext uri="{BB962C8B-B14F-4D97-AF65-F5344CB8AC3E}">
        <p14:creationId xmlns:p14="http://schemas.microsoft.com/office/powerpoint/2010/main" val="3680815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
            <a:extLst>
              <a:ext uri="{FF2B5EF4-FFF2-40B4-BE49-F238E27FC236}">
                <a16:creationId xmlns:a16="http://schemas.microsoft.com/office/drawing/2014/main" id="{E9CD66D0-C042-7909-4CF0-68F522896BF8}"/>
              </a:ext>
            </a:extLst>
          </p:cNvPr>
          <p:cNvSpPr txBox="1"/>
          <p:nvPr/>
        </p:nvSpPr>
        <p:spPr>
          <a:xfrm>
            <a:off x="685800" y="1376503"/>
            <a:ext cx="10820400" cy="1245790"/>
          </a:xfrm>
          <a:prstGeom prst="rect">
            <a:avLst/>
          </a:prstGeom>
        </p:spPr>
        <p:txBody>
          <a:bodyPr lIns="0" tIns="0" rIns="0" bIns="0" rtlCol="0" anchor="t">
            <a:spAutoFit/>
          </a:bodyPr>
          <a:lstStyle/>
          <a:p>
            <a:pPr>
              <a:lnSpc>
                <a:spcPts val="5114"/>
              </a:lnSpc>
            </a:pPr>
            <a:r>
              <a:rPr lang="en-US" sz="2991" dirty="0">
                <a:solidFill>
                  <a:srgbClr val="FFFFFF"/>
                </a:solidFill>
                <a:latin typeface="Agrandir Bold"/>
              </a:rPr>
              <a:t>A contract in which the intentions of the parties are shown by their actions is</a:t>
            </a:r>
          </a:p>
        </p:txBody>
      </p:sp>
      <p:sp>
        <p:nvSpPr>
          <p:cNvPr id="4" name="TextBox 10">
            <a:extLst>
              <a:ext uri="{FF2B5EF4-FFF2-40B4-BE49-F238E27FC236}">
                <a16:creationId xmlns:a16="http://schemas.microsoft.com/office/drawing/2014/main" id="{0E5BBF22-B74B-D38E-2310-44404795B8E3}"/>
              </a:ext>
            </a:extLst>
          </p:cNvPr>
          <p:cNvSpPr txBox="1"/>
          <p:nvPr/>
        </p:nvSpPr>
        <p:spPr>
          <a:xfrm>
            <a:off x="1442897" y="2928294"/>
            <a:ext cx="9980409" cy="494174"/>
          </a:xfrm>
          <a:prstGeom prst="rect">
            <a:avLst/>
          </a:prstGeom>
        </p:spPr>
        <p:txBody>
          <a:bodyPr lIns="0" tIns="0" rIns="0" bIns="0" rtlCol="0" anchor="t">
            <a:spAutoFit/>
          </a:bodyPr>
          <a:lstStyle/>
          <a:p>
            <a:pPr>
              <a:lnSpc>
                <a:spcPts val="4130"/>
              </a:lnSpc>
            </a:pPr>
            <a:r>
              <a:rPr lang="en-US" sz="2949" dirty="0">
                <a:latin typeface="Agrandir Bold"/>
              </a:rPr>
              <a:t>1) An expressed contract.</a:t>
            </a:r>
          </a:p>
        </p:txBody>
      </p:sp>
      <p:sp>
        <p:nvSpPr>
          <p:cNvPr id="5" name="TextBox 11">
            <a:extLst>
              <a:ext uri="{FF2B5EF4-FFF2-40B4-BE49-F238E27FC236}">
                <a16:creationId xmlns:a16="http://schemas.microsoft.com/office/drawing/2014/main" id="{8BE5DA03-F955-1159-092C-E29B956E4743}"/>
              </a:ext>
            </a:extLst>
          </p:cNvPr>
          <p:cNvSpPr txBox="1"/>
          <p:nvPr/>
        </p:nvSpPr>
        <p:spPr>
          <a:xfrm>
            <a:off x="1442898" y="3756874"/>
            <a:ext cx="9980409" cy="494174"/>
          </a:xfrm>
          <a:prstGeom prst="rect">
            <a:avLst/>
          </a:prstGeom>
        </p:spPr>
        <p:txBody>
          <a:bodyPr lIns="0" tIns="0" rIns="0" bIns="0" rtlCol="0" anchor="t">
            <a:spAutoFit/>
          </a:bodyPr>
          <a:lstStyle/>
          <a:p>
            <a:pPr>
              <a:lnSpc>
                <a:spcPts val="4130"/>
              </a:lnSpc>
            </a:pPr>
            <a:r>
              <a:rPr lang="en-US" sz="2949" dirty="0">
                <a:solidFill>
                  <a:srgbClr val="FFFFFF"/>
                </a:solidFill>
                <a:latin typeface="Agrandir Bold"/>
              </a:rPr>
              <a:t>2) An implied contract.</a:t>
            </a:r>
          </a:p>
        </p:txBody>
      </p:sp>
      <p:sp>
        <p:nvSpPr>
          <p:cNvPr id="6" name="TextBox 12">
            <a:extLst>
              <a:ext uri="{FF2B5EF4-FFF2-40B4-BE49-F238E27FC236}">
                <a16:creationId xmlns:a16="http://schemas.microsoft.com/office/drawing/2014/main" id="{C3C0925F-9479-47CA-BEAF-066748C0FBD7}"/>
              </a:ext>
            </a:extLst>
          </p:cNvPr>
          <p:cNvSpPr txBox="1"/>
          <p:nvPr/>
        </p:nvSpPr>
        <p:spPr>
          <a:xfrm>
            <a:off x="1442899" y="4585454"/>
            <a:ext cx="10339370" cy="494174"/>
          </a:xfrm>
          <a:prstGeom prst="rect">
            <a:avLst/>
          </a:prstGeom>
        </p:spPr>
        <p:txBody>
          <a:bodyPr wrap="square" lIns="0" tIns="0" rIns="0" bIns="0" rtlCol="0" anchor="t">
            <a:spAutoFit/>
          </a:bodyPr>
          <a:lstStyle/>
          <a:p>
            <a:pPr>
              <a:lnSpc>
                <a:spcPts val="4130"/>
              </a:lnSpc>
            </a:pPr>
            <a:r>
              <a:rPr lang="en-US" sz="2949" dirty="0">
                <a:latin typeface="Agrandir Bold"/>
              </a:rPr>
              <a:t>3) An executory contract.</a:t>
            </a:r>
          </a:p>
        </p:txBody>
      </p:sp>
      <p:sp>
        <p:nvSpPr>
          <p:cNvPr id="7" name="TextBox 13">
            <a:extLst>
              <a:ext uri="{FF2B5EF4-FFF2-40B4-BE49-F238E27FC236}">
                <a16:creationId xmlns:a16="http://schemas.microsoft.com/office/drawing/2014/main" id="{AA9A0AA5-45D7-77F6-B07A-9A9AD9B571DD}"/>
              </a:ext>
            </a:extLst>
          </p:cNvPr>
          <p:cNvSpPr txBox="1"/>
          <p:nvPr/>
        </p:nvSpPr>
        <p:spPr>
          <a:xfrm>
            <a:off x="1442900" y="5342520"/>
            <a:ext cx="9980409" cy="494174"/>
          </a:xfrm>
          <a:prstGeom prst="rect">
            <a:avLst/>
          </a:prstGeom>
        </p:spPr>
        <p:txBody>
          <a:bodyPr lIns="0" tIns="0" rIns="0" bIns="0" rtlCol="0" anchor="t">
            <a:spAutoFit/>
          </a:bodyPr>
          <a:lstStyle/>
          <a:p>
            <a:pPr>
              <a:lnSpc>
                <a:spcPts val="4130"/>
              </a:lnSpc>
            </a:pPr>
            <a:r>
              <a:rPr lang="en-US" sz="2949" dirty="0">
                <a:latin typeface="Agrandir Bold"/>
              </a:rPr>
              <a:t>4) A bilateral contract.</a:t>
            </a:r>
          </a:p>
        </p:txBody>
      </p:sp>
    </p:spTree>
    <p:extLst>
      <p:ext uri="{BB962C8B-B14F-4D97-AF65-F5344CB8AC3E}">
        <p14:creationId xmlns:p14="http://schemas.microsoft.com/office/powerpoint/2010/main" val="383962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
            <a:extLst>
              <a:ext uri="{FF2B5EF4-FFF2-40B4-BE49-F238E27FC236}">
                <a16:creationId xmlns:a16="http://schemas.microsoft.com/office/drawing/2014/main" id="{E9CD66D0-C042-7909-4CF0-68F522896BF8}"/>
              </a:ext>
            </a:extLst>
          </p:cNvPr>
          <p:cNvSpPr txBox="1"/>
          <p:nvPr/>
        </p:nvSpPr>
        <p:spPr>
          <a:xfrm>
            <a:off x="685800" y="1376503"/>
            <a:ext cx="10820400" cy="1245790"/>
          </a:xfrm>
          <a:prstGeom prst="rect">
            <a:avLst/>
          </a:prstGeom>
        </p:spPr>
        <p:txBody>
          <a:bodyPr lIns="0" tIns="0" rIns="0" bIns="0" rtlCol="0" anchor="t">
            <a:spAutoFit/>
          </a:bodyPr>
          <a:lstStyle/>
          <a:p>
            <a:pPr>
              <a:lnSpc>
                <a:spcPts val="5114"/>
              </a:lnSpc>
            </a:pPr>
            <a:r>
              <a:rPr lang="en-US" sz="2991" dirty="0">
                <a:solidFill>
                  <a:srgbClr val="FFFFFF"/>
                </a:solidFill>
                <a:latin typeface="Agrandir Bold"/>
              </a:rPr>
              <a:t>A contract in which the intentions of the parties are shown by their actions is</a:t>
            </a:r>
          </a:p>
        </p:txBody>
      </p:sp>
      <p:sp>
        <p:nvSpPr>
          <p:cNvPr id="4" name="TextBox 10">
            <a:extLst>
              <a:ext uri="{FF2B5EF4-FFF2-40B4-BE49-F238E27FC236}">
                <a16:creationId xmlns:a16="http://schemas.microsoft.com/office/drawing/2014/main" id="{0E5BBF22-B74B-D38E-2310-44404795B8E3}"/>
              </a:ext>
            </a:extLst>
          </p:cNvPr>
          <p:cNvSpPr txBox="1"/>
          <p:nvPr/>
        </p:nvSpPr>
        <p:spPr>
          <a:xfrm>
            <a:off x="1442897" y="2928294"/>
            <a:ext cx="9980409" cy="494174"/>
          </a:xfrm>
          <a:prstGeom prst="rect">
            <a:avLst/>
          </a:prstGeom>
        </p:spPr>
        <p:txBody>
          <a:bodyPr lIns="0" tIns="0" rIns="0" bIns="0" rtlCol="0" anchor="t">
            <a:spAutoFit/>
          </a:bodyPr>
          <a:lstStyle/>
          <a:p>
            <a:pPr>
              <a:lnSpc>
                <a:spcPts val="4130"/>
              </a:lnSpc>
            </a:pPr>
            <a:r>
              <a:rPr lang="en-US" sz="2949" dirty="0">
                <a:solidFill>
                  <a:srgbClr val="868686"/>
                </a:solidFill>
                <a:latin typeface="Agrandir Bold"/>
              </a:rPr>
              <a:t>1) An expressed contract.</a:t>
            </a:r>
          </a:p>
        </p:txBody>
      </p:sp>
      <p:sp>
        <p:nvSpPr>
          <p:cNvPr id="5" name="TextBox 11">
            <a:extLst>
              <a:ext uri="{FF2B5EF4-FFF2-40B4-BE49-F238E27FC236}">
                <a16:creationId xmlns:a16="http://schemas.microsoft.com/office/drawing/2014/main" id="{8BE5DA03-F955-1159-092C-E29B956E4743}"/>
              </a:ext>
            </a:extLst>
          </p:cNvPr>
          <p:cNvSpPr txBox="1"/>
          <p:nvPr/>
        </p:nvSpPr>
        <p:spPr>
          <a:xfrm>
            <a:off x="1442898" y="3756874"/>
            <a:ext cx="9980409" cy="494174"/>
          </a:xfrm>
          <a:prstGeom prst="rect">
            <a:avLst/>
          </a:prstGeom>
        </p:spPr>
        <p:txBody>
          <a:bodyPr lIns="0" tIns="0" rIns="0" bIns="0" rtlCol="0" anchor="t">
            <a:spAutoFit/>
          </a:bodyPr>
          <a:lstStyle/>
          <a:p>
            <a:pPr>
              <a:lnSpc>
                <a:spcPts val="4130"/>
              </a:lnSpc>
            </a:pPr>
            <a:r>
              <a:rPr lang="en-US" sz="2949" dirty="0">
                <a:solidFill>
                  <a:srgbClr val="FFFF00"/>
                </a:solidFill>
                <a:latin typeface="Agrandir Bold"/>
              </a:rPr>
              <a:t>2) An implied contract.</a:t>
            </a:r>
          </a:p>
        </p:txBody>
      </p:sp>
      <p:sp>
        <p:nvSpPr>
          <p:cNvPr id="6" name="TextBox 12">
            <a:extLst>
              <a:ext uri="{FF2B5EF4-FFF2-40B4-BE49-F238E27FC236}">
                <a16:creationId xmlns:a16="http://schemas.microsoft.com/office/drawing/2014/main" id="{C3C0925F-9479-47CA-BEAF-066748C0FBD7}"/>
              </a:ext>
            </a:extLst>
          </p:cNvPr>
          <p:cNvSpPr txBox="1"/>
          <p:nvPr/>
        </p:nvSpPr>
        <p:spPr>
          <a:xfrm>
            <a:off x="1442899" y="4585454"/>
            <a:ext cx="10339370" cy="494174"/>
          </a:xfrm>
          <a:prstGeom prst="rect">
            <a:avLst/>
          </a:prstGeom>
        </p:spPr>
        <p:txBody>
          <a:bodyPr wrap="square" lIns="0" tIns="0" rIns="0" bIns="0" rtlCol="0" anchor="t">
            <a:spAutoFit/>
          </a:bodyPr>
          <a:lstStyle/>
          <a:p>
            <a:pPr>
              <a:lnSpc>
                <a:spcPts val="4130"/>
              </a:lnSpc>
            </a:pPr>
            <a:r>
              <a:rPr lang="en-US" sz="2949" dirty="0">
                <a:solidFill>
                  <a:srgbClr val="868686"/>
                </a:solidFill>
                <a:latin typeface="Agrandir Bold"/>
              </a:rPr>
              <a:t>3) An executory contract.</a:t>
            </a:r>
          </a:p>
        </p:txBody>
      </p:sp>
      <p:sp>
        <p:nvSpPr>
          <p:cNvPr id="7" name="TextBox 13">
            <a:extLst>
              <a:ext uri="{FF2B5EF4-FFF2-40B4-BE49-F238E27FC236}">
                <a16:creationId xmlns:a16="http://schemas.microsoft.com/office/drawing/2014/main" id="{AA9A0AA5-45D7-77F6-B07A-9A9AD9B571DD}"/>
              </a:ext>
            </a:extLst>
          </p:cNvPr>
          <p:cNvSpPr txBox="1"/>
          <p:nvPr/>
        </p:nvSpPr>
        <p:spPr>
          <a:xfrm>
            <a:off x="1442900" y="5342520"/>
            <a:ext cx="9980409" cy="494174"/>
          </a:xfrm>
          <a:prstGeom prst="rect">
            <a:avLst/>
          </a:prstGeom>
        </p:spPr>
        <p:txBody>
          <a:bodyPr lIns="0" tIns="0" rIns="0" bIns="0" rtlCol="0" anchor="t">
            <a:spAutoFit/>
          </a:bodyPr>
          <a:lstStyle/>
          <a:p>
            <a:pPr>
              <a:lnSpc>
                <a:spcPts val="4130"/>
              </a:lnSpc>
            </a:pPr>
            <a:r>
              <a:rPr lang="en-US" sz="2949" dirty="0">
                <a:solidFill>
                  <a:srgbClr val="868686"/>
                </a:solidFill>
                <a:latin typeface="Agrandir Bold"/>
              </a:rPr>
              <a:t>4) A bilateral contract.</a:t>
            </a:r>
          </a:p>
        </p:txBody>
      </p:sp>
    </p:spTree>
    <p:extLst>
      <p:ext uri="{BB962C8B-B14F-4D97-AF65-F5344CB8AC3E}">
        <p14:creationId xmlns:p14="http://schemas.microsoft.com/office/powerpoint/2010/main" val="294652092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
            <a:extLst>
              <a:ext uri="{FF2B5EF4-FFF2-40B4-BE49-F238E27FC236}">
                <a16:creationId xmlns:a16="http://schemas.microsoft.com/office/drawing/2014/main" id="{4FE834C2-53FE-B926-DB92-A0754493B88E}"/>
              </a:ext>
            </a:extLst>
          </p:cNvPr>
          <p:cNvSpPr txBox="1"/>
          <p:nvPr/>
        </p:nvSpPr>
        <p:spPr>
          <a:xfrm>
            <a:off x="685799" y="1205241"/>
            <a:ext cx="11154905" cy="585288"/>
          </a:xfrm>
          <a:prstGeom prst="rect">
            <a:avLst/>
          </a:prstGeom>
        </p:spPr>
        <p:txBody>
          <a:bodyPr wrap="square" lIns="0" tIns="0" rIns="0" bIns="0" rtlCol="0" anchor="t">
            <a:spAutoFit/>
          </a:bodyPr>
          <a:lstStyle/>
          <a:p>
            <a:pPr>
              <a:lnSpc>
                <a:spcPts val="5114"/>
              </a:lnSpc>
            </a:pPr>
            <a:r>
              <a:rPr lang="en-US" sz="2800" dirty="0">
                <a:solidFill>
                  <a:srgbClr val="FFFFFF"/>
                </a:solidFill>
                <a:latin typeface="Agrandir Bold"/>
              </a:rPr>
              <a:t>If a party to an offer dies, the offer remains in place.</a:t>
            </a:r>
          </a:p>
        </p:txBody>
      </p:sp>
      <p:sp>
        <p:nvSpPr>
          <p:cNvPr id="4" name="TextBox 10">
            <a:extLst>
              <a:ext uri="{FF2B5EF4-FFF2-40B4-BE49-F238E27FC236}">
                <a16:creationId xmlns:a16="http://schemas.microsoft.com/office/drawing/2014/main" id="{258AE377-4849-87B1-B8DA-C036B6D50D89}"/>
              </a:ext>
            </a:extLst>
          </p:cNvPr>
          <p:cNvSpPr txBox="1"/>
          <p:nvPr/>
        </p:nvSpPr>
        <p:spPr>
          <a:xfrm>
            <a:off x="1494794" y="3512334"/>
            <a:ext cx="9980409" cy="494174"/>
          </a:xfrm>
          <a:prstGeom prst="rect">
            <a:avLst/>
          </a:prstGeom>
        </p:spPr>
        <p:txBody>
          <a:bodyPr lIns="0" tIns="0" rIns="0" bIns="0" rtlCol="0" anchor="t">
            <a:spAutoFit/>
          </a:bodyPr>
          <a:lstStyle/>
          <a:p>
            <a:pPr>
              <a:lnSpc>
                <a:spcPts val="4130"/>
              </a:lnSpc>
            </a:pPr>
            <a:r>
              <a:rPr lang="en-US" sz="2949" dirty="0">
                <a:solidFill>
                  <a:srgbClr val="FFFFFF"/>
                </a:solidFill>
                <a:latin typeface="Agrandir Bold"/>
              </a:rPr>
              <a:t>1) True</a:t>
            </a:r>
          </a:p>
        </p:txBody>
      </p:sp>
      <p:sp>
        <p:nvSpPr>
          <p:cNvPr id="5" name="TextBox 11">
            <a:extLst>
              <a:ext uri="{FF2B5EF4-FFF2-40B4-BE49-F238E27FC236}">
                <a16:creationId xmlns:a16="http://schemas.microsoft.com/office/drawing/2014/main" id="{015E5983-FD77-CFA9-5631-E0889680E2FB}"/>
              </a:ext>
            </a:extLst>
          </p:cNvPr>
          <p:cNvSpPr txBox="1"/>
          <p:nvPr/>
        </p:nvSpPr>
        <p:spPr>
          <a:xfrm>
            <a:off x="1494794" y="4672528"/>
            <a:ext cx="9980409" cy="494174"/>
          </a:xfrm>
          <a:prstGeom prst="rect">
            <a:avLst/>
          </a:prstGeom>
        </p:spPr>
        <p:txBody>
          <a:bodyPr lIns="0" tIns="0" rIns="0" bIns="0" rtlCol="0" anchor="t">
            <a:spAutoFit/>
          </a:bodyPr>
          <a:lstStyle/>
          <a:p>
            <a:pPr>
              <a:lnSpc>
                <a:spcPts val="4130"/>
              </a:lnSpc>
            </a:pPr>
            <a:r>
              <a:rPr lang="en-US" sz="2949">
                <a:solidFill>
                  <a:srgbClr val="FFFFFF"/>
                </a:solidFill>
                <a:latin typeface="Agrandir Bold"/>
              </a:rPr>
              <a:t>2) False</a:t>
            </a:r>
          </a:p>
        </p:txBody>
      </p:sp>
    </p:spTree>
    <p:extLst>
      <p:ext uri="{BB962C8B-B14F-4D97-AF65-F5344CB8AC3E}">
        <p14:creationId xmlns:p14="http://schemas.microsoft.com/office/powerpoint/2010/main" val="28840534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083C-95DF-8E0D-1D1B-3BE88E6A34C9}"/>
              </a:ext>
            </a:extLst>
          </p:cNvPr>
          <p:cNvSpPr>
            <a:spLocks noGrp="1"/>
          </p:cNvSpPr>
          <p:nvPr>
            <p:ph type="title"/>
          </p:nvPr>
        </p:nvSpPr>
        <p:spPr>
          <a:xfrm>
            <a:off x="661182" y="609599"/>
            <a:ext cx="10728477" cy="1119357"/>
          </a:xfrm>
        </p:spPr>
        <p:txBody>
          <a:bodyPr>
            <a:normAutofit/>
          </a:bodyPr>
          <a:lstStyle/>
          <a:p>
            <a:r>
              <a:rPr lang="en-US" b="1" dirty="0"/>
              <a:t>Contract Law – </a:t>
            </a:r>
            <a:r>
              <a:rPr lang="en-US" sz="2200" b="1" dirty="0">
                <a:solidFill>
                  <a:schemeClr val="tx1"/>
                </a:solidFill>
              </a:rPr>
              <a:t>General Contract Law Concepts</a:t>
            </a:r>
            <a:endParaRPr lang="en-US" b="1" dirty="0">
              <a:solidFill>
                <a:schemeClr val="tx1"/>
              </a:solidFill>
            </a:endParaRPr>
          </a:p>
        </p:txBody>
      </p:sp>
      <p:sp>
        <p:nvSpPr>
          <p:cNvPr id="7" name="TextBox 6">
            <a:extLst>
              <a:ext uri="{FF2B5EF4-FFF2-40B4-BE49-F238E27FC236}">
                <a16:creationId xmlns:a16="http://schemas.microsoft.com/office/drawing/2014/main" id="{768F2D5F-1282-94F6-EDBD-FD241556876F}"/>
              </a:ext>
            </a:extLst>
          </p:cNvPr>
          <p:cNvSpPr txBox="1"/>
          <p:nvPr/>
        </p:nvSpPr>
        <p:spPr>
          <a:xfrm>
            <a:off x="10747513" y="6261652"/>
            <a:ext cx="1139688" cy="369332"/>
          </a:xfrm>
          <a:prstGeom prst="rect">
            <a:avLst/>
          </a:prstGeom>
          <a:noFill/>
        </p:spPr>
        <p:txBody>
          <a:bodyPr wrap="square" rtlCol="0">
            <a:spAutoFit/>
          </a:bodyPr>
          <a:lstStyle/>
          <a:p>
            <a:r>
              <a:rPr lang="en-US" dirty="0"/>
              <a:t>Pg.  246</a:t>
            </a:r>
          </a:p>
        </p:txBody>
      </p:sp>
      <p:sp>
        <p:nvSpPr>
          <p:cNvPr id="10" name="TextBox 9">
            <a:extLst>
              <a:ext uri="{FF2B5EF4-FFF2-40B4-BE49-F238E27FC236}">
                <a16:creationId xmlns:a16="http://schemas.microsoft.com/office/drawing/2014/main" id="{18487826-5E2B-F75C-D292-C76B914C5ECB}"/>
              </a:ext>
            </a:extLst>
          </p:cNvPr>
          <p:cNvSpPr txBox="1"/>
          <p:nvPr/>
        </p:nvSpPr>
        <p:spPr>
          <a:xfrm>
            <a:off x="1538320" y="1728956"/>
            <a:ext cx="5268316" cy="414857"/>
          </a:xfrm>
          <a:prstGeom prst="rect">
            <a:avLst/>
          </a:prstGeom>
          <a:noFill/>
        </p:spPr>
        <p:txBody>
          <a:bodyPr wrap="square" rtlCol="0">
            <a:spAutoFit/>
          </a:bodyPr>
          <a:lstStyle/>
          <a:p>
            <a:pPr>
              <a:lnSpc>
                <a:spcPct val="150000"/>
              </a:lnSpc>
            </a:pPr>
            <a:r>
              <a:rPr lang="en-US" sz="1600" dirty="0"/>
              <a:t>Requirements for Contract Validity (Valid Contract)</a:t>
            </a:r>
          </a:p>
        </p:txBody>
      </p:sp>
      <p:pic>
        <p:nvPicPr>
          <p:cNvPr id="3" name="Picture 2" descr="A diagram of a contract&#10;&#10;Description automatically generated">
            <a:extLst>
              <a:ext uri="{FF2B5EF4-FFF2-40B4-BE49-F238E27FC236}">
                <a16:creationId xmlns:a16="http://schemas.microsoft.com/office/drawing/2014/main" id="{33D8B2D8-2FC9-E790-91FE-70CDA029E3A6}"/>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5040" b="94565" l="2446" r="94450">
                        <a14:foregroundMark x1="17592" y1="61660" x2="17592" y2="61660"/>
                        <a14:foregroundMark x1="18250" y1="61265" x2="18250" y2="61265"/>
                        <a14:foregroundMark x1="18250" y1="61265" x2="18250" y2="61265"/>
                        <a14:foregroundMark x1="18250" y1="61265" x2="18250" y2="61265"/>
                        <a14:foregroundMark x1="8278" y1="55830" x2="17968" y2="57016"/>
                        <a14:foregroundMark x1="17968" y1="57016" x2="26905" y2="65613"/>
                        <a14:foregroundMark x1="26905" y1="65613" x2="27940" y2="65613"/>
                        <a14:foregroundMark x1="2446" y1="56917" x2="2446" y2="56917"/>
                        <a14:foregroundMark x1="2446" y1="56917" x2="2446" y2="56917"/>
                        <a14:foregroundMark x1="15522" y1="15613" x2="25964" y2="12846"/>
                        <a14:foregroundMark x1="25964" y1="12846" x2="36783" y2="20257"/>
                        <a14:foregroundMark x1="36783" y1="20257" x2="25870" y2="28854"/>
                        <a14:foregroundMark x1="25870" y1="28854" x2="38288" y2="23221"/>
                        <a14:foregroundMark x1="31044" y1="5138" x2="31044" y2="5138"/>
                        <a14:foregroundMark x1="31044" y1="5138" x2="31044" y2="5138"/>
                        <a14:foregroundMark x1="70273" y1="9091" x2="70273" y2="9091"/>
                        <a14:foregroundMark x1="70273" y1="9091" x2="70273" y2="9091"/>
                        <a14:foregroundMark x1="70273" y1="9091" x2="70273" y2="9091"/>
                        <a14:foregroundMark x1="85795" y1="61660" x2="85795" y2="61660"/>
                        <a14:foregroundMark x1="85795" y1="61660" x2="85795" y2="61660"/>
                        <a14:foregroundMark x1="75823" y1="62352" x2="75823" y2="62352"/>
                        <a14:foregroundMark x1="75823" y1="62352" x2="75823" y2="62352"/>
                        <a14:foregroundMark x1="79304" y1="64526" x2="79304" y2="64526"/>
                        <a14:foregroundMark x1="79304" y1="66304" x2="79304" y2="66304"/>
                        <a14:foregroundMark x1="79304" y1="66700" x2="82408" y2="66700"/>
                        <a14:foregroundMark x1="94450" y1="57609" x2="94450" y2="57609"/>
                        <a14:foregroundMark x1="94450" y1="57609" x2="94450" y2="57609"/>
                        <a14:foregroundMark x1="42051" y1="84387" x2="42051" y2="84387"/>
                        <a14:foregroundMark x1="42427" y1="84091" x2="42427" y2="84091"/>
                        <a14:foregroundMark x1="44497" y1="93083" x2="44497" y2="93083"/>
                        <a14:foregroundMark x1="44497" y1="93083" x2="44497" y2="93083"/>
                        <a14:foregroundMark x1="44779" y1="93083" x2="44779" y2="93083"/>
                        <a14:foregroundMark x1="44779" y1="93083" x2="44779" y2="93083"/>
                        <a14:foregroundMark x1="44779" y1="93083" x2="44779" y2="93083"/>
                        <a14:foregroundMark x1="53810" y1="93478" x2="53810" y2="93478"/>
                        <a14:foregroundMark x1="53810" y1="93478" x2="53810" y2="93478"/>
                        <a14:foregroundMark x1="53810" y1="93478" x2="53810" y2="93478"/>
                        <a14:foregroundMark x1="43462" y1="94565" x2="43462" y2="94565"/>
                        <a14:foregroundMark x1="43462" y1="94565" x2="43462" y2="94565"/>
                        <a14:foregroundMark x1="39605" y1="90217" x2="40357" y2="94565"/>
                        <a14:foregroundMark x1="67168" y1="56225" x2="67168" y2="56225"/>
                        <a14:foregroundMark x1="67168" y1="56225" x2="67168" y2="56225"/>
                        <a14:foregroundMark x1="68015" y1="55632" x2="68015" y2="55632"/>
                        <a14:foregroundMark x1="68015" y1="55632" x2="68015" y2="55632"/>
                        <a14:foregroundMark x1="49577" y1="69862" x2="49577" y2="69862"/>
                        <a14:foregroundMark x1="49577" y1="69862" x2="49577" y2="69862"/>
                        <a14:foregroundMark x1="49765" y1="69664" x2="49765" y2="69664"/>
                        <a14:foregroundMark x1="49765" y1="69664" x2="49765" y2="69664"/>
                        <a14:foregroundMark x1="49765" y1="69664" x2="49765" y2="69664"/>
                        <a14:foregroundMark x1="37159" y1="32213" x2="37159" y2="32213"/>
                        <a14:foregroundMark x1="37159" y1="32213" x2="37159" y2="32213"/>
                        <a14:foregroundMark x1="61618" y1="32312" x2="61618" y2="32312"/>
                        <a14:foregroundMark x1="61618" y1="32312" x2="61618" y2="32312"/>
                      </a14:backgroundRemoval>
                    </a14:imgEffect>
                  </a14:imgLayer>
                </a14:imgProps>
              </a:ext>
              <a:ext uri="{28A0092B-C50C-407E-A947-70E740481C1C}">
                <a14:useLocalDpi xmlns:a14="http://schemas.microsoft.com/office/drawing/2010/main" val="0"/>
              </a:ext>
            </a:extLst>
          </a:blip>
          <a:stretch>
            <a:fillRect/>
          </a:stretch>
        </p:blipFill>
        <p:spPr>
          <a:xfrm>
            <a:off x="6806636" y="1469337"/>
            <a:ext cx="4914310" cy="4677638"/>
          </a:xfrm>
          <a:prstGeom prst="rect">
            <a:avLst/>
          </a:prstGeom>
          <a:effectLst>
            <a:glow rad="129619">
              <a:schemeClr val="tx1">
                <a:alpha val="40000"/>
              </a:schemeClr>
            </a:glow>
          </a:effectLst>
        </p:spPr>
      </p:pic>
      <p:sp>
        <p:nvSpPr>
          <p:cNvPr id="8" name="TextBox 7">
            <a:extLst>
              <a:ext uri="{FF2B5EF4-FFF2-40B4-BE49-F238E27FC236}">
                <a16:creationId xmlns:a16="http://schemas.microsoft.com/office/drawing/2014/main" id="{5B99B554-7C7F-0E40-6E11-8C632C47CBD7}"/>
              </a:ext>
            </a:extLst>
          </p:cNvPr>
          <p:cNvSpPr txBox="1"/>
          <p:nvPr/>
        </p:nvSpPr>
        <p:spPr>
          <a:xfrm>
            <a:off x="1538320" y="2275195"/>
            <a:ext cx="5268316" cy="2630848"/>
          </a:xfrm>
          <a:prstGeom prst="rect">
            <a:avLst/>
          </a:prstGeom>
          <a:noFill/>
        </p:spPr>
        <p:txBody>
          <a:bodyPr wrap="square" rtlCol="0">
            <a:spAutoFit/>
          </a:bodyPr>
          <a:lstStyle/>
          <a:p>
            <a:pPr>
              <a:lnSpc>
                <a:spcPct val="150000"/>
              </a:lnSpc>
            </a:pPr>
            <a:r>
              <a:rPr lang="en-US" sz="1600" dirty="0"/>
              <a:t>Legal Purpose / Lawful Objective</a:t>
            </a:r>
          </a:p>
          <a:p>
            <a:pPr>
              <a:lnSpc>
                <a:spcPct val="150000"/>
              </a:lnSpc>
            </a:pPr>
            <a:endParaRPr lang="en-US" sz="1600" dirty="0"/>
          </a:p>
          <a:p>
            <a:pPr>
              <a:lnSpc>
                <a:spcPct val="150000"/>
              </a:lnSpc>
            </a:pPr>
            <a:r>
              <a:rPr lang="en-US" sz="1600" dirty="0"/>
              <a:t>	The content, promise, or intent of a contract</a:t>
            </a:r>
            <a:br>
              <a:rPr lang="en-US" sz="1600" dirty="0"/>
            </a:br>
            <a:r>
              <a:rPr lang="en-US" sz="1600" dirty="0"/>
              <a:t> 	must be lawful.</a:t>
            </a:r>
          </a:p>
          <a:p>
            <a:pPr>
              <a:lnSpc>
                <a:spcPct val="150000"/>
              </a:lnSpc>
            </a:pPr>
            <a:endParaRPr lang="en-US" sz="1600" dirty="0"/>
          </a:p>
          <a:p>
            <a:pPr>
              <a:lnSpc>
                <a:spcPct val="150000"/>
              </a:lnSpc>
            </a:pPr>
            <a:r>
              <a:rPr lang="en-US" sz="1600" dirty="0"/>
              <a:t>	A contract that proposes an illegal purpose is</a:t>
            </a:r>
            <a:br>
              <a:rPr lang="en-US" sz="1600" dirty="0"/>
            </a:br>
            <a:r>
              <a:rPr lang="en-US" sz="1600" dirty="0"/>
              <a:t> 	void.</a:t>
            </a:r>
          </a:p>
        </p:txBody>
      </p:sp>
      <p:sp>
        <p:nvSpPr>
          <p:cNvPr id="9" name="Rectangle 8">
            <a:extLst>
              <a:ext uri="{FF2B5EF4-FFF2-40B4-BE49-F238E27FC236}">
                <a16:creationId xmlns:a16="http://schemas.microsoft.com/office/drawing/2014/main" id="{4507949D-BC76-5904-16F5-EE02E64237E9}"/>
              </a:ext>
            </a:extLst>
          </p:cNvPr>
          <p:cNvSpPr/>
          <p:nvPr/>
        </p:nvSpPr>
        <p:spPr>
          <a:xfrm rot="20475327">
            <a:off x="7049977" y="3745056"/>
            <a:ext cx="1148400" cy="113434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8222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
            <a:extLst>
              <a:ext uri="{FF2B5EF4-FFF2-40B4-BE49-F238E27FC236}">
                <a16:creationId xmlns:a16="http://schemas.microsoft.com/office/drawing/2014/main" id="{4FE834C2-53FE-B926-DB92-A0754493B88E}"/>
              </a:ext>
            </a:extLst>
          </p:cNvPr>
          <p:cNvSpPr txBox="1"/>
          <p:nvPr/>
        </p:nvSpPr>
        <p:spPr>
          <a:xfrm>
            <a:off x="685799" y="1205241"/>
            <a:ext cx="11154905" cy="585288"/>
          </a:xfrm>
          <a:prstGeom prst="rect">
            <a:avLst/>
          </a:prstGeom>
        </p:spPr>
        <p:txBody>
          <a:bodyPr wrap="square" lIns="0" tIns="0" rIns="0" bIns="0" rtlCol="0" anchor="t">
            <a:spAutoFit/>
          </a:bodyPr>
          <a:lstStyle/>
          <a:p>
            <a:pPr>
              <a:lnSpc>
                <a:spcPts val="5114"/>
              </a:lnSpc>
            </a:pPr>
            <a:r>
              <a:rPr lang="en-US" sz="2800" dirty="0">
                <a:solidFill>
                  <a:srgbClr val="FFFFFF"/>
                </a:solidFill>
                <a:latin typeface="Agrandir Bold"/>
              </a:rPr>
              <a:t>If a party to an offer dies, the offer remains in place.</a:t>
            </a:r>
          </a:p>
        </p:txBody>
      </p:sp>
      <p:sp>
        <p:nvSpPr>
          <p:cNvPr id="4" name="TextBox 10">
            <a:extLst>
              <a:ext uri="{FF2B5EF4-FFF2-40B4-BE49-F238E27FC236}">
                <a16:creationId xmlns:a16="http://schemas.microsoft.com/office/drawing/2014/main" id="{258AE377-4849-87B1-B8DA-C036B6D50D89}"/>
              </a:ext>
            </a:extLst>
          </p:cNvPr>
          <p:cNvSpPr txBox="1"/>
          <p:nvPr/>
        </p:nvSpPr>
        <p:spPr>
          <a:xfrm>
            <a:off x="1494794" y="3512334"/>
            <a:ext cx="9980409" cy="494174"/>
          </a:xfrm>
          <a:prstGeom prst="rect">
            <a:avLst/>
          </a:prstGeom>
        </p:spPr>
        <p:txBody>
          <a:bodyPr lIns="0" tIns="0" rIns="0" bIns="0" rtlCol="0" anchor="t">
            <a:spAutoFit/>
          </a:bodyPr>
          <a:lstStyle/>
          <a:p>
            <a:pPr>
              <a:lnSpc>
                <a:spcPts val="4130"/>
              </a:lnSpc>
            </a:pPr>
            <a:r>
              <a:rPr lang="en-US" sz="2949" dirty="0">
                <a:solidFill>
                  <a:srgbClr val="868686"/>
                </a:solidFill>
                <a:latin typeface="Agrandir Bold"/>
              </a:rPr>
              <a:t>1) True</a:t>
            </a:r>
          </a:p>
        </p:txBody>
      </p:sp>
      <p:sp>
        <p:nvSpPr>
          <p:cNvPr id="5" name="TextBox 11">
            <a:extLst>
              <a:ext uri="{FF2B5EF4-FFF2-40B4-BE49-F238E27FC236}">
                <a16:creationId xmlns:a16="http://schemas.microsoft.com/office/drawing/2014/main" id="{015E5983-FD77-CFA9-5631-E0889680E2FB}"/>
              </a:ext>
            </a:extLst>
          </p:cNvPr>
          <p:cNvSpPr txBox="1"/>
          <p:nvPr/>
        </p:nvSpPr>
        <p:spPr>
          <a:xfrm>
            <a:off x="1494794" y="4672528"/>
            <a:ext cx="9980409" cy="494174"/>
          </a:xfrm>
          <a:prstGeom prst="rect">
            <a:avLst/>
          </a:prstGeom>
        </p:spPr>
        <p:txBody>
          <a:bodyPr lIns="0" tIns="0" rIns="0" bIns="0" rtlCol="0" anchor="t">
            <a:spAutoFit/>
          </a:bodyPr>
          <a:lstStyle/>
          <a:p>
            <a:pPr>
              <a:lnSpc>
                <a:spcPts val="4130"/>
              </a:lnSpc>
            </a:pPr>
            <a:r>
              <a:rPr lang="en-US" sz="2949" dirty="0">
                <a:solidFill>
                  <a:srgbClr val="FFFF00"/>
                </a:solidFill>
                <a:latin typeface="Agrandir Bold"/>
              </a:rPr>
              <a:t>2) False</a:t>
            </a:r>
          </a:p>
        </p:txBody>
      </p:sp>
    </p:spTree>
    <p:extLst>
      <p:ext uri="{BB962C8B-B14F-4D97-AF65-F5344CB8AC3E}">
        <p14:creationId xmlns:p14="http://schemas.microsoft.com/office/powerpoint/2010/main" val="188202048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
            <a:extLst>
              <a:ext uri="{FF2B5EF4-FFF2-40B4-BE49-F238E27FC236}">
                <a16:creationId xmlns:a16="http://schemas.microsoft.com/office/drawing/2014/main" id="{E9CD66D0-C042-7909-4CF0-68F522896BF8}"/>
              </a:ext>
            </a:extLst>
          </p:cNvPr>
          <p:cNvSpPr txBox="1"/>
          <p:nvPr/>
        </p:nvSpPr>
        <p:spPr>
          <a:xfrm>
            <a:off x="685800" y="1062458"/>
            <a:ext cx="11150600" cy="591765"/>
          </a:xfrm>
          <a:prstGeom prst="rect">
            <a:avLst/>
          </a:prstGeom>
        </p:spPr>
        <p:txBody>
          <a:bodyPr wrap="square" lIns="0" tIns="0" rIns="0" bIns="0" rtlCol="0" anchor="t">
            <a:spAutoFit/>
          </a:bodyPr>
          <a:lstStyle/>
          <a:p>
            <a:pPr>
              <a:lnSpc>
                <a:spcPts val="5114"/>
              </a:lnSpc>
            </a:pPr>
            <a:r>
              <a:rPr lang="en-US" sz="2991" dirty="0">
                <a:solidFill>
                  <a:srgbClr val="FFFFFF"/>
                </a:solidFill>
                <a:latin typeface="Agrandir Bold"/>
              </a:rPr>
              <a:t>An important legal characteristic of an option-to-buy agreement is that</a:t>
            </a:r>
          </a:p>
        </p:txBody>
      </p:sp>
      <p:sp>
        <p:nvSpPr>
          <p:cNvPr id="4" name="TextBox 10">
            <a:extLst>
              <a:ext uri="{FF2B5EF4-FFF2-40B4-BE49-F238E27FC236}">
                <a16:creationId xmlns:a16="http://schemas.microsoft.com/office/drawing/2014/main" id="{0E5BBF22-B74B-D38E-2310-44404795B8E3}"/>
              </a:ext>
            </a:extLst>
          </p:cNvPr>
          <p:cNvSpPr txBox="1"/>
          <p:nvPr/>
        </p:nvSpPr>
        <p:spPr>
          <a:xfrm>
            <a:off x="1525790" y="1961951"/>
            <a:ext cx="9980409" cy="1019959"/>
          </a:xfrm>
          <a:prstGeom prst="rect">
            <a:avLst/>
          </a:prstGeom>
        </p:spPr>
        <p:txBody>
          <a:bodyPr lIns="0" tIns="0" rIns="0" bIns="0" rtlCol="0" anchor="t">
            <a:spAutoFit/>
          </a:bodyPr>
          <a:lstStyle/>
          <a:p>
            <a:pPr>
              <a:lnSpc>
                <a:spcPts val="4130"/>
              </a:lnSpc>
            </a:pPr>
            <a:r>
              <a:rPr lang="en-US" sz="2949" dirty="0">
                <a:latin typeface="Agrandir Bold"/>
              </a:rPr>
              <a:t>1) The potential buyer, the optionee, is obligated to buy the property once the option agreement is completed.</a:t>
            </a:r>
          </a:p>
        </p:txBody>
      </p:sp>
      <p:sp>
        <p:nvSpPr>
          <p:cNvPr id="5" name="TextBox 11">
            <a:extLst>
              <a:ext uri="{FF2B5EF4-FFF2-40B4-BE49-F238E27FC236}">
                <a16:creationId xmlns:a16="http://schemas.microsoft.com/office/drawing/2014/main" id="{8BE5DA03-F955-1159-092C-E29B956E4743}"/>
              </a:ext>
            </a:extLst>
          </p:cNvPr>
          <p:cNvSpPr txBox="1"/>
          <p:nvPr/>
        </p:nvSpPr>
        <p:spPr>
          <a:xfrm>
            <a:off x="1525788" y="3273746"/>
            <a:ext cx="9980409" cy="1019959"/>
          </a:xfrm>
          <a:prstGeom prst="rect">
            <a:avLst/>
          </a:prstGeom>
        </p:spPr>
        <p:txBody>
          <a:bodyPr lIns="0" tIns="0" rIns="0" bIns="0" rtlCol="0" anchor="t">
            <a:spAutoFit/>
          </a:bodyPr>
          <a:lstStyle/>
          <a:p>
            <a:pPr>
              <a:lnSpc>
                <a:spcPts val="4130"/>
              </a:lnSpc>
            </a:pPr>
            <a:r>
              <a:rPr lang="en-US" sz="2949" dirty="0">
                <a:solidFill>
                  <a:srgbClr val="FFFFFF"/>
                </a:solidFill>
                <a:latin typeface="Agrandir Bold"/>
              </a:rPr>
              <a:t>2) The optionor must perform if the optionee takes the option, but the optionee is under no obligation to do so.</a:t>
            </a:r>
          </a:p>
        </p:txBody>
      </p:sp>
      <p:sp>
        <p:nvSpPr>
          <p:cNvPr id="6" name="TextBox 12">
            <a:extLst>
              <a:ext uri="{FF2B5EF4-FFF2-40B4-BE49-F238E27FC236}">
                <a16:creationId xmlns:a16="http://schemas.microsoft.com/office/drawing/2014/main" id="{C3C0925F-9479-47CA-BEAF-066748C0FBD7}"/>
              </a:ext>
            </a:extLst>
          </p:cNvPr>
          <p:cNvSpPr txBox="1"/>
          <p:nvPr/>
        </p:nvSpPr>
        <p:spPr>
          <a:xfrm>
            <a:off x="1525789" y="4479505"/>
            <a:ext cx="9980409" cy="494174"/>
          </a:xfrm>
          <a:prstGeom prst="rect">
            <a:avLst/>
          </a:prstGeom>
        </p:spPr>
        <p:txBody>
          <a:bodyPr lIns="0" tIns="0" rIns="0" bIns="0" rtlCol="0" anchor="t">
            <a:spAutoFit/>
          </a:bodyPr>
          <a:lstStyle/>
          <a:p>
            <a:pPr>
              <a:lnSpc>
                <a:spcPts val="4130"/>
              </a:lnSpc>
            </a:pPr>
            <a:r>
              <a:rPr lang="en-US" sz="2949" dirty="0">
                <a:latin typeface="Agrandir Bold"/>
              </a:rPr>
              <a:t>3) The contract can be executed at no cost to the optionee.</a:t>
            </a:r>
          </a:p>
        </p:txBody>
      </p:sp>
      <p:sp>
        <p:nvSpPr>
          <p:cNvPr id="7" name="TextBox 13">
            <a:extLst>
              <a:ext uri="{FF2B5EF4-FFF2-40B4-BE49-F238E27FC236}">
                <a16:creationId xmlns:a16="http://schemas.microsoft.com/office/drawing/2014/main" id="{AA9A0AA5-45D7-77F6-B07A-9A9AD9B571DD}"/>
              </a:ext>
            </a:extLst>
          </p:cNvPr>
          <p:cNvSpPr txBox="1"/>
          <p:nvPr/>
        </p:nvSpPr>
        <p:spPr>
          <a:xfrm>
            <a:off x="1525789" y="5301368"/>
            <a:ext cx="9980409" cy="494174"/>
          </a:xfrm>
          <a:prstGeom prst="rect">
            <a:avLst/>
          </a:prstGeom>
        </p:spPr>
        <p:txBody>
          <a:bodyPr lIns="0" tIns="0" rIns="0" bIns="0" rtlCol="0" anchor="t">
            <a:spAutoFit/>
          </a:bodyPr>
          <a:lstStyle/>
          <a:p>
            <a:pPr>
              <a:lnSpc>
                <a:spcPts val="4130"/>
              </a:lnSpc>
            </a:pPr>
            <a:r>
              <a:rPr lang="en-US" sz="2949" dirty="0">
                <a:latin typeface="Agrandir Bold"/>
              </a:rPr>
              <a:t>4) It is a bilateral agreement.</a:t>
            </a:r>
          </a:p>
        </p:txBody>
      </p:sp>
    </p:spTree>
    <p:extLst>
      <p:ext uri="{BB962C8B-B14F-4D97-AF65-F5344CB8AC3E}">
        <p14:creationId xmlns:p14="http://schemas.microsoft.com/office/powerpoint/2010/main" val="1899359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
            <a:extLst>
              <a:ext uri="{FF2B5EF4-FFF2-40B4-BE49-F238E27FC236}">
                <a16:creationId xmlns:a16="http://schemas.microsoft.com/office/drawing/2014/main" id="{E9CD66D0-C042-7909-4CF0-68F522896BF8}"/>
              </a:ext>
            </a:extLst>
          </p:cNvPr>
          <p:cNvSpPr txBox="1"/>
          <p:nvPr/>
        </p:nvSpPr>
        <p:spPr>
          <a:xfrm>
            <a:off x="685800" y="1062458"/>
            <a:ext cx="11150600" cy="591765"/>
          </a:xfrm>
          <a:prstGeom prst="rect">
            <a:avLst/>
          </a:prstGeom>
        </p:spPr>
        <p:txBody>
          <a:bodyPr wrap="square" lIns="0" tIns="0" rIns="0" bIns="0" rtlCol="0" anchor="t">
            <a:spAutoFit/>
          </a:bodyPr>
          <a:lstStyle/>
          <a:p>
            <a:pPr>
              <a:lnSpc>
                <a:spcPts val="5114"/>
              </a:lnSpc>
            </a:pPr>
            <a:r>
              <a:rPr lang="en-US" sz="2991" dirty="0">
                <a:solidFill>
                  <a:srgbClr val="FFFFFF"/>
                </a:solidFill>
                <a:latin typeface="Agrandir Bold"/>
              </a:rPr>
              <a:t>An important legal characteristic of an option-to-buy agreement is that</a:t>
            </a:r>
          </a:p>
        </p:txBody>
      </p:sp>
      <p:sp>
        <p:nvSpPr>
          <p:cNvPr id="4" name="TextBox 10">
            <a:extLst>
              <a:ext uri="{FF2B5EF4-FFF2-40B4-BE49-F238E27FC236}">
                <a16:creationId xmlns:a16="http://schemas.microsoft.com/office/drawing/2014/main" id="{0E5BBF22-B74B-D38E-2310-44404795B8E3}"/>
              </a:ext>
            </a:extLst>
          </p:cNvPr>
          <p:cNvSpPr txBox="1"/>
          <p:nvPr/>
        </p:nvSpPr>
        <p:spPr>
          <a:xfrm>
            <a:off x="1525790" y="1961951"/>
            <a:ext cx="9980409" cy="1019959"/>
          </a:xfrm>
          <a:prstGeom prst="rect">
            <a:avLst/>
          </a:prstGeom>
        </p:spPr>
        <p:txBody>
          <a:bodyPr lIns="0" tIns="0" rIns="0" bIns="0" rtlCol="0" anchor="t">
            <a:spAutoFit/>
          </a:bodyPr>
          <a:lstStyle/>
          <a:p>
            <a:pPr>
              <a:lnSpc>
                <a:spcPts val="4130"/>
              </a:lnSpc>
            </a:pPr>
            <a:r>
              <a:rPr lang="en-US" sz="2949" dirty="0">
                <a:solidFill>
                  <a:srgbClr val="868686"/>
                </a:solidFill>
                <a:latin typeface="Agrandir Bold"/>
              </a:rPr>
              <a:t>1) The potential buyer, the optionee, is obligated to buy the property once the option agreement is completed.</a:t>
            </a:r>
          </a:p>
        </p:txBody>
      </p:sp>
      <p:sp>
        <p:nvSpPr>
          <p:cNvPr id="5" name="TextBox 11">
            <a:extLst>
              <a:ext uri="{FF2B5EF4-FFF2-40B4-BE49-F238E27FC236}">
                <a16:creationId xmlns:a16="http://schemas.microsoft.com/office/drawing/2014/main" id="{8BE5DA03-F955-1159-092C-E29B956E4743}"/>
              </a:ext>
            </a:extLst>
          </p:cNvPr>
          <p:cNvSpPr txBox="1"/>
          <p:nvPr/>
        </p:nvSpPr>
        <p:spPr>
          <a:xfrm>
            <a:off x="1525788" y="3273746"/>
            <a:ext cx="9980409" cy="1019959"/>
          </a:xfrm>
          <a:prstGeom prst="rect">
            <a:avLst/>
          </a:prstGeom>
        </p:spPr>
        <p:txBody>
          <a:bodyPr lIns="0" tIns="0" rIns="0" bIns="0" rtlCol="0" anchor="t">
            <a:spAutoFit/>
          </a:bodyPr>
          <a:lstStyle/>
          <a:p>
            <a:pPr>
              <a:lnSpc>
                <a:spcPts val="4130"/>
              </a:lnSpc>
            </a:pPr>
            <a:r>
              <a:rPr lang="en-US" sz="2949" dirty="0">
                <a:solidFill>
                  <a:srgbClr val="FFFF00"/>
                </a:solidFill>
                <a:latin typeface="Agrandir Bold"/>
              </a:rPr>
              <a:t>2) The optionor must perform if the optionee takes the option, but the optionee is under no obligation to do so.</a:t>
            </a:r>
          </a:p>
        </p:txBody>
      </p:sp>
      <p:sp>
        <p:nvSpPr>
          <p:cNvPr id="6" name="TextBox 12">
            <a:extLst>
              <a:ext uri="{FF2B5EF4-FFF2-40B4-BE49-F238E27FC236}">
                <a16:creationId xmlns:a16="http://schemas.microsoft.com/office/drawing/2014/main" id="{C3C0925F-9479-47CA-BEAF-066748C0FBD7}"/>
              </a:ext>
            </a:extLst>
          </p:cNvPr>
          <p:cNvSpPr txBox="1"/>
          <p:nvPr/>
        </p:nvSpPr>
        <p:spPr>
          <a:xfrm>
            <a:off x="1525789" y="4479505"/>
            <a:ext cx="9980409" cy="494174"/>
          </a:xfrm>
          <a:prstGeom prst="rect">
            <a:avLst/>
          </a:prstGeom>
        </p:spPr>
        <p:txBody>
          <a:bodyPr lIns="0" tIns="0" rIns="0" bIns="0" rtlCol="0" anchor="t">
            <a:spAutoFit/>
          </a:bodyPr>
          <a:lstStyle/>
          <a:p>
            <a:pPr>
              <a:lnSpc>
                <a:spcPts val="4130"/>
              </a:lnSpc>
            </a:pPr>
            <a:r>
              <a:rPr lang="en-US" sz="2949" dirty="0">
                <a:solidFill>
                  <a:srgbClr val="868686"/>
                </a:solidFill>
                <a:latin typeface="Agrandir Bold"/>
              </a:rPr>
              <a:t>3) The contract can be executed at no cost to the optionee.</a:t>
            </a:r>
          </a:p>
        </p:txBody>
      </p:sp>
      <p:sp>
        <p:nvSpPr>
          <p:cNvPr id="7" name="TextBox 13">
            <a:extLst>
              <a:ext uri="{FF2B5EF4-FFF2-40B4-BE49-F238E27FC236}">
                <a16:creationId xmlns:a16="http://schemas.microsoft.com/office/drawing/2014/main" id="{AA9A0AA5-45D7-77F6-B07A-9A9AD9B571DD}"/>
              </a:ext>
            </a:extLst>
          </p:cNvPr>
          <p:cNvSpPr txBox="1"/>
          <p:nvPr/>
        </p:nvSpPr>
        <p:spPr>
          <a:xfrm>
            <a:off x="1525789" y="5301368"/>
            <a:ext cx="9980409" cy="494174"/>
          </a:xfrm>
          <a:prstGeom prst="rect">
            <a:avLst/>
          </a:prstGeom>
        </p:spPr>
        <p:txBody>
          <a:bodyPr lIns="0" tIns="0" rIns="0" bIns="0" rtlCol="0" anchor="t">
            <a:spAutoFit/>
          </a:bodyPr>
          <a:lstStyle/>
          <a:p>
            <a:pPr>
              <a:lnSpc>
                <a:spcPts val="4130"/>
              </a:lnSpc>
            </a:pPr>
            <a:r>
              <a:rPr lang="en-US" sz="2949" dirty="0">
                <a:solidFill>
                  <a:srgbClr val="868686"/>
                </a:solidFill>
                <a:latin typeface="Agrandir Bold"/>
              </a:rPr>
              <a:t>4) It is a bilateral agreement.</a:t>
            </a:r>
          </a:p>
        </p:txBody>
      </p:sp>
    </p:spTree>
    <p:extLst>
      <p:ext uri="{BB962C8B-B14F-4D97-AF65-F5344CB8AC3E}">
        <p14:creationId xmlns:p14="http://schemas.microsoft.com/office/powerpoint/2010/main" val="71863321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
            <a:extLst>
              <a:ext uri="{FF2B5EF4-FFF2-40B4-BE49-F238E27FC236}">
                <a16:creationId xmlns:a16="http://schemas.microsoft.com/office/drawing/2014/main" id="{E9CD66D0-C042-7909-4CF0-68F522896BF8}"/>
              </a:ext>
            </a:extLst>
          </p:cNvPr>
          <p:cNvSpPr txBox="1"/>
          <p:nvPr/>
        </p:nvSpPr>
        <p:spPr>
          <a:xfrm>
            <a:off x="685800" y="729653"/>
            <a:ext cx="10959860" cy="1899815"/>
          </a:xfrm>
          <a:prstGeom prst="rect">
            <a:avLst/>
          </a:prstGeom>
        </p:spPr>
        <p:txBody>
          <a:bodyPr wrap="square" lIns="0" tIns="0" rIns="0" bIns="0" rtlCol="0" anchor="t">
            <a:spAutoFit/>
          </a:bodyPr>
          <a:lstStyle/>
          <a:p>
            <a:pPr>
              <a:lnSpc>
                <a:spcPts val="5114"/>
              </a:lnSpc>
            </a:pPr>
            <a:r>
              <a:rPr lang="en-US" sz="2991" dirty="0">
                <a:solidFill>
                  <a:srgbClr val="FFFFFF"/>
                </a:solidFill>
                <a:latin typeface="Agrandir Bold"/>
              </a:rPr>
              <a:t>A buyer makes an offer on a seller’s house and the seller accepts.  Both parties sign the sales contract.  At this point, the buyer has what type of title to the property?</a:t>
            </a:r>
          </a:p>
        </p:txBody>
      </p:sp>
      <p:sp>
        <p:nvSpPr>
          <p:cNvPr id="4" name="TextBox 10">
            <a:extLst>
              <a:ext uri="{FF2B5EF4-FFF2-40B4-BE49-F238E27FC236}">
                <a16:creationId xmlns:a16="http://schemas.microsoft.com/office/drawing/2014/main" id="{0E5BBF22-B74B-D38E-2310-44404795B8E3}"/>
              </a:ext>
            </a:extLst>
          </p:cNvPr>
          <p:cNvSpPr txBox="1"/>
          <p:nvPr/>
        </p:nvSpPr>
        <p:spPr>
          <a:xfrm>
            <a:off x="1442896" y="2934826"/>
            <a:ext cx="9980409" cy="494174"/>
          </a:xfrm>
          <a:prstGeom prst="rect">
            <a:avLst/>
          </a:prstGeom>
        </p:spPr>
        <p:txBody>
          <a:bodyPr lIns="0" tIns="0" rIns="0" bIns="0" rtlCol="0" anchor="t">
            <a:spAutoFit/>
          </a:bodyPr>
          <a:lstStyle/>
          <a:p>
            <a:pPr>
              <a:lnSpc>
                <a:spcPts val="4130"/>
              </a:lnSpc>
            </a:pPr>
            <a:r>
              <a:rPr lang="en-US" sz="2949" dirty="0">
                <a:latin typeface="Agrandir Bold"/>
              </a:rPr>
              <a:t>1) Voidable.</a:t>
            </a:r>
          </a:p>
        </p:txBody>
      </p:sp>
      <p:sp>
        <p:nvSpPr>
          <p:cNvPr id="5" name="TextBox 11">
            <a:extLst>
              <a:ext uri="{FF2B5EF4-FFF2-40B4-BE49-F238E27FC236}">
                <a16:creationId xmlns:a16="http://schemas.microsoft.com/office/drawing/2014/main" id="{8BE5DA03-F955-1159-092C-E29B956E4743}"/>
              </a:ext>
            </a:extLst>
          </p:cNvPr>
          <p:cNvSpPr txBox="1"/>
          <p:nvPr/>
        </p:nvSpPr>
        <p:spPr>
          <a:xfrm>
            <a:off x="1442896" y="3660835"/>
            <a:ext cx="9980409" cy="494174"/>
          </a:xfrm>
          <a:prstGeom prst="rect">
            <a:avLst/>
          </a:prstGeom>
        </p:spPr>
        <p:txBody>
          <a:bodyPr lIns="0" tIns="0" rIns="0" bIns="0" rtlCol="0" anchor="t">
            <a:spAutoFit/>
          </a:bodyPr>
          <a:lstStyle/>
          <a:p>
            <a:pPr>
              <a:lnSpc>
                <a:spcPts val="4130"/>
              </a:lnSpc>
            </a:pPr>
            <a:r>
              <a:rPr lang="en-US" sz="2949" dirty="0">
                <a:solidFill>
                  <a:srgbClr val="FFFFFF"/>
                </a:solidFill>
                <a:latin typeface="Agrandir Bold"/>
              </a:rPr>
              <a:t>2) Escrow.</a:t>
            </a:r>
          </a:p>
        </p:txBody>
      </p:sp>
      <p:sp>
        <p:nvSpPr>
          <p:cNvPr id="6" name="TextBox 12">
            <a:extLst>
              <a:ext uri="{FF2B5EF4-FFF2-40B4-BE49-F238E27FC236}">
                <a16:creationId xmlns:a16="http://schemas.microsoft.com/office/drawing/2014/main" id="{C3C0925F-9479-47CA-BEAF-066748C0FBD7}"/>
              </a:ext>
            </a:extLst>
          </p:cNvPr>
          <p:cNvSpPr txBox="1"/>
          <p:nvPr/>
        </p:nvSpPr>
        <p:spPr>
          <a:xfrm>
            <a:off x="1442896" y="4400417"/>
            <a:ext cx="9980409" cy="494174"/>
          </a:xfrm>
          <a:prstGeom prst="rect">
            <a:avLst/>
          </a:prstGeom>
        </p:spPr>
        <p:txBody>
          <a:bodyPr lIns="0" tIns="0" rIns="0" bIns="0" rtlCol="0" anchor="t">
            <a:spAutoFit/>
          </a:bodyPr>
          <a:lstStyle/>
          <a:p>
            <a:pPr>
              <a:lnSpc>
                <a:spcPts val="4130"/>
              </a:lnSpc>
            </a:pPr>
            <a:r>
              <a:rPr lang="en-US" sz="2949" dirty="0">
                <a:latin typeface="Agrandir Bold"/>
              </a:rPr>
              <a:t>3) Equitable.</a:t>
            </a:r>
          </a:p>
        </p:txBody>
      </p:sp>
      <p:sp>
        <p:nvSpPr>
          <p:cNvPr id="7" name="TextBox 13">
            <a:extLst>
              <a:ext uri="{FF2B5EF4-FFF2-40B4-BE49-F238E27FC236}">
                <a16:creationId xmlns:a16="http://schemas.microsoft.com/office/drawing/2014/main" id="{AA9A0AA5-45D7-77F6-B07A-9A9AD9B571DD}"/>
              </a:ext>
            </a:extLst>
          </p:cNvPr>
          <p:cNvSpPr txBox="1"/>
          <p:nvPr/>
        </p:nvSpPr>
        <p:spPr>
          <a:xfrm>
            <a:off x="1442896" y="5139999"/>
            <a:ext cx="9980409" cy="494174"/>
          </a:xfrm>
          <a:prstGeom prst="rect">
            <a:avLst/>
          </a:prstGeom>
        </p:spPr>
        <p:txBody>
          <a:bodyPr lIns="0" tIns="0" rIns="0" bIns="0" rtlCol="0" anchor="t">
            <a:spAutoFit/>
          </a:bodyPr>
          <a:lstStyle/>
          <a:p>
            <a:pPr>
              <a:lnSpc>
                <a:spcPts val="4130"/>
              </a:lnSpc>
            </a:pPr>
            <a:r>
              <a:rPr lang="en-US" sz="2949" dirty="0">
                <a:latin typeface="Agrandir Bold"/>
              </a:rPr>
              <a:t>4) Contract.</a:t>
            </a:r>
          </a:p>
        </p:txBody>
      </p:sp>
    </p:spTree>
    <p:extLst>
      <p:ext uri="{BB962C8B-B14F-4D97-AF65-F5344CB8AC3E}">
        <p14:creationId xmlns:p14="http://schemas.microsoft.com/office/powerpoint/2010/main" val="1657578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
            <a:extLst>
              <a:ext uri="{FF2B5EF4-FFF2-40B4-BE49-F238E27FC236}">
                <a16:creationId xmlns:a16="http://schemas.microsoft.com/office/drawing/2014/main" id="{E9CD66D0-C042-7909-4CF0-68F522896BF8}"/>
              </a:ext>
            </a:extLst>
          </p:cNvPr>
          <p:cNvSpPr txBox="1"/>
          <p:nvPr/>
        </p:nvSpPr>
        <p:spPr>
          <a:xfrm>
            <a:off x="685800" y="729653"/>
            <a:ext cx="10959860" cy="1899815"/>
          </a:xfrm>
          <a:prstGeom prst="rect">
            <a:avLst/>
          </a:prstGeom>
        </p:spPr>
        <p:txBody>
          <a:bodyPr wrap="square" lIns="0" tIns="0" rIns="0" bIns="0" rtlCol="0" anchor="t">
            <a:spAutoFit/>
          </a:bodyPr>
          <a:lstStyle/>
          <a:p>
            <a:pPr>
              <a:lnSpc>
                <a:spcPts val="5114"/>
              </a:lnSpc>
            </a:pPr>
            <a:r>
              <a:rPr lang="en-US" sz="2991" dirty="0">
                <a:solidFill>
                  <a:srgbClr val="FFFFFF"/>
                </a:solidFill>
                <a:latin typeface="Agrandir Bold"/>
              </a:rPr>
              <a:t>A buyer makes an offer on a seller’s house and the seller accepts.  Both parties sign the sales contract.  At this point, the buyer has what type of title to the property?</a:t>
            </a:r>
          </a:p>
        </p:txBody>
      </p:sp>
      <p:sp>
        <p:nvSpPr>
          <p:cNvPr id="4" name="TextBox 10">
            <a:extLst>
              <a:ext uri="{FF2B5EF4-FFF2-40B4-BE49-F238E27FC236}">
                <a16:creationId xmlns:a16="http://schemas.microsoft.com/office/drawing/2014/main" id="{0E5BBF22-B74B-D38E-2310-44404795B8E3}"/>
              </a:ext>
            </a:extLst>
          </p:cNvPr>
          <p:cNvSpPr txBox="1"/>
          <p:nvPr/>
        </p:nvSpPr>
        <p:spPr>
          <a:xfrm>
            <a:off x="1442896" y="2934826"/>
            <a:ext cx="9980409" cy="494174"/>
          </a:xfrm>
          <a:prstGeom prst="rect">
            <a:avLst/>
          </a:prstGeom>
        </p:spPr>
        <p:txBody>
          <a:bodyPr lIns="0" tIns="0" rIns="0" bIns="0" rtlCol="0" anchor="t">
            <a:spAutoFit/>
          </a:bodyPr>
          <a:lstStyle/>
          <a:p>
            <a:pPr>
              <a:lnSpc>
                <a:spcPts val="4130"/>
              </a:lnSpc>
            </a:pPr>
            <a:r>
              <a:rPr lang="en-US" sz="2949" dirty="0">
                <a:solidFill>
                  <a:srgbClr val="868686"/>
                </a:solidFill>
                <a:latin typeface="Agrandir Bold"/>
              </a:rPr>
              <a:t>1) Voidable.</a:t>
            </a:r>
          </a:p>
        </p:txBody>
      </p:sp>
      <p:sp>
        <p:nvSpPr>
          <p:cNvPr id="5" name="TextBox 11">
            <a:extLst>
              <a:ext uri="{FF2B5EF4-FFF2-40B4-BE49-F238E27FC236}">
                <a16:creationId xmlns:a16="http://schemas.microsoft.com/office/drawing/2014/main" id="{8BE5DA03-F955-1159-092C-E29B956E4743}"/>
              </a:ext>
            </a:extLst>
          </p:cNvPr>
          <p:cNvSpPr txBox="1"/>
          <p:nvPr/>
        </p:nvSpPr>
        <p:spPr>
          <a:xfrm>
            <a:off x="1442896" y="3660835"/>
            <a:ext cx="9980409" cy="494174"/>
          </a:xfrm>
          <a:prstGeom prst="rect">
            <a:avLst/>
          </a:prstGeom>
        </p:spPr>
        <p:txBody>
          <a:bodyPr lIns="0" tIns="0" rIns="0" bIns="0" rtlCol="0" anchor="t">
            <a:spAutoFit/>
          </a:bodyPr>
          <a:lstStyle/>
          <a:p>
            <a:pPr>
              <a:lnSpc>
                <a:spcPts val="4130"/>
              </a:lnSpc>
            </a:pPr>
            <a:r>
              <a:rPr lang="en-US" sz="2949" dirty="0">
                <a:solidFill>
                  <a:srgbClr val="868686"/>
                </a:solidFill>
                <a:latin typeface="Agrandir Bold"/>
              </a:rPr>
              <a:t>2) Escrow.</a:t>
            </a:r>
          </a:p>
        </p:txBody>
      </p:sp>
      <p:sp>
        <p:nvSpPr>
          <p:cNvPr id="6" name="TextBox 12">
            <a:extLst>
              <a:ext uri="{FF2B5EF4-FFF2-40B4-BE49-F238E27FC236}">
                <a16:creationId xmlns:a16="http://schemas.microsoft.com/office/drawing/2014/main" id="{C3C0925F-9479-47CA-BEAF-066748C0FBD7}"/>
              </a:ext>
            </a:extLst>
          </p:cNvPr>
          <p:cNvSpPr txBox="1"/>
          <p:nvPr/>
        </p:nvSpPr>
        <p:spPr>
          <a:xfrm>
            <a:off x="1442896" y="4400417"/>
            <a:ext cx="9980409" cy="494174"/>
          </a:xfrm>
          <a:prstGeom prst="rect">
            <a:avLst/>
          </a:prstGeom>
        </p:spPr>
        <p:txBody>
          <a:bodyPr lIns="0" tIns="0" rIns="0" bIns="0" rtlCol="0" anchor="t">
            <a:spAutoFit/>
          </a:bodyPr>
          <a:lstStyle/>
          <a:p>
            <a:pPr>
              <a:lnSpc>
                <a:spcPts val="4130"/>
              </a:lnSpc>
            </a:pPr>
            <a:r>
              <a:rPr lang="en-US" sz="2949" dirty="0">
                <a:solidFill>
                  <a:srgbClr val="FFFF00"/>
                </a:solidFill>
                <a:latin typeface="Agrandir Bold"/>
              </a:rPr>
              <a:t>3) Equitable.</a:t>
            </a:r>
          </a:p>
        </p:txBody>
      </p:sp>
      <p:sp>
        <p:nvSpPr>
          <p:cNvPr id="7" name="TextBox 13">
            <a:extLst>
              <a:ext uri="{FF2B5EF4-FFF2-40B4-BE49-F238E27FC236}">
                <a16:creationId xmlns:a16="http://schemas.microsoft.com/office/drawing/2014/main" id="{AA9A0AA5-45D7-77F6-B07A-9A9AD9B571DD}"/>
              </a:ext>
            </a:extLst>
          </p:cNvPr>
          <p:cNvSpPr txBox="1"/>
          <p:nvPr/>
        </p:nvSpPr>
        <p:spPr>
          <a:xfrm>
            <a:off x="1442896" y="5139999"/>
            <a:ext cx="9980409" cy="494174"/>
          </a:xfrm>
          <a:prstGeom prst="rect">
            <a:avLst/>
          </a:prstGeom>
        </p:spPr>
        <p:txBody>
          <a:bodyPr lIns="0" tIns="0" rIns="0" bIns="0" rtlCol="0" anchor="t">
            <a:spAutoFit/>
          </a:bodyPr>
          <a:lstStyle/>
          <a:p>
            <a:pPr>
              <a:lnSpc>
                <a:spcPts val="4130"/>
              </a:lnSpc>
            </a:pPr>
            <a:r>
              <a:rPr lang="en-US" sz="2949" dirty="0">
                <a:solidFill>
                  <a:srgbClr val="868686"/>
                </a:solidFill>
                <a:latin typeface="Agrandir Bold"/>
              </a:rPr>
              <a:t>4) Contract.</a:t>
            </a:r>
          </a:p>
        </p:txBody>
      </p:sp>
    </p:spTree>
    <p:extLst>
      <p:ext uri="{BB962C8B-B14F-4D97-AF65-F5344CB8AC3E}">
        <p14:creationId xmlns:p14="http://schemas.microsoft.com/office/powerpoint/2010/main" val="158330695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
            <a:extLst>
              <a:ext uri="{FF2B5EF4-FFF2-40B4-BE49-F238E27FC236}">
                <a16:creationId xmlns:a16="http://schemas.microsoft.com/office/drawing/2014/main" id="{E9CD66D0-C042-7909-4CF0-68F522896BF8}"/>
              </a:ext>
            </a:extLst>
          </p:cNvPr>
          <p:cNvSpPr txBox="1"/>
          <p:nvPr/>
        </p:nvSpPr>
        <p:spPr>
          <a:xfrm>
            <a:off x="685800" y="938041"/>
            <a:ext cx="10820400" cy="1245790"/>
          </a:xfrm>
          <a:prstGeom prst="rect">
            <a:avLst/>
          </a:prstGeom>
        </p:spPr>
        <p:txBody>
          <a:bodyPr lIns="0" tIns="0" rIns="0" bIns="0" rtlCol="0" anchor="t">
            <a:spAutoFit/>
          </a:bodyPr>
          <a:lstStyle/>
          <a:p>
            <a:pPr>
              <a:lnSpc>
                <a:spcPts val="5114"/>
              </a:lnSpc>
            </a:pPr>
            <a:r>
              <a:rPr lang="en-US" sz="2991" dirty="0">
                <a:solidFill>
                  <a:srgbClr val="FFFFFF"/>
                </a:solidFill>
                <a:latin typeface="Agrandir Bold"/>
              </a:rPr>
              <a:t>An important distinction between a contract for deed and a contract for sale is</a:t>
            </a:r>
          </a:p>
        </p:txBody>
      </p:sp>
      <p:sp>
        <p:nvSpPr>
          <p:cNvPr id="4" name="TextBox 10">
            <a:extLst>
              <a:ext uri="{FF2B5EF4-FFF2-40B4-BE49-F238E27FC236}">
                <a16:creationId xmlns:a16="http://schemas.microsoft.com/office/drawing/2014/main" id="{0E5BBF22-B74B-D38E-2310-44404795B8E3}"/>
              </a:ext>
            </a:extLst>
          </p:cNvPr>
          <p:cNvSpPr txBox="1"/>
          <p:nvPr/>
        </p:nvSpPr>
        <p:spPr>
          <a:xfrm>
            <a:off x="1442895" y="2604848"/>
            <a:ext cx="9980409" cy="494174"/>
          </a:xfrm>
          <a:prstGeom prst="rect">
            <a:avLst/>
          </a:prstGeom>
        </p:spPr>
        <p:txBody>
          <a:bodyPr lIns="0" tIns="0" rIns="0" bIns="0" rtlCol="0" anchor="t">
            <a:spAutoFit/>
          </a:bodyPr>
          <a:lstStyle/>
          <a:p>
            <a:pPr>
              <a:lnSpc>
                <a:spcPts val="4130"/>
              </a:lnSpc>
            </a:pPr>
            <a:r>
              <a:rPr lang="en-US" sz="2949" dirty="0">
                <a:latin typeface="Agrandir Bold"/>
              </a:rPr>
              <a:t>1) A contract for deed requires no action on the part of the seller.</a:t>
            </a:r>
          </a:p>
        </p:txBody>
      </p:sp>
      <p:sp>
        <p:nvSpPr>
          <p:cNvPr id="5" name="TextBox 11">
            <a:extLst>
              <a:ext uri="{FF2B5EF4-FFF2-40B4-BE49-F238E27FC236}">
                <a16:creationId xmlns:a16="http://schemas.microsoft.com/office/drawing/2014/main" id="{8BE5DA03-F955-1159-092C-E29B956E4743}"/>
              </a:ext>
            </a:extLst>
          </p:cNvPr>
          <p:cNvSpPr txBox="1"/>
          <p:nvPr/>
        </p:nvSpPr>
        <p:spPr>
          <a:xfrm>
            <a:off x="1442894" y="3358475"/>
            <a:ext cx="9980409" cy="494174"/>
          </a:xfrm>
          <a:prstGeom prst="rect">
            <a:avLst/>
          </a:prstGeom>
        </p:spPr>
        <p:txBody>
          <a:bodyPr lIns="0" tIns="0" rIns="0" bIns="0" rtlCol="0" anchor="t">
            <a:spAutoFit/>
          </a:bodyPr>
          <a:lstStyle/>
          <a:p>
            <a:pPr>
              <a:lnSpc>
                <a:spcPts val="4130"/>
              </a:lnSpc>
            </a:pPr>
            <a:r>
              <a:rPr lang="en-US" sz="2949" dirty="0">
                <a:solidFill>
                  <a:srgbClr val="FFFFFF"/>
                </a:solidFill>
                <a:latin typeface="Agrandir Bold"/>
              </a:rPr>
              <a:t>2) A contract for deed requires no action on the part of the buyer.</a:t>
            </a:r>
          </a:p>
        </p:txBody>
      </p:sp>
      <p:sp>
        <p:nvSpPr>
          <p:cNvPr id="6" name="TextBox 12">
            <a:extLst>
              <a:ext uri="{FF2B5EF4-FFF2-40B4-BE49-F238E27FC236}">
                <a16:creationId xmlns:a16="http://schemas.microsoft.com/office/drawing/2014/main" id="{C3C0925F-9479-47CA-BEAF-066748C0FBD7}"/>
              </a:ext>
            </a:extLst>
          </p:cNvPr>
          <p:cNvSpPr txBox="1"/>
          <p:nvPr/>
        </p:nvSpPr>
        <p:spPr>
          <a:xfrm>
            <a:off x="1442893" y="4106235"/>
            <a:ext cx="9980409" cy="1019959"/>
          </a:xfrm>
          <a:prstGeom prst="rect">
            <a:avLst/>
          </a:prstGeom>
        </p:spPr>
        <p:txBody>
          <a:bodyPr lIns="0" tIns="0" rIns="0" bIns="0" rtlCol="0" anchor="t">
            <a:spAutoFit/>
          </a:bodyPr>
          <a:lstStyle/>
          <a:p>
            <a:pPr>
              <a:lnSpc>
                <a:spcPts val="4130"/>
              </a:lnSpc>
            </a:pPr>
            <a:r>
              <a:rPr lang="en-US" sz="2949" dirty="0">
                <a:latin typeface="Agrandir Bold"/>
              </a:rPr>
              <a:t>3) The Seller retains legal title in a contract for deed transaction</a:t>
            </a:r>
            <a:br>
              <a:rPr lang="en-US" sz="2949" dirty="0">
                <a:latin typeface="Agrandir Bold"/>
              </a:rPr>
            </a:br>
            <a:r>
              <a:rPr lang="en-US" sz="2949" dirty="0">
                <a:latin typeface="Agrandir Bold"/>
              </a:rPr>
              <a:t>     until fully executed.</a:t>
            </a:r>
          </a:p>
        </p:txBody>
      </p:sp>
      <p:sp>
        <p:nvSpPr>
          <p:cNvPr id="7" name="TextBox 13">
            <a:extLst>
              <a:ext uri="{FF2B5EF4-FFF2-40B4-BE49-F238E27FC236}">
                <a16:creationId xmlns:a16="http://schemas.microsoft.com/office/drawing/2014/main" id="{AA9A0AA5-45D7-77F6-B07A-9A9AD9B571DD}"/>
              </a:ext>
            </a:extLst>
          </p:cNvPr>
          <p:cNvSpPr txBox="1"/>
          <p:nvPr/>
        </p:nvSpPr>
        <p:spPr>
          <a:xfrm>
            <a:off x="1442892" y="5280879"/>
            <a:ext cx="10308841" cy="494174"/>
          </a:xfrm>
          <a:prstGeom prst="rect">
            <a:avLst/>
          </a:prstGeom>
        </p:spPr>
        <p:txBody>
          <a:bodyPr wrap="square" lIns="0" tIns="0" rIns="0" bIns="0" rtlCol="0" anchor="t">
            <a:spAutoFit/>
          </a:bodyPr>
          <a:lstStyle/>
          <a:p>
            <a:pPr>
              <a:lnSpc>
                <a:spcPts val="4130"/>
              </a:lnSpc>
            </a:pPr>
            <a:r>
              <a:rPr lang="en-US" sz="2949" dirty="0">
                <a:latin typeface="Agrandir Bold"/>
              </a:rPr>
              <a:t>4) The buyer acquires legal title in a contract for deed transaction.</a:t>
            </a:r>
          </a:p>
        </p:txBody>
      </p:sp>
    </p:spTree>
    <p:extLst>
      <p:ext uri="{BB962C8B-B14F-4D97-AF65-F5344CB8AC3E}">
        <p14:creationId xmlns:p14="http://schemas.microsoft.com/office/powerpoint/2010/main" val="2443254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
            <a:extLst>
              <a:ext uri="{FF2B5EF4-FFF2-40B4-BE49-F238E27FC236}">
                <a16:creationId xmlns:a16="http://schemas.microsoft.com/office/drawing/2014/main" id="{E9CD66D0-C042-7909-4CF0-68F522896BF8}"/>
              </a:ext>
            </a:extLst>
          </p:cNvPr>
          <p:cNvSpPr txBox="1"/>
          <p:nvPr/>
        </p:nvSpPr>
        <p:spPr>
          <a:xfrm>
            <a:off x="685800" y="938041"/>
            <a:ext cx="10820400" cy="1245790"/>
          </a:xfrm>
          <a:prstGeom prst="rect">
            <a:avLst/>
          </a:prstGeom>
        </p:spPr>
        <p:txBody>
          <a:bodyPr lIns="0" tIns="0" rIns="0" bIns="0" rtlCol="0" anchor="t">
            <a:spAutoFit/>
          </a:bodyPr>
          <a:lstStyle/>
          <a:p>
            <a:pPr>
              <a:lnSpc>
                <a:spcPts val="5114"/>
              </a:lnSpc>
            </a:pPr>
            <a:r>
              <a:rPr lang="en-US" sz="2991" dirty="0">
                <a:solidFill>
                  <a:srgbClr val="FFFFFF"/>
                </a:solidFill>
                <a:latin typeface="Agrandir Bold"/>
              </a:rPr>
              <a:t>An important distinction between a contract for deed and a contract for sale is</a:t>
            </a:r>
          </a:p>
        </p:txBody>
      </p:sp>
      <p:sp>
        <p:nvSpPr>
          <p:cNvPr id="4" name="TextBox 10">
            <a:extLst>
              <a:ext uri="{FF2B5EF4-FFF2-40B4-BE49-F238E27FC236}">
                <a16:creationId xmlns:a16="http://schemas.microsoft.com/office/drawing/2014/main" id="{0E5BBF22-B74B-D38E-2310-44404795B8E3}"/>
              </a:ext>
            </a:extLst>
          </p:cNvPr>
          <p:cNvSpPr txBox="1"/>
          <p:nvPr/>
        </p:nvSpPr>
        <p:spPr>
          <a:xfrm>
            <a:off x="1442895" y="2604848"/>
            <a:ext cx="9980409" cy="494174"/>
          </a:xfrm>
          <a:prstGeom prst="rect">
            <a:avLst/>
          </a:prstGeom>
        </p:spPr>
        <p:txBody>
          <a:bodyPr lIns="0" tIns="0" rIns="0" bIns="0" rtlCol="0" anchor="t">
            <a:spAutoFit/>
          </a:bodyPr>
          <a:lstStyle/>
          <a:p>
            <a:pPr>
              <a:lnSpc>
                <a:spcPts val="4130"/>
              </a:lnSpc>
            </a:pPr>
            <a:r>
              <a:rPr lang="en-US" sz="2949" dirty="0">
                <a:solidFill>
                  <a:srgbClr val="868686"/>
                </a:solidFill>
                <a:latin typeface="Agrandir Bold"/>
              </a:rPr>
              <a:t>1) A contract for deed requires no action on the part of the seller.</a:t>
            </a:r>
          </a:p>
        </p:txBody>
      </p:sp>
      <p:sp>
        <p:nvSpPr>
          <p:cNvPr id="5" name="TextBox 11">
            <a:extLst>
              <a:ext uri="{FF2B5EF4-FFF2-40B4-BE49-F238E27FC236}">
                <a16:creationId xmlns:a16="http://schemas.microsoft.com/office/drawing/2014/main" id="{8BE5DA03-F955-1159-092C-E29B956E4743}"/>
              </a:ext>
            </a:extLst>
          </p:cNvPr>
          <p:cNvSpPr txBox="1"/>
          <p:nvPr/>
        </p:nvSpPr>
        <p:spPr>
          <a:xfrm>
            <a:off x="1442894" y="3358475"/>
            <a:ext cx="9980409" cy="494174"/>
          </a:xfrm>
          <a:prstGeom prst="rect">
            <a:avLst/>
          </a:prstGeom>
        </p:spPr>
        <p:txBody>
          <a:bodyPr lIns="0" tIns="0" rIns="0" bIns="0" rtlCol="0" anchor="t">
            <a:spAutoFit/>
          </a:bodyPr>
          <a:lstStyle/>
          <a:p>
            <a:pPr>
              <a:lnSpc>
                <a:spcPts val="4130"/>
              </a:lnSpc>
            </a:pPr>
            <a:r>
              <a:rPr lang="en-US" sz="2949" dirty="0">
                <a:solidFill>
                  <a:srgbClr val="868686"/>
                </a:solidFill>
                <a:latin typeface="Agrandir Bold"/>
              </a:rPr>
              <a:t>2) A contract for deed requires no action on the part of the buyer.</a:t>
            </a:r>
          </a:p>
        </p:txBody>
      </p:sp>
      <p:sp>
        <p:nvSpPr>
          <p:cNvPr id="6" name="TextBox 12">
            <a:extLst>
              <a:ext uri="{FF2B5EF4-FFF2-40B4-BE49-F238E27FC236}">
                <a16:creationId xmlns:a16="http://schemas.microsoft.com/office/drawing/2014/main" id="{C3C0925F-9479-47CA-BEAF-066748C0FBD7}"/>
              </a:ext>
            </a:extLst>
          </p:cNvPr>
          <p:cNvSpPr txBox="1"/>
          <p:nvPr/>
        </p:nvSpPr>
        <p:spPr>
          <a:xfrm>
            <a:off x="1442893" y="4106235"/>
            <a:ext cx="9980409" cy="1019959"/>
          </a:xfrm>
          <a:prstGeom prst="rect">
            <a:avLst/>
          </a:prstGeom>
        </p:spPr>
        <p:txBody>
          <a:bodyPr lIns="0" tIns="0" rIns="0" bIns="0" rtlCol="0" anchor="t">
            <a:spAutoFit/>
          </a:bodyPr>
          <a:lstStyle/>
          <a:p>
            <a:pPr>
              <a:lnSpc>
                <a:spcPts val="4130"/>
              </a:lnSpc>
            </a:pPr>
            <a:r>
              <a:rPr lang="en-US" sz="2949" dirty="0">
                <a:solidFill>
                  <a:srgbClr val="FFFF00"/>
                </a:solidFill>
                <a:latin typeface="Agrandir Bold"/>
              </a:rPr>
              <a:t>3) The Seller retains legal title in a contract for deed transaction</a:t>
            </a:r>
            <a:br>
              <a:rPr lang="en-US" sz="2949" dirty="0">
                <a:solidFill>
                  <a:srgbClr val="FFFF00"/>
                </a:solidFill>
                <a:latin typeface="Agrandir Bold"/>
              </a:rPr>
            </a:br>
            <a:r>
              <a:rPr lang="en-US" sz="2949" dirty="0">
                <a:solidFill>
                  <a:srgbClr val="FFFF00"/>
                </a:solidFill>
                <a:latin typeface="Agrandir Bold"/>
              </a:rPr>
              <a:t>     until fully executed.</a:t>
            </a:r>
          </a:p>
        </p:txBody>
      </p:sp>
      <p:sp>
        <p:nvSpPr>
          <p:cNvPr id="7" name="TextBox 13">
            <a:extLst>
              <a:ext uri="{FF2B5EF4-FFF2-40B4-BE49-F238E27FC236}">
                <a16:creationId xmlns:a16="http://schemas.microsoft.com/office/drawing/2014/main" id="{AA9A0AA5-45D7-77F6-B07A-9A9AD9B571DD}"/>
              </a:ext>
            </a:extLst>
          </p:cNvPr>
          <p:cNvSpPr txBox="1"/>
          <p:nvPr/>
        </p:nvSpPr>
        <p:spPr>
          <a:xfrm>
            <a:off x="1442892" y="5280879"/>
            <a:ext cx="10308841" cy="494174"/>
          </a:xfrm>
          <a:prstGeom prst="rect">
            <a:avLst/>
          </a:prstGeom>
        </p:spPr>
        <p:txBody>
          <a:bodyPr wrap="square" lIns="0" tIns="0" rIns="0" bIns="0" rtlCol="0" anchor="t">
            <a:spAutoFit/>
          </a:bodyPr>
          <a:lstStyle/>
          <a:p>
            <a:pPr>
              <a:lnSpc>
                <a:spcPts val="4130"/>
              </a:lnSpc>
            </a:pPr>
            <a:r>
              <a:rPr lang="en-US" sz="2949" dirty="0">
                <a:solidFill>
                  <a:srgbClr val="868686"/>
                </a:solidFill>
                <a:latin typeface="Agrandir Bold"/>
              </a:rPr>
              <a:t>4) The buyer acquires legal title in a contract for deed transaction.</a:t>
            </a:r>
          </a:p>
        </p:txBody>
      </p:sp>
    </p:spTree>
    <p:extLst>
      <p:ext uri="{BB962C8B-B14F-4D97-AF65-F5344CB8AC3E}">
        <p14:creationId xmlns:p14="http://schemas.microsoft.com/office/powerpoint/2010/main" val="115305373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
            <a:extLst>
              <a:ext uri="{FF2B5EF4-FFF2-40B4-BE49-F238E27FC236}">
                <a16:creationId xmlns:a16="http://schemas.microsoft.com/office/drawing/2014/main" id="{E9CD66D0-C042-7909-4CF0-68F522896BF8}"/>
              </a:ext>
            </a:extLst>
          </p:cNvPr>
          <p:cNvSpPr txBox="1"/>
          <p:nvPr/>
        </p:nvSpPr>
        <p:spPr>
          <a:xfrm>
            <a:off x="685799" y="1215831"/>
            <a:ext cx="10820400" cy="1245790"/>
          </a:xfrm>
          <a:prstGeom prst="rect">
            <a:avLst/>
          </a:prstGeom>
        </p:spPr>
        <p:txBody>
          <a:bodyPr lIns="0" tIns="0" rIns="0" bIns="0" rtlCol="0" anchor="t">
            <a:spAutoFit/>
          </a:bodyPr>
          <a:lstStyle/>
          <a:p>
            <a:pPr>
              <a:lnSpc>
                <a:spcPts val="5114"/>
              </a:lnSpc>
            </a:pPr>
            <a:r>
              <a:rPr lang="en-US" sz="2991" dirty="0">
                <a:solidFill>
                  <a:srgbClr val="FFFFFF"/>
                </a:solidFill>
                <a:latin typeface="Agrandir Bold"/>
              </a:rPr>
              <a:t>All the following are essential to a valid real estate sales contract EXCEPT</a:t>
            </a:r>
          </a:p>
        </p:txBody>
      </p:sp>
      <p:sp>
        <p:nvSpPr>
          <p:cNvPr id="4" name="TextBox 10">
            <a:extLst>
              <a:ext uri="{FF2B5EF4-FFF2-40B4-BE49-F238E27FC236}">
                <a16:creationId xmlns:a16="http://schemas.microsoft.com/office/drawing/2014/main" id="{0E5BBF22-B74B-D38E-2310-44404795B8E3}"/>
              </a:ext>
            </a:extLst>
          </p:cNvPr>
          <p:cNvSpPr txBox="1"/>
          <p:nvPr/>
        </p:nvSpPr>
        <p:spPr>
          <a:xfrm>
            <a:off x="1525790" y="2934826"/>
            <a:ext cx="9980409" cy="494174"/>
          </a:xfrm>
          <a:prstGeom prst="rect">
            <a:avLst/>
          </a:prstGeom>
        </p:spPr>
        <p:txBody>
          <a:bodyPr lIns="0" tIns="0" rIns="0" bIns="0" rtlCol="0" anchor="t">
            <a:spAutoFit/>
          </a:bodyPr>
          <a:lstStyle/>
          <a:p>
            <a:pPr>
              <a:lnSpc>
                <a:spcPts val="4130"/>
              </a:lnSpc>
            </a:pPr>
            <a:r>
              <a:rPr lang="en-US" sz="2949" dirty="0">
                <a:latin typeface="Agrandir Bold"/>
              </a:rPr>
              <a:t>1) An adequate description of the property.</a:t>
            </a:r>
          </a:p>
        </p:txBody>
      </p:sp>
      <p:sp>
        <p:nvSpPr>
          <p:cNvPr id="5" name="TextBox 11">
            <a:extLst>
              <a:ext uri="{FF2B5EF4-FFF2-40B4-BE49-F238E27FC236}">
                <a16:creationId xmlns:a16="http://schemas.microsoft.com/office/drawing/2014/main" id="{8BE5DA03-F955-1159-092C-E29B956E4743}"/>
              </a:ext>
            </a:extLst>
          </p:cNvPr>
          <p:cNvSpPr txBox="1"/>
          <p:nvPr/>
        </p:nvSpPr>
        <p:spPr>
          <a:xfrm>
            <a:off x="1525791" y="3759140"/>
            <a:ext cx="9980409" cy="494174"/>
          </a:xfrm>
          <a:prstGeom prst="rect">
            <a:avLst/>
          </a:prstGeom>
        </p:spPr>
        <p:txBody>
          <a:bodyPr lIns="0" tIns="0" rIns="0" bIns="0" rtlCol="0" anchor="t">
            <a:spAutoFit/>
          </a:bodyPr>
          <a:lstStyle/>
          <a:p>
            <a:pPr>
              <a:lnSpc>
                <a:spcPts val="4130"/>
              </a:lnSpc>
            </a:pPr>
            <a:r>
              <a:rPr lang="en-US" sz="2949" dirty="0">
                <a:solidFill>
                  <a:srgbClr val="FFFFFF"/>
                </a:solidFill>
                <a:latin typeface="Agrandir Bold"/>
              </a:rPr>
              <a:t>2) Consideration.</a:t>
            </a:r>
          </a:p>
        </p:txBody>
      </p:sp>
      <p:sp>
        <p:nvSpPr>
          <p:cNvPr id="6" name="TextBox 12">
            <a:extLst>
              <a:ext uri="{FF2B5EF4-FFF2-40B4-BE49-F238E27FC236}">
                <a16:creationId xmlns:a16="http://schemas.microsoft.com/office/drawing/2014/main" id="{C3C0925F-9479-47CA-BEAF-066748C0FBD7}"/>
              </a:ext>
            </a:extLst>
          </p:cNvPr>
          <p:cNvSpPr txBox="1"/>
          <p:nvPr/>
        </p:nvSpPr>
        <p:spPr>
          <a:xfrm>
            <a:off x="1525791" y="4525100"/>
            <a:ext cx="9980409" cy="494174"/>
          </a:xfrm>
          <a:prstGeom prst="rect">
            <a:avLst/>
          </a:prstGeom>
        </p:spPr>
        <p:txBody>
          <a:bodyPr lIns="0" tIns="0" rIns="0" bIns="0" rtlCol="0" anchor="t">
            <a:spAutoFit/>
          </a:bodyPr>
          <a:lstStyle/>
          <a:p>
            <a:pPr>
              <a:lnSpc>
                <a:spcPts val="4130"/>
              </a:lnSpc>
            </a:pPr>
            <a:r>
              <a:rPr lang="en-US" sz="2949" dirty="0">
                <a:latin typeface="Agrandir Bold"/>
              </a:rPr>
              <a:t>3) An earnest money deposit, held in an escrow account.</a:t>
            </a:r>
          </a:p>
        </p:txBody>
      </p:sp>
      <p:sp>
        <p:nvSpPr>
          <p:cNvPr id="7" name="TextBox 13">
            <a:extLst>
              <a:ext uri="{FF2B5EF4-FFF2-40B4-BE49-F238E27FC236}">
                <a16:creationId xmlns:a16="http://schemas.microsoft.com/office/drawing/2014/main" id="{AA9A0AA5-45D7-77F6-B07A-9A9AD9B571DD}"/>
              </a:ext>
            </a:extLst>
          </p:cNvPr>
          <p:cNvSpPr txBox="1"/>
          <p:nvPr/>
        </p:nvSpPr>
        <p:spPr>
          <a:xfrm>
            <a:off x="1525791" y="5290109"/>
            <a:ext cx="9980409" cy="494174"/>
          </a:xfrm>
          <a:prstGeom prst="rect">
            <a:avLst/>
          </a:prstGeom>
        </p:spPr>
        <p:txBody>
          <a:bodyPr lIns="0" tIns="0" rIns="0" bIns="0" rtlCol="0" anchor="t">
            <a:spAutoFit/>
          </a:bodyPr>
          <a:lstStyle/>
          <a:p>
            <a:pPr>
              <a:lnSpc>
                <a:spcPts val="4130"/>
              </a:lnSpc>
            </a:pPr>
            <a:r>
              <a:rPr lang="en-US" sz="2949" dirty="0">
                <a:latin typeface="Agrandir Bold"/>
              </a:rPr>
              <a:t>4) Legally competent parties.</a:t>
            </a:r>
          </a:p>
        </p:txBody>
      </p:sp>
    </p:spTree>
    <p:extLst>
      <p:ext uri="{BB962C8B-B14F-4D97-AF65-F5344CB8AC3E}">
        <p14:creationId xmlns:p14="http://schemas.microsoft.com/office/powerpoint/2010/main" val="16376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
            <a:extLst>
              <a:ext uri="{FF2B5EF4-FFF2-40B4-BE49-F238E27FC236}">
                <a16:creationId xmlns:a16="http://schemas.microsoft.com/office/drawing/2014/main" id="{E9CD66D0-C042-7909-4CF0-68F522896BF8}"/>
              </a:ext>
            </a:extLst>
          </p:cNvPr>
          <p:cNvSpPr txBox="1"/>
          <p:nvPr/>
        </p:nvSpPr>
        <p:spPr>
          <a:xfrm>
            <a:off x="685799" y="1215831"/>
            <a:ext cx="10820400" cy="1245790"/>
          </a:xfrm>
          <a:prstGeom prst="rect">
            <a:avLst/>
          </a:prstGeom>
        </p:spPr>
        <p:txBody>
          <a:bodyPr lIns="0" tIns="0" rIns="0" bIns="0" rtlCol="0" anchor="t">
            <a:spAutoFit/>
          </a:bodyPr>
          <a:lstStyle/>
          <a:p>
            <a:pPr>
              <a:lnSpc>
                <a:spcPts val="5114"/>
              </a:lnSpc>
            </a:pPr>
            <a:r>
              <a:rPr lang="en-US" sz="2991" dirty="0">
                <a:solidFill>
                  <a:srgbClr val="FFFFFF"/>
                </a:solidFill>
                <a:latin typeface="Agrandir Bold"/>
              </a:rPr>
              <a:t>All the following are essential to a valid real estate sales contract EXCEPT</a:t>
            </a:r>
          </a:p>
        </p:txBody>
      </p:sp>
      <p:sp>
        <p:nvSpPr>
          <p:cNvPr id="4" name="TextBox 10">
            <a:extLst>
              <a:ext uri="{FF2B5EF4-FFF2-40B4-BE49-F238E27FC236}">
                <a16:creationId xmlns:a16="http://schemas.microsoft.com/office/drawing/2014/main" id="{0E5BBF22-B74B-D38E-2310-44404795B8E3}"/>
              </a:ext>
            </a:extLst>
          </p:cNvPr>
          <p:cNvSpPr txBox="1"/>
          <p:nvPr/>
        </p:nvSpPr>
        <p:spPr>
          <a:xfrm>
            <a:off x="1525790" y="2934826"/>
            <a:ext cx="9980409" cy="494174"/>
          </a:xfrm>
          <a:prstGeom prst="rect">
            <a:avLst/>
          </a:prstGeom>
        </p:spPr>
        <p:txBody>
          <a:bodyPr lIns="0" tIns="0" rIns="0" bIns="0" rtlCol="0" anchor="t">
            <a:spAutoFit/>
          </a:bodyPr>
          <a:lstStyle/>
          <a:p>
            <a:pPr>
              <a:lnSpc>
                <a:spcPts val="4130"/>
              </a:lnSpc>
            </a:pPr>
            <a:r>
              <a:rPr lang="en-US" sz="2949" dirty="0">
                <a:solidFill>
                  <a:srgbClr val="868686"/>
                </a:solidFill>
                <a:latin typeface="Agrandir Bold"/>
              </a:rPr>
              <a:t>1) An adequate description of the property.</a:t>
            </a:r>
          </a:p>
        </p:txBody>
      </p:sp>
      <p:sp>
        <p:nvSpPr>
          <p:cNvPr id="5" name="TextBox 11">
            <a:extLst>
              <a:ext uri="{FF2B5EF4-FFF2-40B4-BE49-F238E27FC236}">
                <a16:creationId xmlns:a16="http://schemas.microsoft.com/office/drawing/2014/main" id="{8BE5DA03-F955-1159-092C-E29B956E4743}"/>
              </a:ext>
            </a:extLst>
          </p:cNvPr>
          <p:cNvSpPr txBox="1"/>
          <p:nvPr/>
        </p:nvSpPr>
        <p:spPr>
          <a:xfrm>
            <a:off x="1525791" y="3759140"/>
            <a:ext cx="9980409" cy="494174"/>
          </a:xfrm>
          <a:prstGeom prst="rect">
            <a:avLst/>
          </a:prstGeom>
        </p:spPr>
        <p:txBody>
          <a:bodyPr lIns="0" tIns="0" rIns="0" bIns="0" rtlCol="0" anchor="t">
            <a:spAutoFit/>
          </a:bodyPr>
          <a:lstStyle/>
          <a:p>
            <a:pPr>
              <a:lnSpc>
                <a:spcPts val="4130"/>
              </a:lnSpc>
            </a:pPr>
            <a:r>
              <a:rPr lang="en-US" sz="2949" dirty="0">
                <a:solidFill>
                  <a:srgbClr val="868686"/>
                </a:solidFill>
                <a:latin typeface="Agrandir Bold"/>
              </a:rPr>
              <a:t>2) Consideration.</a:t>
            </a:r>
          </a:p>
        </p:txBody>
      </p:sp>
      <p:sp>
        <p:nvSpPr>
          <p:cNvPr id="6" name="TextBox 12">
            <a:extLst>
              <a:ext uri="{FF2B5EF4-FFF2-40B4-BE49-F238E27FC236}">
                <a16:creationId xmlns:a16="http://schemas.microsoft.com/office/drawing/2014/main" id="{C3C0925F-9479-47CA-BEAF-066748C0FBD7}"/>
              </a:ext>
            </a:extLst>
          </p:cNvPr>
          <p:cNvSpPr txBox="1"/>
          <p:nvPr/>
        </p:nvSpPr>
        <p:spPr>
          <a:xfrm>
            <a:off x="1525791" y="4525100"/>
            <a:ext cx="9980409" cy="494174"/>
          </a:xfrm>
          <a:prstGeom prst="rect">
            <a:avLst/>
          </a:prstGeom>
        </p:spPr>
        <p:txBody>
          <a:bodyPr lIns="0" tIns="0" rIns="0" bIns="0" rtlCol="0" anchor="t">
            <a:spAutoFit/>
          </a:bodyPr>
          <a:lstStyle/>
          <a:p>
            <a:pPr>
              <a:lnSpc>
                <a:spcPts val="4130"/>
              </a:lnSpc>
            </a:pPr>
            <a:r>
              <a:rPr lang="en-US" sz="2949" dirty="0">
                <a:solidFill>
                  <a:srgbClr val="FFFF00"/>
                </a:solidFill>
                <a:latin typeface="Agrandir Bold"/>
              </a:rPr>
              <a:t>3) An earnest money deposit, held in an escrow account.</a:t>
            </a:r>
          </a:p>
        </p:txBody>
      </p:sp>
      <p:sp>
        <p:nvSpPr>
          <p:cNvPr id="7" name="TextBox 13">
            <a:extLst>
              <a:ext uri="{FF2B5EF4-FFF2-40B4-BE49-F238E27FC236}">
                <a16:creationId xmlns:a16="http://schemas.microsoft.com/office/drawing/2014/main" id="{AA9A0AA5-45D7-77F6-B07A-9A9AD9B571DD}"/>
              </a:ext>
            </a:extLst>
          </p:cNvPr>
          <p:cNvSpPr txBox="1"/>
          <p:nvPr/>
        </p:nvSpPr>
        <p:spPr>
          <a:xfrm>
            <a:off x="1525791" y="5290109"/>
            <a:ext cx="9980409" cy="494174"/>
          </a:xfrm>
          <a:prstGeom prst="rect">
            <a:avLst/>
          </a:prstGeom>
        </p:spPr>
        <p:txBody>
          <a:bodyPr lIns="0" tIns="0" rIns="0" bIns="0" rtlCol="0" anchor="t">
            <a:spAutoFit/>
          </a:bodyPr>
          <a:lstStyle/>
          <a:p>
            <a:pPr>
              <a:lnSpc>
                <a:spcPts val="4130"/>
              </a:lnSpc>
            </a:pPr>
            <a:r>
              <a:rPr lang="en-US" sz="2949" dirty="0">
                <a:solidFill>
                  <a:srgbClr val="868686"/>
                </a:solidFill>
                <a:latin typeface="Agrandir Bold"/>
              </a:rPr>
              <a:t>4) Legally competent parties.</a:t>
            </a:r>
          </a:p>
        </p:txBody>
      </p:sp>
    </p:spTree>
    <p:extLst>
      <p:ext uri="{BB962C8B-B14F-4D97-AF65-F5344CB8AC3E}">
        <p14:creationId xmlns:p14="http://schemas.microsoft.com/office/powerpoint/2010/main" val="16033206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083C-95DF-8E0D-1D1B-3BE88E6A34C9}"/>
              </a:ext>
            </a:extLst>
          </p:cNvPr>
          <p:cNvSpPr>
            <a:spLocks noGrp="1"/>
          </p:cNvSpPr>
          <p:nvPr>
            <p:ph type="title"/>
          </p:nvPr>
        </p:nvSpPr>
        <p:spPr>
          <a:xfrm>
            <a:off x="661182" y="609599"/>
            <a:ext cx="10728477" cy="1119357"/>
          </a:xfrm>
        </p:spPr>
        <p:txBody>
          <a:bodyPr>
            <a:normAutofit/>
          </a:bodyPr>
          <a:lstStyle/>
          <a:p>
            <a:r>
              <a:rPr lang="en-US" b="1" dirty="0"/>
              <a:t>Contract Law – </a:t>
            </a:r>
            <a:r>
              <a:rPr lang="en-US" sz="2200" b="1" dirty="0">
                <a:solidFill>
                  <a:schemeClr val="tx1"/>
                </a:solidFill>
              </a:rPr>
              <a:t>General Contract Law Concepts</a:t>
            </a:r>
            <a:endParaRPr lang="en-US" b="1" dirty="0">
              <a:solidFill>
                <a:schemeClr val="tx1"/>
              </a:solidFill>
            </a:endParaRPr>
          </a:p>
        </p:txBody>
      </p:sp>
      <p:sp>
        <p:nvSpPr>
          <p:cNvPr id="7" name="TextBox 6">
            <a:extLst>
              <a:ext uri="{FF2B5EF4-FFF2-40B4-BE49-F238E27FC236}">
                <a16:creationId xmlns:a16="http://schemas.microsoft.com/office/drawing/2014/main" id="{768F2D5F-1282-94F6-EDBD-FD241556876F}"/>
              </a:ext>
            </a:extLst>
          </p:cNvPr>
          <p:cNvSpPr txBox="1"/>
          <p:nvPr/>
        </p:nvSpPr>
        <p:spPr>
          <a:xfrm>
            <a:off x="10747513" y="6261652"/>
            <a:ext cx="1139688" cy="369332"/>
          </a:xfrm>
          <a:prstGeom prst="rect">
            <a:avLst/>
          </a:prstGeom>
          <a:noFill/>
        </p:spPr>
        <p:txBody>
          <a:bodyPr wrap="square" rtlCol="0">
            <a:spAutoFit/>
          </a:bodyPr>
          <a:lstStyle/>
          <a:p>
            <a:r>
              <a:rPr lang="en-US" dirty="0"/>
              <a:t>Pg.  246</a:t>
            </a:r>
          </a:p>
        </p:txBody>
      </p:sp>
      <p:sp>
        <p:nvSpPr>
          <p:cNvPr id="10" name="TextBox 9">
            <a:extLst>
              <a:ext uri="{FF2B5EF4-FFF2-40B4-BE49-F238E27FC236}">
                <a16:creationId xmlns:a16="http://schemas.microsoft.com/office/drawing/2014/main" id="{18487826-5E2B-F75C-D292-C76B914C5ECB}"/>
              </a:ext>
            </a:extLst>
          </p:cNvPr>
          <p:cNvSpPr txBox="1"/>
          <p:nvPr/>
        </p:nvSpPr>
        <p:spPr>
          <a:xfrm>
            <a:off x="1538320" y="1728956"/>
            <a:ext cx="5268316" cy="414857"/>
          </a:xfrm>
          <a:prstGeom prst="rect">
            <a:avLst/>
          </a:prstGeom>
          <a:noFill/>
        </p:spPr>
        <p:txBody>
          <a:bodyPr wrap="square" rtlCol="0">
            <a:spAutoFit/>
          </a:bodyPr>
          <a:lstStyle/>
          <a:p>
            <a:pPr>
              <a:lnSpc>
                <a:spcPct val="150000"/>
              </a:lnSpc>
            </a:pPr>
            <a:r>
              <a:rPr lang="en-US" sz="1600" dirty="0"/>
              <a:t>Requirements for Contract Validity (Valid Contract)</a:t>
            </a:r>
          </a:p>
        </p:txBody>
      </p:sp>
      <p:pic>
        <p:nvPicPr>
          <p:cNvPr id="3" name="Picture 2" descr="A diagram of a contract&#10;&#10;Description automatically generated">
            <a:extLst>
              <a:ext uri="{FF2B5EF4-FFF2-40B4-BE49-F238E27FC236}">
                <a16:creationId xmlns:a16="http://schemas.microsoft.com/office/drawing/2014/main" id="{33D8B2D8-2FC9-E790-91FE-70CDA029E3A6}"/>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5040" b="94565" l="2446" r="94450">
                        <a14:foregroundMark x1="17592" y1="61660" x2="17592" y2="61660"/>
                        <a14:foregroundMark x1="18250" y1="61265" x2="18250" y2="61265"/>
                        <a14:foregroundMark x1="18250" y1="61265" x2="18250" y2="61265"/>
                        <a14:foregroundMark x1="18250" y1="61265" x2="18250" y2="61265"/>
                        <a14:foregroundMark x1="8278" y1="55830" x2="17968" y2="57016"/>
                        <a14:foregroundMark x1="17968" y1="57016" x2="26905" y2="65613"/>
                        <a14:foregroundMark x1="26905" y1="65613" x2="27940" y2="65613"/>
                        <a14:foregroundMark x1="2446" y1="56917" x2="2446" y2="56917"/>
                        <a14:foregroundMark x1="2446" y1="56917" x2="2446" y2="56917"/>
                        <a14:foregroundMark x1="15522" y1="15613" x2="25964" y2="12846"/>
                        <a14:foregroundMark x1="25964" y1="12846" x2="36783" y2="20257"/>
                        <a14:foregroundMark x1="36783" y1="20257" x2="25870" y2="28854"/>
                        <a14:foregroundMark x1="25870" y1="28854" x2="38288" y2="23221"/>
                        <a14:foregroundMark x1="31044" y1="5138" x2="31044" y2="5138"/>
                        <a14:foregroundMark x1="31044" y1="5138" x2="31044" y2="5138"/>
                        <a14:foregroundMark x1="70273" y1="9091" x2="70273" y2="9091"/>
                        <a14:foregroundMark x1="70273" y1="9091" x2="70273" y2="9091"/>
                        <a14:foregroundMark x1="70273" y1="9091" x2="70273" y2="9091"/>
                        <a14:foregroundMark x1="85795" y1="61660" x2="85795" y2="61660"/>
                        <a14:foregroundMark x1="85795" y1="61660" x2="85795" y2="61660"/>
                        <a14:foregroundMark x1="75823" y1="62352" x2="75823" y2="62352"/>
                        <a14:foregroundMark x1="75823" y1="62352" x2="75823" y2="62352"/>
                        <a14:foregroundMark x1="79304" y1="64526" x2="79304" y2="64526"/>
                        <a14:foregroundMark x1="79304" y1="66304" x2="79304" y2="66304"/>
                        <a14:foregroundMark x1="79304" y1="66700" x2="82408" y2="66700"/>
                        <a14:foregroundMark x1="94450" y1="57609" x2="94450" y2="57609"/>
                        <a14:foregroundMark x1="94450" y1="57609" x2="94450" y2="57609"/>
                        <a14:foregroundMark x1="42051" y1="84387" x2="42051" y2="84387"/>
                        <a14:foregroundMark x1="42427" y1="84091" x2="42427" y2="84091"/>
                        <a14:foregroundMark x1="44497" y1="93083" x2="44497" y2="93083"/>
                        <a14:foregroundMark x1="44497" y1="93083" x2="44497" y2="93083"/>
                        <a14:foregroundMark x1="44779" y1="93083" x2="44779" y2="93083"/>
                        <a14:foregroundMark x1="44779" y1="93083" x2="44779" y2="93083"/>
                        <a14:foregroundMark x1="44779" y1="93083" x2="44779" y2="93083"/>
                        <a14:foregroundMark x1="53810" y1="93478" x2="53810" y2="93478"/>
                        <a14:foregroundMark x1="53810" y1="93478" x2="53810" y2="93478"/>
                        <a14:foregroundMark x1="53810" y1="93478" x2="53810" y2="93478"/>
                        <a14:foregroundMark x1="43462" y1="94565" x2="43462" y2="94565"/>
                        <a14:foregroundMark x1="43462" y1="94565" x2="43462" y2="94565"/>
                        <a14:foregroundMark x1="39605" y1="90217" x2="40357" y2="94565"/>
                        <a14:foregroundMark x1="67168" y1="56225" x2="67168" y2="56225"/>
                        <a14:foregroundMark x1="67168" y1="56225" x2="67168" y2="56225"/>
                        <a14:foregroundMark x1="68015" y1="55632" x2="68015" y2="55632"/>
                        <a14:foregroundMark x1="68015" y1="55632" x2="68015" y2="55632"/>
                        <a14:foregroundMark x1="49577" y1="69862" x2="49577" y2="69862"/>
                        <a14:foregroundMark x1="49577" y1="69862" x2="49577" y2="69862"/>
                        <a14:foregroundMark x1="49765" y1="69664" x2="49765" y2="69664"/>
                        <a14:foregroundMark x1="49765" y1="69664" x2="49765" y2="69664"/>
                        <a14:foregroundMark x1="49765" y1="69664" x2="49765" y2="69664"/>
                        <a14:foregroundMark x1="37159" y1="32213" x2="37159" y2="32213"/>
                        <a14:foregroundMark x1="37159" y1="32213" x2="37159" y2="32213"/>
                        <a14:foregroundMark x1="61618" y1="32312" x2="61618" y2="32312"/>
                        <a14:foregroundMark x1="61618" y1="32312" x2="61618" y2="32312"/>
                      </a14:backgroundRemoval>
                    </a14:imgEffect>
                  </a14:imgLayer>
                </a14:imgProps>
              </a:ext>
              <a:ext uri="{28A0092B-C50C-407E-A947-70E740481C1C}">
                <a14:useLocalDpi xmlns:a14="http://schemas.microsoft.com/office/drawing/2010/main" val="0"/>
              </a:ext>
            </a:extLst>
          </a:blip>
          <a:stretch>
            <a:fillRect/>
          </a:stretch>
        </p:blipFill>
        <p:spPr>
          <a:xfrm>
            <a:off x="6806636" y="1469337"/>
            <a:ext cx="4914310" cy="4677638"/>
          </a:xfrm>
          <a:prstGeom prst="rect">
            <a:avLst/>
          </a:prstGeom>
          <a:effectLst>
            <a:glow rad="129619">
              <a:schemeClr val="tx1">
                <a:alpha val="40000"/>
              </a:schemeClr>
            </a:glow>
          </a:effectLst>
        </p:spPr>
      </p:pic>
      <p:sp>
        <p:nvSpPr>
          <p:cNvPr id="8" name="TextBox 7">
            <a:extLst>
              <a:ext uri="{FF2B5EF4-FFF2-40B4-BE49-F238E27FC236}">
                <a16:creationId xmlns:a16="http://schemas.microsoft.com/office/drawing/2014/main" id="{5B99B554-7C7F-0E40-6E11-8C632C47CBD7}"/>
              </a:ext>
            </a:extLst>
          </p:cNvPr>
          <p:cNvSpPr txBox="1"/>
          <p:nvPr/>
        </p:nvSpPr>
        <p:spPr>
          <a:xfrm>
            <a:off x="1538320" y="2275195"/>
            <a:ext cx="5268316" cy="3000180"/>
          </a:xfrm>
          <a:prstGeom prst="rect">
            <a:avLst/>
          </a:prstGeom>
          <a:noFill/>
        </p:spPr>
        <p:txBody>
          <a:bodyPr wrap="square" rtlCol="0">
            <a:spAutoFit/>
          </a:bodyPr>
          <a:lstStyle/>
          <a:p>
            <a:pPr>
              <a:lnSpc>
                <a:spcPct val="150000"/>
              </a:lnSpc>
            </a:pPr>
            <a:r>
              <a:rPr lang="en-US" sz="1600" dirty="0"/>
              <a:t>Voluntary Act of Good Faith</a:t>
            </a:r>
          </a:p>
          <a:p>
            <a:pPr>
              <a:lnSpc>
                <a:spcPct val="150000"/>
              </a:lnSpc>
            </a:pPr>
            <a:endParaRPr lang="en-US" sz="1600" dirty="0"/>
          </a:p>
          <a:p>
            <a:pPr>
              <a:lnSpc>
                <a:spcPct val="150000"/>
              </a:lnSpc>
            </a:pPr>
            <a:r>
              <a:rPr lang="en-US" sz="1600" dirty="0"/>
              <a:t>	Parties must create the contract in good faith</a:t>
            </a:r>
            <a:br>
              <a:rPr lang="en-US" sz="1600" dirty="0"/>
            </a:br>
            <a:r>
              <a:rPr lang="en-US" sz="1600" dirty="0"/>
              <a:t> 	as a free and voluntary act.</a:t>
            </a:r>
          </a:p>
          <a:p>
            <a:pPr>
              <a:lnSpc>
                <a:spcPct val="150000"/>
              </a:lnSpc>
            </a:pPr>
            <a:endParaRPr lang="en-US" sz="1600" dirty="0"/>
          </a:p>
          <a:p>
            <a:pPr>
              <a:lnSpc>
                <a:spcPct val="150000"/>
              </a:lnSpc>
            </a:pPr>
            <a:r>
              <a:rPr lang="en-US" sz="1600" dirty="0"/>
              <a:t>	A contract may be voidable if a party to the</a:t>
            </a:r>
            <a:br>
              <a:rPr lang="en-US" sz="1600" dirty="0"/>
            </a:br>
            <a:r>
              <a:rPr lang="en-US" sz="1600" dirty="0"/>
              <a:t> 	contract acted under duress, coercion, fraud</a:t>
            </a:r>
            <a:br>
              <a:rPr lang="en-US" sz="1600" dirty="0"/>
            </a:br>
            <a:r>
              <a:rPr lang="en-US" sz="1600" dirty="0"/>
              <a:t> 	or misrepresentation.</a:t>
            </a:r>
          </a:p>
        </p:txBody>
      </p:sp>
      <p:sp>
        <p:nvSpPr>
          <p:cNvPr id="9" name="Rectangle 8">
            <a:extLst>
              <a:ext uri="{FF2B5EF4-FFF2-40B4-BE49-F238E27FC236}">
                <a16:creationId xmlns:a16="http://schemas.microsoft.com/office/drawing/2014/main" id="{4507949D-BC76-5904-16F5-EE02E64237E9}"/>
              </a:ext>
            </a:extLst>
          </p:cNvPr>
          <p:cNvSpPr/>
          <p:nvPr/>
        </p:nvSpPr>
        <p:spPr>
          <a:xfrm rot="19528974">
            <a:off x="7687400" y="1785399"/>
            <a:ext cx="1148400" cy="113434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9292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083C-95DF-8E0D-1D1B-3BE88E6A34C9}"/>
              </a:ext>
            </a:extLst>
          </p:cNvPr>
          <p:cNvSpPr>
            <a:spLocks noGrp="1"/>
          </p:cNvSpPr>
          <p:nvPr>
            <p:ph type="title"/>
          </p:nvPr>
        </p:nvSpPr>
        <p:spPr>
          <a:xfrm>
            <a:off x="661182" y="609599"/>
            <a:ext cx="10728477" cy="1119357"/>
          </a:xfrm>
        </p:spPr>
        <p:txBody>
          <a:bodyPr>
            <a:normAutofit/>
          </a:bodyPr>
          <a:lstStyle/>
          <a:p>
            <a:r>
              <a:rPr lang="en-US" b="1" dirty="0"/>
              <a:t>Contract Law – </a:t>
            </a:r>
            <a:r>
              <a:rPr lang="en-US" sz="2200" b="1" dirty="0">
                <a:solidFill>
                  <a:schemeClr val="tx1"/>
                </a:solidFill>
              </a:rPr>
              <a:t>General Contract Law Concepts</a:t>
            </a:r>
            <a:endParaRPr lang="en-US" b="1" dirty="0">
              <a:solidFill>
                <a:schemeClr val="tx1"/>
              </a:solidFill>
            </a:endParaRPr>
          </a:p>
        </p:txBody>
      </p:sp>
      <p:sp>
        <p:nvSpPr>
          <p:cNvPr id="7" name="TextBox 6">
            <a:extLst>
              <a:ext uri="{FF2B5EF4-FFF2-40B4-BE49-F238E27FC236}">
                <a16:creationId xmlns:a16="http://schemas.microsoft.com/office/drawing/2014/main" id="{768F2D5F-1282-94F6-EDBD-FD241556876F}"/>
              </a:ext>
            </a:extLst>
          </p:cNvPr>
          <p:cNvSpPr txBox="1"/>
          <p:nvPr/>
        </p:nvSpPr>
        <p:spPr>
          <a:xfrm>
            <a:off x="10747513" y="6261652"/>
            <a:ext cx="1139688" cy="369332"/>
          </a:xfrm>
          <a:prstGeom prst="rect">
            <a:avLst/>
          </a:prstGeom>
          <a:noFill/>
        </p:spPr>
        <p:txBody>
          <a:bodyPr wrap="square" rtlCol="0">
            <a:spAutoFit/>
          </a:bodyPr>
          <a:lstStyle/>
          <a:p>
            <a:r>
              <a:rPr lang="en-US" dirty="0"/>
              <a:t>Pg.  246</a:t>
            </a:r>
          </a:p>
        </p:txBody>
      </p:sp>
      <p:sp>
        <p:nvSpPr>
          <p:cNvPr id="10" name="TextBox 9">
            <a:extLst>
              <a:ext uri="{FF2B5EF4-FFF2-40B4-BE49-F238E27FC236}">
                <a16:creationId xmlns:a16="http://schemas.microsoft.com/office/drawing/2014/main" id="{18487826-5E2B-F75C-D292-C76B914C5ECB}"/>
              </a:ext>
            </a:extLst>
          </p:cNvPr>
          <p:cNvSpPr txBox="1"/>
          <p:nvPr/>
        </p:nvSpPr>
        <p:spPr>
          <a:xfrm>
            <a:off x="1538319" y="1728956"/>
            <a:ext cx="6060659" cy="455189"/>
          </a:xfrm>
          <a:prstGeom prst="rect">
            <a:avLst/>
          </a:prstGeom>
          <a:noFill/>
        </p:spPr>
        <p:txBody>
          <a:bodyPr wrap="square" rtlCol="0">
            <a:spAutoFit/>
          </a:bodyPr>
          <a:lstStyle/>
          <a:p>
            <a:pPr>
              <a:lnSpc>
                <a:spcPct val="150000"/>
              </a:lnSpc>
            </a:pPr>
            <a:r>
              <a:rPr lang="en-US" dirty="0">
                <a:solidFill>
                  <a:srgbClr val="FFFF00"/>
                </a:solidFill>
              </a:rPr>
              <a:t>Void, Voidable, and Unenforceable Contracts</a:t>
            </a:r>
            <a:endParaRPr lang="en-US" dirty="0"/>
          </a:p>
        </p:txBody>
      </p:sp>
      <p:sp>
        <p:nvSpPr>
          <p:cNvPr id="8" name="TextBox 7">
            <a:extLst>
              <a:ext uri="{FF2B5EF4-FFF2-40B4-BE49-F238E27FC236}">
                <a16:creationId xmlns:a16="http://schemas.microsoft.com/office/drawing/2014/main" id="{5B99B554-7C7F-0E40-6E11-8C632C47CBD7}"/>
              </a:ext>
            </a:extLst>
          </p:cNvPr>
          <p:cNvSpPr txBox="1"/>
          <p:nvPr/>
        </p:nvSpPr>
        <p:spPr>
          <a:xfrm>
            <a:off x="2501462" y="2588694"/>
            <a:ext cx="8156028" cy="3184846"/>
          </a:xfrm>
          <a:prstGeom prst="rect">
            <a:avLst/>
          </a:prstGeom>
          <a:noFill/>
        </p:spPr>
        <p:txBody>
          <a:bodyPr wrap="square" rtlCol="0">
            <a:spAutoFit/>
          </a:bodyPr>
          <a:lstStyle/>
          <a:p>
            <a:pPr>
              <a:lnSpc>
                <a:spcPct val="150000"/>
              </a:lnSpc>
            </a:pPr>
            <a:r>
              <a:rPr lang="en-US" dirty="0">
                <a:solidFill>
                  <a:srgbClr val="FFFF00"/>
                </a:solidFill>
              </a:rPr>
              <a:t>Void Contract</a:t>
            </a:r>
          </a:p>
          <a:p>
            <a:pPr>
              <a:lnSpc>
                <a:spcPct val="150000"/>
              </a:lnSpc>
            </a:pPr>
            <a:endParaRPr lang="en-US" dirty="0"/>
          </a:p>
          <a:p>
            <a:pPr>
              <a:lnSpc>
                <a:spcPct val="150000"/>
              </a:lnSpc>
            </a:pPr>
            <a:r>
              <a:rPr lang="en-US" dirty="0"/>
              <a:t>	A void contract is an agreement that does not meet the standards</a:t>
            </a:r>
            <a:br>
              <a:rPr lang="en-US" dirty="0"/>
            </a:br>
            <a:r>
              <a:rPr lang="en-US" dirty="0"/>
              <a:t> 	for validity (Valid Contract)</a:t>
            </a:r>
          </a:p>
          <a:p>
            <a:pPr>
              <a:lnSpc>
                <a:spcPct val="150000"/>
              </a:lnSpc>
            </a:pPr>
            <a:endParaRPr lang="en-US" sz="1600" dirty="0"/>
          </a:p>
          <a:p>
            <a:pPr>
              <a:lnSpc>
                <a:spcPct val="150000"/>
              </a:lnSpc>
            </a:pPr>
            <a:r>
              <a:rPr lang="en-US" sz="1600" dirty="0"/>
              <a:t>	There is no contract.</a:t>
            </a:r>
          </a:p>
          <a:p>
            <a:pPr>
              <a:lnSpc>
                <a:spcPct val="150000"/>
              </a:lnSpc>
            </a:pPr>
            <a:endParaRPr lang="en-US" sz="1600" dirty="0"/>
          </a:p>
          <a:p>
            <a:pPr>
              <a:lnSpc>
                <a:spcPct val="150000"/>
              </a:lnSpc>
            </a:pPr>
            <a:r>
              <a:rPr lang="en-US" sz="1600" dirty="0"/>
              <a:t>	Neither party, nor the court can enforce the contract.</a:t>
            </a:r>
          </a:p>
        </p:txBody>
      </p:sp>
    </p:spTree>
    <p:extLst>
      <p:ext uri="{BB962C8B-B14F-4D97-AF65-F5344CB8AC3E}">
        <p14:creationId xmlns:p14="http://schemas.microsoft.com/office/powerpoint/2010/main" val="1675412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083C-95DF-8E0D-1D1B-3BE88E6A34C9}"/>
              </a:ext>
            </a:extLst>
          </p:cNvPr>
          <p:cNvSpPr>
            <a:spLocks noGrp="1"/>
          </p:cNvSpPr>
          <p:nvPr>
            <p:ph type="title"/>
          </p:nvPr>
        </p:nvSpPr>
        <p:spPr>
          <a:xfrm>
            <a:off x="661182" y="609599"/>
            <a:ext cx="10728477" cy="1119357"/>
          </a:xfrm>
        </p:spPr>
        <p:txBody>
          <a:bodyPr>
            <a:normAutofit/>
          </a:bodyPr>
          <a:lstStyle/>
          <a:p>
            <a:r>
              <a:rPr lang="en-US" b="1" dirty="0"/>
              <a:t>Contract Law – </a:t>
            </a:r>
            <a:r>
              <a:rPr lang="en-US" sz="2200" b="1" dirty="0">
                <a:solidFill>
                  <a:schemeClr val="tx1"/>
                </a:solidFill>
              </a:rPr>
              <a:t>General Contract Law Concepts</a:t>
            </a:r>
            <a:endParaRPr lang="en-US" b="1" dirty="0">
              <a:solidFill>
                <a:schemeClr val="tx1"/>
              </a:solidFill>
            </a:endParaRPr>
          </a:p>
        </p:txBody>
      </p:sp>
      <p:sp>
        <p:nvSpPr>
          <p:cNvPr id="7" name="TextBox 6">
            <a:extLst>
              <a:ext uri="{FF2B5EF4-FFF2-40B4-BE49-F238E27FC236}">
                <a16:creationId xmlns:a16="http://schemas.microsoft.com/office/drawing/2014/main" id="{768F2D5F-1282-94F6-EDBD-FD241556876F}"/>
              </a:ext>
            </a:extLst>
          </p:cNvPr>
          <p:cNvSpPr txBox="1"/>
          <p:nvPr/>
        </p:nvSpPr>
        <p:spPr>
          <a:xfrm>
            <a:off x="10747513" y="6261652"/>
            <a:ext cx="1139688" cy="369332"/>
          </a:xfrm>
          <a:prstGeom prst="rect">
            <a:avLst/>
          </a:prstGeom>
          <a:noFill/>
        </p:spPr>
        <p:txBody>
          <a:bodyPr wrap="square" rtlCol="0">
            <a:spAutoFit/>
          </a:bodyPr>
          <a:lstStyle/>
          <a:p>
            <a:r>
              <a:rPr lang="en-US" dirty="0"/>
              <a:t>Pg.  246</a:t>
            </a:r>
          </a:p>
        </p:txBody>
      </p:sp>
      <p:sp>
        <p:nvSpPr>
          <p:cNvPr id="10" name="TextBox 9">
            <a:extLst>
              <a:ext uri="{FF2B5EF4-FFF2-40B4-BE49-F238E27FC236}">
                <a16:creationId xmlns:a16="http://schemas.microsoft.com/office/drawing/2014/main" id="{18487826-5E2B-F75C-D292-C76B914C5ECB}"/>
              </a:ext>
            </a:extLst>
          </p:cNvPr>
          <p:cNvSpPr txBox="1"/>
          <p:nvPr/>
        </p:nvSpPr>
        <p:spPr>
          <a:xfrm>
            <a:off x="1538319" y="1728956"/>
            <a:ext cx="6060659" cy="455189"/>
          </a:xfrm>
          <a:prstGeom prst="rect">
            <a:avLst/>
          </a:prstGeom>
          <a:noFill/>
        </p:spPr>
        <p:txBody>
          <a:bodyPr wrap="square" rtlCol="0">
            <a:spAutoFit/>
          </a:bodyPr>
          <a:lstStyle/>
          <a:p>
            <a:pPr>
              <a:lnSpc>
                <a:spcPct val="150000"/>
              </a:lnSpc>
            </a:pPr>
            <a:r>
              <a:rPr lang="en-US" dirty="0"/>
              <a:t>Void, Voidable, and Unenforceable Contracts</a:t>
            </a:r>
          </a:p>
        </p:txBody>
      </p:sp>
      <p:sp>
        <p:nvSpPr>
          <p:cNvPr id="8" name="TextBox 7">
            <a:extLst>
              <a:ext uri="{FF2B5EF4-FFF2-40B4-BE49-F238E27FC236}">
                <a16:creationId xmlns:a16="http://schemas.microsoft.com/office/drawing/2014/main" id="{5B99B554-7C7F-0E40-6E11-8C632C47CBD7}"/>
              </a:ext>
            </a:extLst>
          </p:cNvPr>
          <p:cNvSpPr txBox="1"/>
          <p:nvPr/>
        </p:nvSpPr>
        <p:spPr>
          <a:xfrm>
            <a:off x="2501462" y="2588694"/>
            <a:ext cx="8156028" cy="3877343"/>
          </a:xfrm>
          <a:prstGeom prst="rect">
            <a:avLst/>
          </a:prstGeom>
          <a:noFill/>
        </p:spPr>
        <p:txBody>
          <a:bodyPr wrap="square" rtlCol="0">
            <a:spAutoFit/>
          </a:bodyPr>
          <a:lstStyle/>
          <a:p>
            <a:pPr>
              <a:lnSpc>
                <a:spcPct val="150000"/>
              </a:lnSpc>
            </a:pPr>
            <a:r>
              <a:rPr lang="en-US" dirty="0">
                <a:solidFill>
                  <a:srgbClr val="FFFF00"/>
                </a:solidFill>
              </a:rPr>
              <a:t>Voidable Contract</a:t>
            </a:r>
          </a:p>
          <a:p>
            <a:pPr>
              <a:lnSpc>
                <a:spcPct val="150000"/>
              </a:lnSpc>
            </a:pPr>
            <a:endParaRPr lang="en-US" dirty="0"/>
          </a:p>
          <a:p>
            <a:pPr>
              <a:lnSpc>
                <a:spcPct val="150000"/>
              </a:lnSpc>
            </a:pPr>
            <a:r>
              <a:rPr lang="en-US" dirty="0"/>
              <a:t>	A voidable contract is one which initially appears to be valid.</a:t>
            </a:r>
          </a:p>
          <a:p>
            <a:pPr>
              <a:lnSpc>
                <a:spcPct val="150000"/>
              </a:lnSpc>
            </a:pPr>
            <a:endParaRPr lang="en-US" sz="1600" dirty="0"/>
          </a:p>
          <a:p>
            <a:pPr>
              <a:lnSpc>
                <a:spcPct val="150000"/>
              </a:lnSpc>
            </a:pPr>
            <a:r>
              <a:rPr lang="en-US" sz="1600" dirty="0"/>
              <a:t>		Subject to recession of one of the parties to the contract who is</a:t>
            </a:r>
            <a:br>
              <a:rPr lang="en-US" sz="1600" dirty="0"/>
            </a:br>
            <a:r>
              <a:rPr lang="en-US" sz="1600" dirty="0"/>
              <a:t> 		deemed to have acted under some kind of disability.  Only the party 			who claims the disability may rescind the legal effect of the contract.</a:t>
            </a:r>
          </a:p>
          <a:p>
            <a:pPr>
              <a:lnSpc>
                <a:spcPct val="150000"/>
              </a:lnSpc>
            </a:pPr>
            <a:endParaRPr lang="en-US" sz="1600" dirty="0"/>
          </a:p>
          <a:p>
            <a:pPr>
              <a:lnSpc>
                <a:spcPct val="150000"/>
              </a:lnSpc>
            </a:pPr>
            <a:r>
              <a:rPr lang="en-US" sz="1600" dirty="0"/>
              <a:t>	* Minor (limited contractual capacity			* Duress</a:t>
            </a:r>
          </a:p>
          <a:p>
            <a:pPr>
              <a:lnSpc>
                <a:spcPct val="150000"/>
              </a:lnSpc>
            </a:pPr>
            <a:r>
              <a:rPr lang="en-US" sz="1600" dirty="0"/>
              <a:t>	* Misrepresentation 						* Fraud</a:t>
            </a:r>
          </a:p>
        </p:txBody>
      </p:sp>
    </p:spTree>
    <p:extLst>
      <p:ext uri="{BB962C8B-B14F-4D97-AF65-F5344CB8AC3E}">
        <p14:creationId xmlns:p14="http://schemas.microsoft.com/office/powerpoint/2010/main" val="211461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Mesh</Template>
  <TotalTime>12852</TotalTime>
  <Words>4570</Words>
  <Application>Microsoft Macintosh PowerPoint</Application>
  <PresentationFormat>Widescreen</PresentationFormat>
  <Paragraphs>443</Paragraphs>
  <Slides>68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68</vt:i4>
      </vt:variant>
    </vt:vector>
  </HeadingPairs>
  <TitlesOfParts>
    <vt:vector size="72" baseType="lpstr">
      <vt:lpstr>Agrandir Bold</vt:lpstr>
      <vt:lpstr>Arial</vt:lpstr>
      <vt:lpstr>Century Gothic</vt:lpstr>
      <vt:lpstr>Mesh</vt:lpstr>
      <vt:lpstr>PowerPoint Presentation</vt:lpstr>
      <vt:lpstr>National Law and practice</vt:lpstr>
      <vt:lpstr>Contract Law – General Contract Law Concepts</vt:lpstr>
      <vt:lpstr>Contract Law – General Contract Law Concepts</vt:lpstr>
      <vt:lpstr>Contract Law – General Contract Law Concepts</vt:lpstr>
      <vt:lpstr>Contract Law – General Contract Law Concepts</vt:lpstr>
      <vt:lpstr>Contract Law – General Contract Law Concepts</vt:lpstr>
      <vt:lpstr>Contract Law – General Contract Law Concepts</vt:lpstr>
      <vt:lpstr>Contract Law – General Contract Law Concepts</vt:lpstr>
      <vt:lpstr>Contract Law – General Contract Law Concepts</vt:lpstr>
      <vt:lpstr>Contract Law – General Contract Law Concepts</vt:lpstr>
      <vt:lpstr>Contract Law – General Contract Law Concepts</vt:lpstr>
      <vt:lpstr>Contract Law – General Contract Law Concepts</vt:lpstr>
      <vt:lpstr>Contract Law – General Contract Law Concepts</vt:lpstr>
      <vt:lpstr>Contract Law – General Contract Law Concepts</vt:lpstr>
      <vt:lpstr>Contract Law – General Contract Law Concepts</vt:lpstr>
      <vt:lpstr>Contract Law – General Contract Law Concepts</vt:lpstr>
      <vt:lpstr>Contract Law – General Contract Law Concepts</vt:lpstr>
      <vt:lpstr>Contract Law – General Contract Law Concepts</vt:lpstr>
      <vt:lpstr>Contract Law – Purchase Agreement Offers and Counteroffers</vt:lpstr>
      <vt:lpstr>Contract Law – Purchase Agreement Offers and Counteroffers</vt:lpstr>
      <vt:lpstr>Contract Law – Purchase Agreement Offers and Counteroffers</vt:lpstr>
      <vt:lpstr>Contract Law – Purchase Agreement Offers and Counteroffers</vt:lpstr>
      <vt:lpstr>Contract Law – Purchase Agreement Offers and Counteroffers</vt:lpstr>
      <vt:lpstr>Contract Law – Purchase Agreement Offers and Counteroffers</vt:lpstr>
      <vt:lpstr>Contract Law – Sales Contracts</vt:lpstr>
      <vt:lpstr>Contract Law – Sales Contracts</vt:lpstr>
      <vt:lpstr>Contract Law – Sales Contracts</vt:lpstr>
      <vt:lpstr>Contract Law – Sales Contracts</vt:lpstr>
      <vt:lpstr>Contract Law – Sales Contracts</vt:lpstr>
      <vt:lpstr>Contract Law – Sales Contracts</vt:lpstr>
      <vt:lpstr>Contract Law – Sales Contracts</vt:lpstr>
      <vt:lpstr>Contract Law – Sales Contracts</vt:lpstr>
      <vt:lpstr>Contract Law – Sales Contracts</vt:lpstr>
      <vt:lpstr>Contract Law – Other Real Estate Contracts</vt:lpstr>
      <vt:lpstr>Contract Law – Other Real Estate Contracts</vt:lpstr>
      <vt:lpstr>Contract Law – Listing / Buyer Representation contracts</vt:lpstr>
      <vt:lpstr>Contract Law – Listing / Buyer Representation contracts</vt:lpstr>
      <vt:lpstr>Contract Law – Listing / Buyer Representation contracts</vt:lpstr>
      <vt:lpstr>Contract Law – Listing / Buyer Representation contracts</vt:lpstr>
      <vt:lpstr>Contract Law – Listing / Buyer Representation contracts</vt:lpstr>
      <vt:lpstr>Contract Law – Listing / Buyer Representation contracts</vt:lpstr>
      <vt:lpstr>Contract Law – Listing / Buyer Representation contracts</vt:lpstr>
      <vt:lpstr>Contract Law – Listing / Buyer Representation contracts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Law and practice</dc:title>
  <dc:creator>Ernestine Diem</dc:creator>
  <cp:lastModifiedBy>Ernestine Diem</cp:lastModifiedBy>
  <cp:revision>59</cp:revision>
  <dcterms:created xsi:type="dcterms:W3CDTF">2023-11-15T16:12:44Z</dcterms:created>
  <dcterms:modified xsi:type="dcterms:W3CDTF">2024-06-20T20:20:44Z</dcterms:modified>
</cp:coreProperties>
</file>