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18" r:id="rId2"/>
    <p:sldId id="516" r:id="rId3"/>
    <p:sldId id="259" r:id="rId4"/>
    <p:sldId id="452" r:id="rId5"/>
    <p:sldId id="453" r:id="rId6"/>
    <p:sldId id="455" r:id="rId7"/>
    <p:sldId id="456" r:id="rId8"/>
    <p:sldId id="457" r:id="rId9"/>
    <p:sldId id="458" r:id="rId10"/>
    <p:sldId id="459" r:id="rId11"/>
    <p:sldId id="460" r:id="rId12"/>
    <p:sldId id="461" r:id="rId13"/>
    <p:sldId id="454" r:id="rId14"/>
    <p:sldId id="440" r:id="rId15"/>
    <p:sldId id="464" r:id="rId16"/>
    <p:sldId id="465" r:id="rId17"/>
    <p:sldId id="467" r:id="rId18"/>
    <p:sldId id="466" r:id="rId19"/>
    <p:sldId id="468" r:id="rId20"/>
    <p:sldId id="469" r:id="rId21"/>
    <p:sldId id="470" r:id="rId22"/>
    <p:sldId id="471" r:id="rId23"/>
    <p:sldId id="472" r:id="rId24"/>
    <p:sldId id="473" r:id="rId25"/>
    <p:sldId id="474" r:id="rId26"/>
    <p:sldId id="475" r:id="rId27"/>
    <p:sldId id="476" r:id="rId28"/>
    <p:sldId id="477" r:id="rId29"/>
    <p:sldId id="478" r:id="rId30"/>
    <p:sldId id="479" r:id="rId31"/>
    <p:sldId id="480" r:id="rId32"/>
    <p:sldId id="481" r:id="rId33"/>
    <p:sldId id="482" r:id="rId34"/>
    <p:sldId id="483" r:id="rId35"/>
    <p:sldId id="484" r:id="rId36"/>
    <p:sldId id="485" r:id="rId37"/>
    <p:sldId id="486" r:id="rId38"/>
    <p:sldId id="487" r:id="rId39"/>
    <p:sldId id="488" r:id="rId40"/>
    <p:sldId id="489" r:id="rId41"/>
    <p:sldId id="490" r:id="rId42"/>
    <p:sldId id="491" r:id="rId43"/>
    <p:sldId id="492" r:id="rId44"/>
    <p:sldId id="493" r:id="rId45"/>
    <p:sldId id="494" r:id="rId46"/>
    <p:sldId id="495" r:id="rId47"/>
    <p:sldId id="496" r:id="rId48"/>
    <p:sldId id="497" r:id="rId49"/>
    <p:sldId id="498" r:id="rId50"/>
    <p:sldId id="499" r:id="rId51"/>
    <p:sldId id="500" r:id="rId52"/>
    <p:sldId id="502" r:id="rId53"/>
    <p:sldId id="501" r:id="rId54"/>
    <p:sldId id="503" r:id="rId55"/>
    <p:sldId id="504" r:id="rId56"/>
    <p:sldId id="505" r:id="rId57"/>
    <p:sldId id="507" r:id="rId58"/>
    <p:sldId id="506" r:id="rId59"/>
    <p:sldId id="508" r:id="rId60"/>
    <p:sldId id="509" r:id="rId61"/>
    <p:sldId id="510" r:id="rId62"/>
    <p:sldId id="511" r:id="rId63"/>
    <p:sldId id="512" r:id="rId64"/>
    <p:sldId id="513" r:id="rId65"/>
    <p:sldId id="514" r:id="rId66"/>
    <p:sldId id="515" r:id="rId67"/>
    <p:sldId id="463" r:id="rId68"/>
    <p:sldId id="540" r:id="rId69"/>
    <p:sldId id="518" r:id="rId70"/>
    <p:sldId id="541" r:id="rId71"/>
    <p:sldId id="520" r:id="rId72"/>
    <p:sldId id="542" r:id="rId73"/>
    <p:sldId id="522" r:id="rId74"/>
    <p:sldId id="543" r:id="rId75"/>
    <p:sldId id="524" r:id="rId76"/>
    <p:sldId id="544" r:id="rId77"/>
    <p:sldId id="526" r:id="rId78"/>
    <p:sldId id="545" r:id="rId79"/>
    <p:sldId id="528" r:id="rId80"/>
    <p:sldId id="546" r:id="rId81"/>
    <p:sldId id="530" r:id="rId82"/>
    <p:sldId id="547" r:id="rId83"/>
    <p:sldId id="532" r:id="rId84"/>
    <p:sldId id="548" r:id="rId85"/>
    <p:sldId id="534" r:id="rId86"/>
    <p:sldId id="549" r:id="rId87"/>
    <p:sldId id="536" r:id="rId88"/>
    <p:sldId id="550" r:id="rId89"/>
    <p:sldId id="538" r:id="rId90"/>
    <p:sldId id="551" r:id="rId9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p:restoredTop sz="96327"/>
  </p:normalViewPr>
  <p:slideViewPr>
    <p:cSldViewPr snapToGrid="0">
      <p:cViewPr varScale="1">
        <p:scale>
          <a:sx n="107" d="100"/>
          <a:sy n="107" d="100"/>
        </p:scale>
        <p:origin x="176"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6/20/24</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6/20/24</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2909385" y="242385"/>
            <a:ext cx="6373231" cy="637323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Financing – </a:t>
            </a:r>
            <a:r>
              <a:rPr lang="en-US" sz="2200" b="1" dirty="0">
                <a:solidFill>
                  <a:schemeClr val="tx1"/>
                </a:solidFill>
              </a:rPr>
              <a:t>The Paperwork</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202</a:t>
            </a:r>
          </a:p>
        </p:txBody>
      </p:sp>
      <p:sp>
        <p:nvSpPr>
          <p:cNvPr id="8" name="TextBox 7">
            <a:extLst>
              <a:ext uri="{FF2B5EF4-FFF2-40B4-BE49-F238E27FC236}">
                <a16:creationId xmlns:a16="http://schemas.microsoft.com/office/drawing/2014/main" id="{3D6C5B2F-297D-EAE3-2674-A49589F12630}"/>
              </a:ext>
            </a:extLst>
          </p:cNvPr>
          <p:cNvSpPr txBox="1"/>
          <p:nvPr/>
        </p:nvSpPr>
        <p:spPr>
          <a:xfrm>
            <a:off x="1580606" y="1400548"/>
            <a:ext cx="9439086" cy="1130118"/>
          </a:xfrm>
          <a:prstGeom prst="rect">
            <a:avLst/>
          </a:prstGeom>
          <a:noFill/>
        </p:spPr>
        <p:txBody>
          <a:bodyPr wrap="square" rtlCol="0">
            <a:spAutoFit/>
          </a:bodyPr>
          <a:lstStyle/>
          <a:p>
            <a:pPr>
              <a:lnSpc>
                <a:spcPct val="150000"/>
              </a:lnSpc>
            </a:pPr>
            <a:r>
              <a:rPr lang="en-US" sz="2400" dirty="0"/>
              <a:t>A </a:t>
            </a:r>
            <a:r>
              <a:rPr lang="en-US" sz="2400" dirty="0">
                <a:solidFill>
                  <a:srgbClr val="FFFF00"/>
                </a:solidFill>
              </a:rPr>
              <a:t>Mortgage</a:t>
            </a:r>
            <a:r>
              <a:rPr lang="en-US" sz="2400" dirty="0"/>
              <a:t> is a two-party document between the mortgag</a:t>
            </a:r>
            <a:r>
              <a:rPr lang="en-US" sz="2400" u="sng" dirty="0"/>
              <a:t>or</a:t>
            </a:r>
            <a:r>
              <a:rPr lang="en-US" sz="2400" dirty="0"/>
              <a:t> (b</a:t>
            </a:r>
            <a:r>
              <a:rPr lang="en-US" sz="2400" u="sng" dirty="0"/>
              <a:t>or</a:t>
            </a:r>
            <a:r>
              <a:rPr lang="en-US" sz="2400" dirty="0"/>
              <a:t>rower) and the mortgag</a:t>
            </a:r>
            <a:r>
              <a:rPr lang="en-US" sz="2400" u="sng" dirty="0"/>
              <a:t>ee</a:t>
            </a:r>
            <a:r>
              <a:rPr lang="en-US" sz="2400" dirty="0"/>
              <a:t> (l</a:t>
            </a:r>
            <a:r>
              <a:rPr lang="en-US" sz="2400" u="sng" dirty="0"/>
              <a:t>e</a:t>
            </a:r>
            <a:r>
              <a:rPr lang="en-US" sz="2400" dirty="0"/>
              <a:t>nd</a:t>
            </a:r>
            <a:r>
              <a:rPr lang="en-US" sz="2400" u="sng" dirty="0"/>
              <a:t>e</a:t>
            </a:r>
            <a:r>
              <a:rPr lang="en-US" sz="2400" dirty="0"/>
              <a:t>r).</a:t>
            </a:r>
            <a:endParaRPr lang="en-US" sz="2000" dirty="0"/>
          </a:p>
        </p:txBody>
      </p:sp>
      <p:pic>
        <p:nvPicPr>
          <p:cNvPr id="3" name="Picture 2" descr="A diagram of a loan application&#10;&#10;Description automatically generated">
            <a:extLst>
              <a:ext uri="{FF2B5EF4-FFF2-40B4-BE49-F238E27FC236}">
                <a16:creationId xmlns:a16="http://schemas.microsoft.com/office/drawing/2014/main" id="{6805254A-D1D1-E43B-569B-DE2C6C91FD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0912" y="2706493"/>
            <a:ext cx="7382081" cy="3924491"/>
          </a:xfrm>
          <a:prstGeom prst="rect">
            <a:avLst/>
          </a:prstGeom>
        </p:spPr>
      </p:pic>
    </p:spTree>
    <p:extLst>
      <p:ext uri="{BB962C8B-B14F-4D97-AF65-F5344CB8AC3E}">
        <p14:creationId xmlns:p14="http://schemas.microsoft.com/office/powerpoint/2010/main" val="3896818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Financing – </a:t>
            </a:r>
            <a:r>
              <a:rPr lang="en-US" sz="2200" b="1" dirty="0">
                <a:solidFill>
                  <a:schemeClr val="tx1"/>
                </a:solidFill>
              </a:rPr>
              <a:t>The Paperwork</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203</a:t>
            </a:r>
          </a:p>
        </p:txBody>
      </p:sp>
      <p:sp>
        <p:nvSpPr>
          <p:cNvPr id="8" name="TextBox 7">
            <a:extLst>
              <a:ext uri="{FF2B5EF4-FFF2-40B4-BE49-F238E27FC236}">
                <a16:creationId xmlns:a16="http://schemas.microsoft.com/office/drawing/2014/main" id="{3D6C5B2F-297D-EAE3-2674-A49589F12630}"/>
              </a:ext>
            </a:extLst>
          </p:cNvPr>
          <p:cNvSpPr txBox="1"/>
          <p:nvPr/>
        </p:nvSpPr>
        <p:spPr>
          <a:xfrm>
            <a:off x="1592329" y="1892917"/>
            <a:ext cx="9439086" cy="3911776"/>
          </a:xfrm>
          <a:prstGeom prst="rect">
            <a:avLst/>
          </a:prstGeom>
          <a:noFill/>
        </p:spPr>
        <p:txBody>
          <a:bodyPr wrap="square" rtlCol="0">
            <a:spAutoFit/>
          </a:bodyPr>
          <a:lstStyle/>
          <a:p>
            <a:pPr>
              <a:lnSpc>
                <a:spcPct val="150000"/>
              </a:lnSpc>
            </a:pPr>
            <a:r>
              <a:rPr lang="en-US" sz="2400" dirty="0"/>
              <a:t>A </a:t>
            </a:r>
            <a:r>
              <a:rPr lang="en-US" sz="2400" dirty="0">
                <a:solidFill>
                  <a:srgbClr val="FFFF00"/>
                </a:solidFill>
              </a:rPr>
              <a:t>Deed of Trust</a:t>
            </a:r>
            <a:r>
              <a:rPr lang="en-US" sz="2400" dirty="0"/>
              <a:t> is a three-party document.</a:t>
            </a:r>
          </a:p>
          <a:p>
            <a:pPr>
              <a:lnSpc>
                <a:spcPct val="150000"/>
              </a:lnSpc>
            </a:pPr>
            <a:r>
              <a:rPr lang="en-US" sz="2400" dirty="0"/>
              <a:t>	</a:t>
            </a:r>
            <a:r>
              <a:rPr lang="en-US" sz="2000" dirty="0"/>
              <a:t>- Conveys title from the trust</a:t>
            </a:r>
            <a:r>
              <a:rPr lang="en-US" sz="2000" u="sng" dirty="0"/>
              <a:t>or</a:t>
            </a:r>
            <a:r>
              <a:rPr lang="en-US" sz="2000" dirty="0"/>
              <a:t> (b</a:t>
            </a:r>
            <a:r>
              <a:rPr lang="en-US" sz="2000" u="sng" dirty="0"/>
              <a:t>or</a:t>
            </a:r>
            <a:r>
              <a:rPr lang="en-US" sz="2000" dirty="0"/>
              <a:t>rower) to a third-party Trustee who</a:t>
            </a:r>
            <a:br>
              <a:rPr lang="en-US" sz="2000" dirty="0"/>
            </a:br>
            <a:r>
              <a:rPr lang="en-US" sz="2000" dirty="0"/>
              <a:t>         holds title on behalf of the b</a:t>
            </a:r>
            <a:r>
              <a:rPr lang="en-US" sz="2000" u="sng" dirty="0"/>
              <a:t>e</a:t>
            </a:r>
            <a:r>
              <a:rPr lang="en-US" sz="2000" dirty="0"/>
              <a:t>n</a:t>
            </a:r>
            <a:r>
              <a:rPr lang="en-US" sz="2000" u="sng" dirty="0"/>
              <a:t>e</a:t>
            </a:r>
            <a:r>
              <a:rPr lang="en-US" sz="2000" dirty="0"/>
              <a:t>ficiary (l</a:t>
            </a:r>
            <a:r>
              <a:rPr lang="en-US" sz="2000" u="sng" dirty="0"/>
              <a:t>e</a:t>
            </a:r>
            <a:r>
              <a:rPr lang="en-US" sz="2000" dirty="0"/>
              <a:t>nd</a:t>
            </a:r>
            <a:r>
              <a:rPr lang="en-US" sz="2000" u="sng" dirty="0"/>
              <a:t>e</a:t>
            </a:r>
            <a:r>
              <a:rPr lang="en-US" sz="2000" dirty="0"/>
              <a:t>r.)</a:t>
            </a:r>
          </a:p>
          <a:p>
            <a:pPr>
              <a:lnSpc>
                <a:spcPct val="150000"/>
              </a:lnSpc>
            </a:pPr>
            <a:r>
              <a:rPr lang="en-US" sz="2000" dirty="0"/>
              <a:t>	- Public Trustee – either an elected or appointed county government</a:t>
            </a:r>
            <a:br>
              <a:rPr lang="en-US" sz="2000" dirty="0"/>
            </a:br>
            <a:r>
              <a:rPr lang="en-US" sz="2000" dirty="0"/>
              <a:t>         position.</a:t>
            </a:r>
          </a:p>
          <a:p>
            <a:pPr>
              <a:lnSpc>
                <a:spcPct val="150000"/>
              </a:lnSpc>
            </a:pPr>
            <a:r>
              <a:rPr lang="en-US" sz="2000" dirty="0"/>
              <a:t>	- Private Trustee - could be an attorney</a:t>
            </a:r>
          </a:p>
          <a:p>
            <a:pPr>
              <a:lnSpc>
                <a:spcPct val="150000"/>
              </a:lnSpc>
            </a:pPr>
            <a:r>
              <a:rPr lang="en-US" sz="2000" dirty="0"/>
              <a:t>	- Trustor signs a deed of trust, which is given to the public or private</a:t>
            </a:r>
            <a:br>
              <a:rPr lang="en-US" sz="2000" dirty="0"/>
            </a:br>
            <a:r>
              <a:rPr lang="en-US" sz="2000" dirty="0"/>
              <a:t>         trustee.</a:t>
            </a:r>
            <a:endParaRPr lang="en-US" dirty="0"/>
          </a:p>
        </p:txBody>
      </p:sp>
    </p:spTree>
    <p:extLst>
      <p:ext uri="{BB962C8B-B14F-4D97-AF65-F5344CB8AC3E}">
        <p14:creationId xmlns:p14="http://schemas.microsoft.com/office/powerpoint/2010/main" val="1812112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Financing – </a:t>
            </a:r>
            <a:r>
              <a:rPr lang="en-US" sz="2200" b="1" dirty="0">
                <a:solidFill>
                  <a:schemeClr val="tx1"/>
                </a:solidFill>
              </a:rPr>
              <a:t>The Paperwork</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203</a:t>
            </a:r>
          </a:p>
        </p:txBody>
      </p:sp>
      <p:pic>
        <p:nvPicPr>
          <p:cNvPr id="4" name="Picture 3">
            <a:extLst>
              <a:ext uri="{FF2B5EF4-FFF2-40B4-BE49-F238E27FC236}">
                <a16:creationId xmlns:a16="http://schemas.microsoft.com/office/drawing/2014/main" id="{14B35BCF-0CCF-A692-8210-DA3E331ABA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7589" y="1625601"/>
            <a:ext cx="6515797" cy="5091778"/>
          </a:xfrm>
          <a:prstGeom prst="rect">
            <a:avLst/>
          </a:prstGeom>
        </p:spPr>
      </p:pic>
    </p:spTree>
    <p:extLst>
      <p:ext uri="{BB962C8B-B14F-4D97-AF65-F5344CB8AC3E}">
        <p14:creationId xmlns:p14="http://schemas.microsoft.com/office/powerpoint/2010/main" val="3825757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Financing – </a:t>
            </a:r>
            <a:r>
              <a:rPr lang="en-US" sz="2200" b="1" dirty="0">
                <a:solidFill>
                  <a:srgbClr val="FFFF00"/>
                </a:solidFill>
              </a:rPr>
              <a:t>Understanding monthly mortgage payments</a:t>
            </a:r>
            <a:endParaRPr lang="en-US" b="1" dirty="0">
              <a:solidFill>
                <a:srgbClr val="FFFF00"/>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204</a:t>
            </a:r>
          </a:p>
        </p:txBody>
      </p:sp>
      <p:sp>
        <p:nvSpPr>
          <p:cNvPr id="4" name="TextBox 3">
            <a:extLst>
              <a:ext uri="{FF2B5EF4-FFF2-40B4-BE49-F238E27FC236}">
                <a16:creationId xmlns:a16="http://schemas.microsoft.com/office/drawing/2014/main" id="{DD2E5230-4954-3E89-716D-1CF240E23249}"/>
              </a:ext>
            </a:extLst>
          </p:cNvPr>
          <p:cNvSpPr txBox="1"/>
          <p:nvPr/>
        </p:nvSpPr>
        <p:spPr>
          <a:xfrm>
            <a:off x="1538320" y="1728956"/>
            <a:ext cx="8725988" cy="576120"/>
          </a:xfrm>
          <a:prstGeom prst="rect">
            <a:avLst/>
          </a:prstGeom>
          <a:noFill/>
        </p:spPr>
        <p:txBody>
          <a:bodyPr wrap="square" rtlCol="0">
            <a:spAutoFit/>
          </a:bodyPr>
          <a:lstStyle/>
          <a:p>
            <a:pPr>
              <a:lnSpc>
                <a:spcPct val="150000"/>
              </a:lnSpc>
            </a:pPr>
            <a:r>
              <a:rPr lang="en-US" sz="2400" dirty="0">
                <a:solidFill>
                  <a:srgbClr val="FFFF00"/>
                </a:solidFill>
              </a:rPr>
              <a:t>Principal </a:t>
            </a:r>
            <a:r>
              <a:rPr lang="en-US" sz="2400" dirty="0"/>
              <a:t>– the amount of the loan.</a:t>
            </a:r>
          </a:p>
        </p:txBody>
      </p:sp>
      <p:sp>
        <p:nvSpPr>
          <p:cNvPr id="5" name="TextBox 4">
            <a:extLst>
              <a:ext uri="{FF2B5EF4-FFF2-40B4-BE49-F238E27FC236}">
                <a16:creationId xmlns:a16="http://schemas.microsoft.com/office/drawing/2014/main" id="{3EC4DF05-FD5A-48CA-3EEE-E77975D14284}"/>
              </a:ext>
            </a:extLst>
          </p:cNvPr>
          <p:cNvSpPr txBox="1"/>
          <p:nvPr/>
        </p:nvSpPr>
        <p:spPr>
          <a:xfrm>
            <a:off x="1538320" y="2588716"/>
            <a:ext cx="8725988" cy="3900107"/>
          </a:xfrm>
          <a:prstGeom prst="rect">
            <a:avLst/>
          </a:prstGeom>
          <a:noFill/>
        </p:spPr>
        <p:txBody>
          <a:bodyPr wrap="square" rtlCol="0">
            <a:spAutoFit/>
          </a:bodyPr>
          <a:lstStyle/>
          <a:p>
            <a:pPr>
              <a:lnSpc>
                <a:spcPct val="150000"/>
              </a:lnSpc>
            </a:pPr>
            <a:r>
              <a:rPr lang="en-US" sz="2400" dirty="0">
                <a:solidFill>
                  <a:srgbClr val="FFFF00"/>
                </a:solidFill>
              </a:rPr>
              <a:t>Interest Rate </a:t>
            </a:r>
            <a:r>
              <a:rPr lang="en-US" sz="2400" dirty="0"/>
              <a:t>– percentage of the loan amount that must</a:t>
            </a:r>
            <a:br>
              <a:rPr lang="en-US" sz="2400" dirty="0"/>
            </a:br>
            <a:r>
              <a:rPr lang="en-US" sz="2400" dirty="0"/>
              <a:t>                          be repaid.</a:t>
            </a:r>
          </a:p>
          <a:p>
            <a:pPr>
              <a:lnSpc>
                <a:spcPct val="150000"/>
              </a:lnSpc>
            </a:pPr>
            <a:r>
              <a:rPr lang="en-US" sz="2400" dirty="0"/>
              <a:t>	- Usually calculated on an annual basis.</a:t>
            </a:r>
          </a:p>
          <a:p>
            <a:pPr>
              <a:lnSpc>
                <a:spcPct val="150000"/>
              </a:lnSpc>
            </a:pPr>
            <a:r>
              <a:rPr lang="en-US" sz="2400" dirty="0"/>
              <a:t>	- Rates float with the open market and are negotiable</a:t>
            </a:r>
            <a:br>
              <a:rPr lang="en-US" sz="2400" dirty="0"/>
            </a:br>
            <a:r>
              <a:rPr lang="en-US" sz="2400" dirty="0"/>
              <a:t>        with the lender originating the loan.</a:t>
            </a:r>
          </a:p>
          <a:p>
            <a:pPr>
              <a:lnSpc>
                <a:spcPct val="150000"/>
              </a:lnSpc>
            </a:pPr>
            <a:r>
              <a:rPr lang="en-US" sz="2400" dirty="0"/>
              <a:t>	- Charging an interest in excess of the maximum rate</a:t>
            </a:r>
            <a:br>
              <a:rPr lang="en-US" sz="2400" dirty="0"/>
            </a:br>
            <a:r>
              <a:rPr lang="en-US" sz="2400" dirty="0"/>
              <a:t>        allowed by state law is called usury and is illegal.</a:t>
            </a:r>
          </a:p>
        </p:txBody>
      </p:sp>
    </p:spTree>
    <p:extLst>
      <p:ext uri="{BB962C8B-B14F-4D97-AF65-F5344CB8AC3E}">
        <p14:creationId xmlns:p14="http://schemas.microsoft.com/office/powerpoint/2010/main" val="1666628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1056209" y="380278"/>
            <a:ext cx="10079581" cy="1130118"/>
          </a:xfrm>
        </p:spPr>
        <p:txBody>
          <a:bodyPr>
            <a:normAutofit/>
          </a:bodyPr>
          <a:lstStyle/>
          <a:p>
            <a:pPr algn="ctr"/>
            <a:r>
              <a:rPr lang="en-US" b="1" dirty="0"/>
              <a:t>Financing – </a:t>
            </a:r>
            <a:r>
              <a:rPr lang="en-US" sz="2400" b="1" dirty="0"/>
              <a:t>math </a:t>
            </a:r>
            <a:br>
              <a:rPr lang="en-US" sz="2400" b="1" dirty="0"/>
            </a:br>
            <a:r>
              <a:rPr lang="en-US" sz="2400" b="1" dirty="0"/>
              <a:t>(Interest Calculations)</a:t>
            </a:r>
            <a:endParaRPr lang="en-US" b="1" dirty="0"/>
          </a:p>
        </p:txBody>
      </p:sp>
      <p:sp>
        <p:nvSpPr>
          <p:cNvPr id="20" name="Content Placeholder 2">
            <a:extLst>
              <a:ext uri="{FF2B5EF4-FFF2-40B4-BE49-F238E27FC236}">
                <a16:creationId xmlns:a16="http://schemas.microsoft.com/office/drawing/2014/main" id="{037346A5-8D14-73B2-B146-9D32868A6C7D}"/>
              </a:ext>
            </a:extLst>
          </p:cNvPr>
          <p:cNvSpPr txBox="1">
            <a:spLocks/>
          </p:cNvSpPr>
          <p:nvPr/>
        </p:nvSpPr>
        <p:spPr>
          <a:xfrm>
            <a:off x="6267969" y="1649853"/>
            <a:ext cx="5452936" cy="509189"/>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I = </a:t>
            </a:r>
            <a:r>
              <a:rPr lang="en-US" b="1" dirty="0">
                <a:solidFill>
                  <a:srgbClr val="FFFF00"/>
                </a:solidFill>
              </a:rPr>
              <a:t>Annual</a:t>
            </a:r>
            <a:r>
              <a:rPr lang="en-US" b="1" dirty="0"/>
              <a:t> Interest Dollars</a:t>
            </a:r>
          </a:p>
        </p:txBody>
      </p:sp>
      <p:sp>
        <p:nvSpPr>
          <p:cNvPr id="21" name="Oval 20">
            <a:extLst>
              <a:ext uri="{FF2B5EF4-FFF2-40B4-BE49-F238E27FC236}">
                <a16:creationId xmlns:a16="http://schemas.microsoft.com/office/drawing/2014/main" id="{D18DF2EA-B741-E6F3-C6BE-8F2FC7E6F653}"/>
              </a:ext>
            </a:extLst>
          </p:cNvPr>
          <p:cNvSpPr/>
          <p:nvPr/>
        </p:nvSpPr>
        <p:spPr>
          <a:xfrm>
            <a:off x="1103312" y="2815286"/>
            <a:ext cx="3346881" cy="301840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cxnSp>
        <p:nvCxnSpPr>
          <p:cNvPr id="22" name="Straight Connector 21">
            <a:extLst>
              <a:ext uri="{FF2B5EF4-FFF2-40B4-BE49-F238E27FC236}">
                <a16:creationId xmlns:a16="http://schemas.microsoft.com/office/drawing/2014/main" id="{9A80071B-7923-B245-A724-AEE1B8968C32}"/>
              </a:ext>
            </a:extLst>
          </p:cNvPr>
          <p:cNvCxnSpPr/>
          <p:nvPr/>
        </p:nvCxnSpPr>
        <p:spPr>
          <a:xfrm>
            <a:off x="1119109" y="4325555"/>
            <a:ext cx="334688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81050D9-F77E-5FF3-57B1-1944E3CB7080}"/>
              </a:ext>
            </a:extLst>
          </p:cNvPr>
          <p:cNvCxnSpPr>
            <a:endCxn id="21" idx="4"/>
          </p:cNvCxnSpPr>
          <p:nvPr/>
        </p:nvCxnSpPr>
        <p:spPr>
          <a:xfrm>
            <a:off x="2776752" y="4324490"/>
            <a:ext cx="1" cy="150920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CE9D20E-B061-10EE-A0EB-751C86214788}"/>
              </a:ext>
            </a:extLst>
          </p:cNvPr>
          <p:cNvSpPr txBox="1"/>
          <p:nvPr/>
        </p:nvSpPr>
        <p:spPr>
          <a:xfrm>
            <a:off x="1953792" y="3306036"/>
            <a:ext cx="16459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I</a:t>
            </a:r>
            <a:b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b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25" name="TextBox 24">
            <a:extLst>
              <a:ext uri="{FF2B5EF4-FFF2-40B4-BE49-F238E27FC236}">
                <a16:creationId xmlns:a16="http://schemas.microsoft.com/office/drawing/2014/main" id="{E28436B9-D49E-2620-4956-ECA8F95B5AED}"/>
              </a:ext>
            </a:extLst>
          </p:cNvPr>
          <p:cNvSpPr txBox="1"/>
          <p:nvPr/>
        </p:nvSpPr>
        <p:spPr>
          <a:xfrm>
            <a:off x="1169353" y="4545662"/>
            <a:ext cx="16459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R</a:t>
            </a:r>
            <a:b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b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26" name="TextBox 25">
            <a:extLst>
              <a:ext uri="{FF2B5EF4-FFF2-40B4-BE49-F238E27FC236}">
                <a16:creationId xmlns:a16="http://schemas.microsoft.com/office/drawing/2014/main" id="{12316C8A-C0FA-D59D-8012-DD175A91D785}"/>
              </a:ext>
            </a:extLst>
          </p:cNvPr>
          <p:cNvSpPr txBox="1"/>
          <p:nvPr/>
        </p:nvSpPr>
        <p:spPr>
          <a:xfrm>
            <a:off x="2624635" y="4543347"/>
            <a:ext cx="16459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P</a:t>
            </a:r>
            <a:b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b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E7249C05-36A7-3CC9-1E67-09BB35ABF00A}"/>
              </a:ext>
            </a:extLst>
          </p:cNvPr>
          <p:cNvSpPr txBox="1">
            <a:spLocks/>
          </p:cNvSpPr>
          <p:nvPr/>
        </p:nvSpPr>
        <p:spPr>
          <a:xfrm>
            <a:off x="6267969" y="2157226"/>
            <a:ext cx="5452936" cy="658060"/>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R = Rate of Interest</a:t>
            </a:r>
          </a:p>
        </p:txBody>
      </p:sp>
      <p:sp>
        <p:nvSpPr>
          <p:cNvPr id="4" name="TextBox 3">
            <a:extLst>
              <a:ext uri="{FF2B5EF4-FFF2-40B4-BE49-F238E27FC236}">
                <a16:creationId xmlns:a16="http://schemas.microsoft.com/office/drawing/2014/main" id="{229BE3DC-A783-5CBF-4FA5-0A119773E06D}"/>
              </a:ext>
            </a:extLst>
          </p:cNvPr>
          <p:cNvSpPr txBox="1"/>
          <p:nvPr/>
        </p:nvSpPr>
        <p:spPr>
          <a:xfrm>
            <a:off x="1119108" y="1512711"/>
            <a:ext cx="4118935" cy="646331"/>
          </a:xfrm>
          <a:prstGeom prst="rect">
            <a:avLst/>
          </a:prstGeom>
          <a:noFill/>
        </p:spPr>
        <p:txBody>
          <a:bodyPr wrap="square" rtlCol="0">
            <a:spAutoFit/>
          </a:bodyPr>
          <a:lstStyle/>
          <a:p>
            <a:r>
              <a:rPr lang="en-US" dirty="0"/>
              <a:t>Formula:</a:t>
            </a:r>
            <a:br>
              <a:rPr lang="en-US" dirty="0"/>
            </a:br>
            <a:r>
              <a:rPr lang="en-US" b="1" dirty="0">
                <a:solidFill>
                  <a:srgbClr val="FFFF00"/>
                </a:solidFill>
              </a:rPr>
              <a:t>IRP</a:t>
            </a:r>
          </a:p>
        </p:txBody>
      </p:sp>
      <p:sp>
        <p:nvSpPr>
          <p:cNvPr id="5" name="TextBox 4">
            <a:extLst>
              <a:ext uri="{FF2B5EF4-FFF2-40B4-BE49-F238E27FC236}">
                <a16:creationId xmlns:a16="http://schemas.microsoft.com/office/drawing/2014/main" id="{E5667D8C-2944-F6C2-2695-E3BE8F40F122}"/>
              </a:ext>
            </a:extLst>
          </p:cNvPr>
          <p:cNvSpPr txBox="1"/>
          <p:nvPr/>
        </p:nvSpPr>
        <p:spPr>
          <a:xfrm>
            <a:off x="10790315" y="6261652"/>
            <a:ext cx="1096885" cy="369332"/>
          </a:xfrm>
          <a:prstGeom prst="rect">
            <a:avLst/>
          </a:prstGeom>
          <a:noFill/>
        </p:spPr>
        <p:txBody>
          <a:bodyPr wrap="square" rtlCol="0">
            <a:spAutoFit/>
          </a:bodyPr>
          <a:lstStyle/>
          <a:p>
            <a:r>
              <a:rPr lang="en-US" dirty="0"/>
              <a:t>Pg.  205</a:t>
            </a:r>
          </a:p>
        </p:txBody>
      </p:sp>
      <p:sp>
        <p:nvSpPr>
          <p:cNvPr id="6" name="Content Placeholder 2">
            <a:extLst>
              <a:ext uri="{FF2B5EF4-FFF2-40B4-BE49-F238E27FC236}">
                <a16:creationId xmlns:a16="http://schemas.microsoft.com/office/drawing/2014/main" id="{CA7D4981-57B9-37D3-3D9F-4CB9D5CF01AD}"/>
              </a:ext>
            </a:extLst>
          </p:cNvPr>
          <p:cNvSpPr txBox="1">
            <a:spLocks/>
          </p:cNvSpPr>
          <p:nvPr/>
        </p:nvSpPr>
        <p:spPr>
          <a:xfrm>
            <a:off x="6267969" y="2666415"/>
            <a:ext cx="5452936" cy="658060"/>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P = Principal</a:t>
            </a:r>
          </a:p>
        </p:txBody>
      </p:sp>
      <p:sp>
        <p:nvSpPr>
          <p:cNvPr id="7" name="Content Placeholder 2">
            <a:extLst>
              <a:ext uri="{FF2B5EF4-FFF2-40B4-BE49-F238E27FC236}">
                <a16:creationId xmlns:a16="http://schemas.microsoft.com/office/drawing/2014/main" id="{A5AAED3F-AE01-F4D8-5D9D-4E3940D07BFE}"/>
              </a:ext>
            </a:extLst>
          </p:cNvPr>
          <p:cNvSpPr txBox="1">
            <a:spLocks/>
          </p:cNvSpPr>
          <p:nvPr/>
        </p:nvSpPr>
        <p:spPr>
          <a:xfrm>
            <a:off x="6267968" y="3232036"/>
            <a:ext cx="5748185" cy="1466921"/>
          </a:xfrm>
          <a:prstGeom prst="rect">
            <a:avLst/>
          </a:prstGeom>
        </p:spPr>
        <p:txBody>
          <a:bodyPr>
            <a:normAutofit fontScale="92500" lnSpcReduction="10000"/>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Unless a Problem states otherwise always use:</a:t>
            </a:r>
          </a:p>
          <a:p>
            <a:pPr lvl="1">
              <a:buFont typeface="Wingdings" pitchFamily="2" charset="2"/>
              <a:buChar char="Ø"/>
            </a:pPr>
            <a:r>
              <a:rPr lang="en-US" b="1" dirty="0"/>
              <a:t>Simple Interest (Not compound)</a:t>
            </a:r>
          </a:p>
          <a:p>
            <a:pPr lvl="1">
              <a:buFont typeface="Wingdings" pitchFamily="2" charset="2"/>
              <a:buChar char="Ø"/>
            </a:pPr>
            <a:r>
              <a:rPr lang="en-US" b="1" dirty="0"/>
              <a:t>30 days in every month</a:t>
            </a:r>
          </a:p>
          <a:p>
            <a:pPr lvl="1">
              <a:buFont typeface="Wingdings" pitchFamily="2" charset="2"/>
              <a:buChar char="Ø"/>
            </a:pPr>
            <a:r>
              <a:rPr lang="en-US" b="1" dirty="0"/>
              <a:t>360 days in a year</a:t>
            </a:r>
          </a:p>
        </p:txBody>
      </p:sp>
    </p:spTree>
    <p:extLst>
      <p:ext uri="{BB962C8B-B14F-4D97-AF65-F5344CB8AC3E}">
        <p14:creationId xmlns:p14="http://schemas.microsoft.com/office/powerpoint/2010/main" val="342407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ssolv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dissolv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dissolve">
                                      <p:cBhvr>
                                        <p:cTn id="26" dur="500"/>
                                        <p:tgtEl>
                                          <p:spTgt spid="26"/>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ssolv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P spid="3"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1056209" y="380278"/>
            <a:ext cx="10079581" cy="1130118"/>
          </a:xfrm>
        </p:spPr>
        <p:txBody>
          <a:bodyPr>
            <a:normAutofit/>
          </a:bodyPr>
          <a:lstStyle/>
          <a:p>
            <a:pPr algn="ctr"/>
            <a:r>
              <a:rPr lang="en-US" b="1" dirty="0"/>
              <a:t>Financing – </a:t>
            </a:r>
            <a:r>
              <a:rPr lang="en-US" sz="2400" b="1" dirty="0"/>
              <a:t>math </a:t>
            </a:r>
            <a:br>
              <a:rPr lang="en-US" sz="2400" b="1" dirty="0"/>
            </a:br>
            <a:r>
              <a:rPr lang="en-US" sz="2400" b="1" dirty="0"/>
              <a:t>(Interest Calculations) – Problem #1</a:t>
            </a:r>
            <a:endParaRPr lang="en-US" b="1" dirty="0"/>
          </a:p>
        </p:txBody>
      </p:sp>
      <p:sp>
        <p:nvSpPr>
          <p:cNvPr id="20" name="Content Placeholder 2">
            <a:extLst>
              <a:ext uri="{FF2B5EF4-FFF2-40B4-BE49-F238E27FC236}">
                <a16:creationId xmlns:a16="http://schemas.microsoft.com/office/drawing/2014/main" id="{037346A5-8D14-73B2-B146-9D32868A6C7D}"/>
              </a:ext>
            </a:extLst>
          </p:cNvPr>
          <p:cNvSpPr txBox="1">
            <a:spLocks/>
          </p:cNvSpPr>
          <p:nvPr/>
        </p:nvSpPr>
        <p:spPr>
          <a:xfrm>
            <a:off x="6267969" y="1649853"/>
            <a:ext cx="5452936" cy="1165433"/>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Mark owes $120,000 at 7% interest to First national bank.  How much money will he pay in interest in one year?</a:t>
            </a:r>
          </a:p>
        </p:txBody>
      </p:sp>
      <p:sp>
        <p:nvSpPr>
          <p:cNvPr id="21" name="Oval 20">
            <a:extLst>
              <a:ext uri="{FF2B5EF4-FFF2-40B4-BE49-F238E27FC236}">
                <a16:creationId xmlns:a16="http://schemas.microsoft.com/office/drawing/2014/main" id="{D18DF2EA-B741-E6F3-C6BE-8F2FC7E6F653}"/>
              </a:ext>
            </a:extLst>
          </p:cNvPr>
          <p:cNvSpPr/>
          <p:nvPr/>
        </p:nvSpPr>
        <p:spPr>
          <a:xfrm>
            <a:off x="1103312" y="2815286"/>
            <a:ext cx="3346881" cy="301840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cxnSp>
        <p:nvCxnSpPr>
          <p:cNvPr id="22" name="Straight Connector 21">
            <a:extLst>
              <a:ext uri="{FF2B5EF4-FFF2-40B4-BE49-F238E27FC236}">
                <a16:creationId xmlns:a16="http://schemas.microsoft.com/office/drawing/2014/main" id="{9A80071B-7923-B245-A724-AEE1B8968C32}"/>
              </a:ext>
            </a:extLst>
          </p:cNvPr>
          <p:cNvCxnSpPr/>
          <p:nvPr/>
        </p:nvCxnSpPr>
        <p:spPr>
          <a:xfrm>
            <a:off x="1119109" y="4325555"/>
            <a:ext cx="334688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81050D9-F77E-5FF3-57B1-1944E3CB7080}"/>
              </a:ext>
            </a:extLst>
          </p:cNvPr>
          <p:cNvCxnSpPr>
            <a:endCxn id="21" idx="4"/>
          </p:cNvCxnSpPr>
          <p:nvPr/>
        </p:nvCxnSpPr>
        <p:spPr>
          <a:xfrm>
            <a:off x="2776752" y="4324490"/>
            <a:ext cx="1" cy="150920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CE9D20E-B061-10EE-A0EB-751C86214788}"/>
              </a:ext>
            </a:extLst>
          </p:cNvPr>
          <p:cNvSpPr txBox="1"/>
          <p:nvPr/>
        </p:nvSpPr>
        <p:spPr>
          <a:xfrm>
            <a:off x="1953792" y="3306036"/>
            <a:ext cx="16459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I</a:t>
            </a:r>
            <a:b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b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25" name="TextBox 24">
            <a:extLst>
              <a:ext uri="{FF2B5EF4-FFF2-40B4-BE49-F238E27FC236}">
                <a16:creationId xmlns:a16="http://schemas.microsoft.com/office/drawing/2014/main" id="{E28436B9-D49E-2620-4956-ECA8F95B5AED}"/>
              </a:ext>
            </a:extLst>
          </p:cNvPr>
          <p:cNvSpPr txBox="1"/>
          <p:nvPr/>
        </p:nvSpPr>
        <p:spPr>
          <a:xfrm>
            <a:off x="1169353" y="4545662"/>
            <a:ext cx="16459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R</a:t>
            </a:r>
            <a:b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b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26" name="TextBox 25">
            <a:extLst>
              <a:ext uri="{FF2B5EF4-FFF2-40B4-BE49-F238E27FC236}">
                <a16:creationId xmlns:a16="http://schemas.microsoft.com/office/drawing/2014/main" id="{12316C8A-C0FA-D59D-8012-DD175A91D785}"/>
              </a:ext>
            </a:extLst>
          </p:cNvPr>
          <p:cNvSpPr txBox="1"/>
          <p:nvPr/>
        </p:nvSpPr>
        <p:spPr>
          <a:xfrm>
            <a:off x="2624635" y="4543347"/>
            <a:ext cx="16459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P</a:t>
            </a:r>
            <a:b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b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4" name="TextBox 3">
            <a:extLst>
              <a:ext uri="{FF2B5EF4-FFF2-40B4-BE49-F238E27FC236}">
                <a16:creationId xmlns:a16="http://schemas.microsoft.com/office/drawing/2014/main" id="{229BE3DC-A783-5CBF-4FA5-0A119773E06D}"/>
              </a:ext>
            </a:extLst>
          </p:cNvPr>
          <p:cNvSpPr txBox="1"/>
          <p:nvPr/>
        </p:nvSpPr>
        <p:spPr>
          <a:xfrm>
            <a:off x="1119108" y="1512711"/>
            <a:ext cx="4118935" cy="646331"/>
          </a:xfrm>
          <a:prstGeom prst="rect">
            <a:avLst/>
          </a:prstGeom>
          <a:noFill/>
        </p:spPr>
        <p:txBody>
          <a:bodyPr wrap="square" rtlCol="0">
            <a:spAutoFit/>
          </a:bodyPr>
          <a:lstStyle/>
          <a:p>
            <a:r>
              <a:rPr lang="en-US" dirty="0"/>
              <a:t>Formula:</a:t>
            </a:r>
            <a:br>
              <a:rPr lang="en-US" dirty="0"/>
            </a:br>
            <a:r>
              <a:rPr lang="en-US" b="1" dirty="0">
                <a:solidFill>
                  <a:srgbClr val="FFFF00"/>
                </a:solidFill>
              </a:rPr>
              <a:t>IRP</a:t>
            </a:r>
          </a:p>
        </p:txBody>
      </p:sp>
      <p:sp>
        <p:nvSpPr>
          <p:cNvPr id="5" name="TextBox 4">
            <a:extLst>
              <a:ext uri="{FF2B5EF4-FFF2-40B4-BE49-F238E27FC236}">
                <a16:creationId xmlns:a16="http://schemas.microsoft.com/office/drawing/2014/main" id="{E5667D8C-2944-F6C2-2695-E3BE8F40F122}"/>
              </a:ext>
            </a:extLst>
          </p:cNvPr>
          <p:cNvSpPr txBox="1"/>
          <p:nvPr/>
        </p:nvSpPr>
        <p:spPr>
          <a:xfrm>
            <a:off x="10790315" y="6261652"/>
            <a:ext cx="1096885" cy="369332"/>
          </a:xfrm>
          <a:prstGeom prst="rect">
            <a:avLst/>
          </a:prstGeom>
          <a:noFill/>
        </p:spPr>
        <p:txBody>
          <a:bodyPr wrap="square" rtlCol="0">
            <a:spAutoFit/>
          </a:bodyPr>
          <a:lstStyle/>
          <a:p>
            <a:r>
              <a:rPr lang="en-US" dirty="0"/>
              <a:t>Pg.  205</a:t>
            </a:r>
          </a:p>
        </p:txBody>
      </p:sp>
      <p:sp>
        <p:nvSpPr>
          <p:cNvPr id="7" name="Content Placeholder 2">
            <a:extLst>
              <a:ext uri="{FF2B5EF4-FFF2-40B4-BE49-F238E27FC236}">
                <a16:creationId xmlns:a16="http://schemas.microsoft.com/office/drawing/2014/main" id="{A5AAED3F-AE01-F4D8-5D9D-4E3940D07BFE}"/>
              </a:ext>
            </a:extLst>
          </p:cNvPr>
          <p:cNvSpPr txBox="1">
            <a:spLocks/>
          </p:cNvSpPr>
          <p:nvPr/>
        </p:nvSpPr>
        <p:spPr>
          <a:xfrm>
            <a:off x="6267969" y="2900696"/>
            <a:ext cx="5748185" cy="810679"/>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Step 1 – Place the known information into the circle formula.</a:t>
            </a:r>
          </a:p>
        </p:txBody>
      </p:sp>
      <p:sp>
        <p:nvSpPr>
          <p:cNvPr id="8" name="TextBox 7">
            <a:extLst>
              <a:ext uri="{FF2B5EF4-FFF2-40B4-BE49-F238E27FC236}">
                <a16:creationId xmlns:a16="http://schemas.microsoft.com/office/drawing/2014/main" id="{A58BD6DB-6B9D-CF5D-8F41-2796F83087A9}"/>
              </a:ext>
            </a:extLst>
          </p:cNvPr>
          <p:cNvSpPr txBox="1"/>
          <p:nvPr/>
        </p:nvSpPr>
        <p:spPr>
          <a:xfrm>
            <a:off x="1969589" y="3815263"/>
            <a:ext cx="164592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entury Gothic" panose="020B0502020202020204"/>
              </a:rPr>
              <a:t>???</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9" name="TextBox 8">
            <a:extLst>
              <a:ext uri="{FF2B5EF4-FFF2-40B4-BE49-F238E27FC236}">
                <a16:creationId xmlns:a16="http://schemas.microsoft.com/office/drawing/2014/main" id="{E74B7DF1-8F58-A24A-CED1-DDBD1AF39650}"/>
              </a:ext>
            </a:extLst>
          </p:cNvPr>
          <p:cNvSpPr txBox="1"/>
          <p:nvPr/>
        </p:nvSpPr>
        <p:spPr>
          <a:xfrm>
            <a:off x="2624635" y="4952344"/>
            <a:ext cx="164592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entury Gothic" panose="020B0502020202020204"/>
              </a:rPr>
              <a:t>$120,000</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10" name="TextBox 9">
            <a:extLst>
              <a:ext uri="{FF2B5EF4-FFF2-40B4-BE49-F238E27FC236}">
                <a16:creationId xmlns:a16="http://schemas.microsoft.com/office/drawing/2014/main" id="{921F8B78-BFDC-D0FF-6DA2-70814472F17A}"/>
              </a:ext>
            </a:extLst>
          </p:cNvPr>
          <p:cNvSpPr txBox="1"/>
          <p:nvPr/>
        </p:nvSpPr>
        <p:spPr>
          <a:xfrm>
            <a:off x="1259172" y="4952344"/>
            <a:ext cx="164592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entury Gothic" panose="020B0502020202020204"/>
              </a:rPr>
              <a:t>7% (.07)</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11" name="Content Placeholder 2">
            <a:extLst>
              <a:ext uri="{FF2B5EF4-FFF2-40B4-BE49-F238E27FC236}">
                <a16:creationId xmlns:a16="http://schemas.microsoft.com/office/drawing/2014/main" id="{C04166E2-F620-1838-4400-EEAD6220C995}"/>
              </a:ext>
            </a:extLst>
          </p:cNvPr>
          <p:cNvSpPr txBox="1">
            <a:spLocks/>
          </p:cNvSpPr>
          <p:nvPr/>
        </p:nvSpPr>
        <p:spPr>
          <a:xfrm>
            <a:off x="6267969" y="3832192"/>
            <a:ext cx="5452936" cy="820813"/>
          </a:xfrm>
          <a:prstGeom prst="rect">
            <a:avLst/>
          </a:prstGeom>
        </p:spPr>
        <p:txBody>
          <a:bodyPr>
            <a:normAutofit lnSpcReduction="10000"/>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R (Rate) = .07</a:t>
            </a:r>
          </a:p>
          <a:p>
            <a:pPr>
              <a:buFont typeface="Wingdings" pitchFamily="2" charset="2"/>
              <a:buChar char="Ø"/>
            </a:pPr>
            <a:r>
              <a:rPr lang="en-US" b="1" dirty="0"/>
              <a:t>P (Principal) = $120,000</a:t>
            </a:r>
          </a:p>
        </p:txBody>
      </p:sp>
      <p:sp>
        <p:nvSpPr>
          <p:cNvPr id="12" name="Content Placeholder 2">
            <a:extLst>
              <a:ext uri="{FF2B5EF4-FFF2-40B4-BE49-F238E27FC236}">
                <a16:creationId xmlns:a16="http://schemas.microsoft.com/office/drawing/2014/main" id="{4058C68F-027A-8440-F684-6BBD527DCA6E}"/>
              </a:ext>
            </a:extLst>
          </p:cNvPr>
          <p:cNvSpPr txBox="1">
            <a:spLocks/>
          </p:cNvSpPr>
          <p:nvPr/>
        </p:nvSpPr>
        <p:spPr>
          <a:xfrm>
            <a:off x="6227590" y="4899949"/>
            <a:ext cx="5788564" cy="474121"/>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120,000 x .07 = $8,400 (Annual Interest)</a:t>
            </a:r>
          </a:p>
        </p:txBody>
      </p:sp>
    </p:spTree>
    <p:extLst>
      <p:ext uri="{BB962C8B-B14F-4D97-AF65-F5344CB8AC3E}">
        <p14:creationId xmlns:p14="http://schemas.microsoft.com/office/powerpoint/2010/main" val="346730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ssolve">
                                      <p:cBhvr>
                                        <p:cTn id="10" dur="500"/>
                                        <p:tgtEl>
                                          <p:spTgt spid="2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dissolve">
                                      <p:cBhvr>
                                        <p:cTn id="13" dur="500"/>
                                        <p:tgtEl>
                                          <p:spTgt spid="2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dissolv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ssolve">
                                      <p:cBhvr>
                                        <p:cTn id="26" dur="500"/>
                                        <p:tgtEl>
                                          <p:spTgt spid="8"/>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ssolve">
                                      <p:cBhvr>
                                        <p:cTn id="29" dur="500"/>
                                        <p:tgtEl>
                                          <p:spTgt spid="9"/>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ssolv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dissolve">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P spid="7" grpId="0"/>
      <p:bldP spid="8" grpId="0"/>
      <p:bldP spid="9"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1056209" y="380278"/>
            <a:ext cx="10079581" cy="1130118"/>
          </a:xfrm>
        </p:spPr>
        <p:txBody>
          <a:bodyPr>
            <a:normAutofit/>
          </a:bodyPr>
          <a:lstStyle/>
          <a:p>
            <a:pPr algn="ctr"/>
            <a:r>
              <a:rPr lang="en-US" b="1" dirty="0"/>
              <a:t>Financing – </a:t>
            </a:r>
            <a:r>
              <a:rPr lang="en-US" sz="2400" b="1" dirty="0"/>
              <a:t>math </a:t>
            </a:r>
            <a:br>
              <a:rPr lang="en-US" sz="2400" b="1" dirty="0"/>
            </a:br>
            <a:r>
              <a:rPr lang="en-US" sz="2400" b="1" dirty="0"/>
              <a:t>(Interest Calculations) – Problem #2</a:t>
            </a:r>
            <a:endParaRPr lang="en-US" b="1" dirty="0"/>
          </a:p>
        </p:txBody>
      </p:sp>
      <p:sp>
        <p:nvSpPr>
          <p:cNvPr id="20" name="Content Placeholder 2">
            <a:extLst>
              <a:ext uri="{FF2B5EF4-FFF2-40B4-BE49-F238E27FC236}">
                <a16:creationId xmlns:a16="http://schemas.microsoft.com/office/drawing/2014/main" id="{037346A5-8D14-73B2-B146-9D32868A6C7D}"/>
              </a:ext>
            </a:extLst>
          </p:cNvPr>
          <p:cNvSpPr txBox="1">
            <a:spLocks/>
          </p:cNvSpPr>
          <p:nvPr/>
        </p:nvSpPr>
        <p:spPr>
          <a:xfrm>
            <a:off x="6267969" y="1649853"/>
            <a:ext cx="5452936" cy="1165433"/>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A $325,000 mortgage has quarterly interest payments of $5,281.25.  What is the interest rate?</a:t>
            </a:r>
          </a:p>
        </p:txBody>
      </p:sp>
      <p:sp>
        <p:nvSpPr>
          <p:cNvPr id="21" name="Oval 20">
            <a:extLst>
              <a:ext uri="{FF2B5EF4-FFF2-40B4-BE49-F238E27FC236}">
                <a16:creationId xmlns:a16="http://schemas.microsoft.com/office/drawing/2014/main" id="{D18DF2EA-B741-E6F3-C6BE-8F2FC7E6F653}"/>
              </a:ext>
            </a:extLst>
          </p:cNvPr>
          <p:cNvSpPr/>
          <p:nvPr/>
        </p:nvSpPr>
        <p:spPr>
          <a:xfrm>
            <a:off x="1103312" y="2815286"/>
            <a:ext cx="3346881" cy="301840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cxnSp>
        <p:nvCxnSpPr>
          <p:cNvPr id="22" name="Straight Connector 21">
            <a:extLst>
              <a:ext uri="{FF2B5EF4-FFF2-40B4-BE49-F238E27FC236}">
                <a16:creationId xmlns:a16="http://schemas.microsoft.com/office/drawing/2014/main" id="{9A80071B-7923-B245-A724-AEE1B8968C32}"/>
              </a:ext>
            </a:extLst>
          </p:cNvPr>
          <p:cNvCxnSpPr/>
          <p:nvPr/>
        </p:nvCxnSpPr>
        <p:spPr>
          <a:xfrm>
            <a:off x="1119109" y="4325555"/>
            <a:ext cx="334688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81050D9-F77E-5FF3-57B1-1944E3CB7080}"/>
              </a:ext>
            </a:extLst>
          </p:cNvPr>
          <p:cNvCxnSpPr>
            <a:endCxn id="21" idx="4"/>
          </p:cNvCxnSpPr>
          <p:nvPr/>
        </p:nvCxnSpPr>
        <p:spPr>
          <a:xfrm>
            <a:off x="2776752" y="4324490"/>
            <a:ext cx="1" cy="150920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CE9D20E-B061-10EE-A0EB-751C86214788}"/>
              </a:ext>
            </a:extLst>
          </p:cNvPr>
          <p:cNvSpPr txBox="1"/>
          <p:nvPr/>
        </p:nvSpPr>
        <p:spPr>
          <a:xfrm>
            <a:off x="1953792" y="3306036"/>
            <a:ext cx="16459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I</a:t>
            </a:r>
            <a:b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b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25" name="TextBox 24">
            <a:extLst>
              <a:ext uri="{FF2B5EF4-FFF2-40B4-BE49-F238E27FC236}">
                <a16:creationId xmlns:a16="http://schemas.microsoft.com/office/drawing/2014/main" id="{E28436B9-D49E-2620-4956-ECA8F95B5AED}"/>
              </a:ext>
            </a:extLst>
          </p:cNvPr>
          <p:cNvSpPr txBox="1"/>
          <p:nvPr/>
        </p:nvSpPr>
        <p:spPr>
          <a:xfrm>
            <a:off x="1169353" y="4545662"/>
            <a:ext cx="16459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R</a:t>
            </a:r>
            <a:b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b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26" name="TextBox 25">
            <a:extLst>
              <a:ext uri="{FF2B5EF4-FFF2-40B4-BE49-F238E27FC236}">
                <a16:creationId xmlns:a16="http://schemas.microsoft.com/office/drawing/2014/main" id="{12316C8A-C0FA-D59D-8012-DD175A91D785}"/>
              </a:ext>
            </a:extLst>
          </p:cNvPr>
          <p:cNvSpPr txBox="1"/>
          <p:nvPr/>
        </p:nvSpPr>
        <p:spPr>
          <a:xfrm>
            <a:off x="2624635" y="4543347"/>
            <a:ext cx="16459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P</a:t>
            </a:r>
            <a:b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b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4" name="TextBox 3">
            <a:extLst>
              <a:ext uri="{FF2B5EF4-FFF2-40B4-BE49-F238E27FC236}">
                <a16:creationId xmlns:a16="http://schemas.microsoft.com/office/drawing/2014/main" id="{229BE3DC-A783-5CBF-4FA5-0A119773E06D}"/>
              </a:ext>
            </a:extLst>
          </p:cNvPr>
          <p:cNvSpPr txBox="1"/>
          <p:nvPr/>
        </p:nvSpPr>
        <p:spPr>
          <a:xfrm>
            <a:off x="1119108" y="1512711"/>
            <a:ext cx="4118935" cy="646331"/>
          </a:xfrm>
          <a:prstGeom prst="rect">
            <a:avLst/>
          </a:prstGeom>
          <a:noFill/>
        </p:spPr>
        <p:txBody>
          <a:bodyPr wrap="square" rtlCol="0">
            <a:spAutoFit/>
          </a:bodyPr>
          <a:lstStyle/>
          <a:p>
            <a:r>
              <a:rPr lang="en-US" dirty="0"/>
              <a:t>Formula:</a:t>
            </a:r>
            <a:br>
              <a:rPr lang="en-US" dirty="0"/>
            </a:br>
            <a:r>
              <a:rPr lang="en-US" b="1" dirty="0">
                <a:solidFill>
                  <a:srgbClr val="FFFF00"/>
                </a:solidFill>
              </a:rPr>
              <a:t>IRP</a:t>
            </a:r>
          </a:p>
        </p:txBody>
      </p:sp>
      <p:sp>
        <p:nvSpPr>
          <p:cNvPr id="5" name="TextBox 4">
            <a:extLst>
              <a:ext uri="{FF2B5EF4-FFF2-40B4-BE49-F238E27FC236}">
                <a16:creationId xmlns:a16="http://schemas.microsoft.com/office/drawing/2014/main" id="{E5667D8C-2944-F6C2-2695-E3BE8F40F122}"/>
              </a:ext>
            </a:extLst>
          </p:cNvPr>
          <p:cNvSpPr txBox="1"/>
          <p:nvPr/>
        </p:nvSpPr>
        <p:spPr>
          <a:xfrm>
            <a:off x="10790315" y="6261652"/>
            <a:ext cx="1096885" cy="369332"/>
          </a:xfrm>
          <a:prstGeom prst="rect">
            <a:avLst/>
          </a:prstGeom>
          <a:noFill/>
        </p:spPr>
        <p:txBody>
          <a:bodyPr wrap="square" rtlCol="0">
            <a:spAutoFit/>
          </a:bodyPr>
          <a:lstStyle/>
          <a:p>
            <a:r>
              <a:rPr lang="en-US" dirty="0"/>
              <a:t>Pg.  206</a:t>
            </a:r>
          </a:p>
        </p:txBody>
      </p:sp>
      <p:sp>
        <p:nvSpPr>
          <p:cNvPr id="7" name="Content Placeholder 2">
            <a:extLst>
              <a:ext uri="{FF2B5EF4-FFF2-40B4-BE49-F238E27FC236}">
                <a16:creationId xmlns:a16="http://schemas.microsoft.com/office/drawing/2014/main" id="{A5AAED3F-AE01-F4D8-5D9D-4E3940D07BFE}"/>
              </a:ext>
            </a:extLst>
          </p:cNvPr>
          <p:cNvSpPr txBox="1">
            <a:spLocks/>
          </p:cNvSpPr>
          <p:nvPr/>
        </p:nvSpPr>
        <p:spPr>
          <a:xfrm>
            <a:off x="6267969" y="2900696"/>
            <a:ext cx="5748185" cy="810679"/>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Step 1 – Determine the annual interest by multiplying $5,281.25 x 4 = $21,125 (annual)</a:t>
            </a:r>
          </a:p>
        </p:txBody>
      </p:sp>
      <p:sp>
        <p:nvSpPr>
          <p:cNvPr id="8" name="TextBox 7">
            <a:extLst>
              <a:ext uri="{FF2B5EF4-FFF2-40B4-BE49-F238E27FC236}">
                <a16:creationId xmlns:a16="http://schemas.microsoft.com/office/drawing/2014/main" id="{A58BD6DB-6B9D-CF5D-8F41-2796F83087A9}"/>
              </a:ext>
            </a:extLst>
          </p:cNvPr>
          <p:cNvSpPr txBox="1"/>
          <p:nvPr/>
        </p:nvSpPr>
        <p:spPr>
          <a:xfrm>
            <a:off x="1969589" y="3815263"/>
            <a:ext cx="164592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entury Gothic" panose="020B0502020202020204"/>
              </a:rPr>
              <a:t>21,125</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9" name="TextBox 8">
            <a:extLst>
              <a:ext uri="{FF2B5EF4-FFF2-40B4-BE49-F238E27FC236}">
                <a16:creationId xmlns:a16="http://schemas.microsoft.com/office/drawing/2014/main" id="{E74B7DF1-8F58-A24A-CED1-DDBD1AF39650}"/>
              </a:ext>
            </a:extLst>
          </p:cNvPr>
          <p:cNvSpPr txBox="1"/>
          <p:nvPr/>
        </p:nvSpPr>
        <p:spPr>
          <a:xfrm>
            <a:off x="2624635" y="4952344"/>
            <a:ext cx="164592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entury Gothic" panose="020B0502020202020204"/>
              </a:rPr>
              <a:t>$325,000</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10" name="TextBox 9">
            <a:extLst>
              <a:ext uri="{FF2B5EF4-FFF2-40B4-BE49-F238E27FC236}">
                <a16:creationId xmlns:a16="http://schemas.microsoft.com/office/drawing/2014/main" id="{921F8B78-BFDC-D0FF-6DA2-70814472F17A}"/>
              </a:ext>
            </a:extLst>
          </p:cNvPr>
          <p:cNvSpPr txBox="1"/>
          <p:nvPr/>
        </p:nvSpPr>
        <p:spPr>
          <a:xfrm>
            <a:off x="1259172" y="4952344"/>
            <a:ext cx="164592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entury Gothic" panose="020B0502020202020204"/>
              </a:rPr>
              <a:t>????</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11" name="Content Placeholder 2">
            <a:extLst>
              <a:ext uri="{FF2B5EF4-FFF2-40B4-BE49-F238E27FC236}">
                <a16:creationId xmlns:a16="http://schemas.microsoft.com/office/drawing/2014/main" id="{C04166E2-F620-1838-4400-EEAD6220C995}"/>
              </a:ext>
            </a:extLst>
          </p:cNvPr>
          <p:cNvSpPr txBox="1">
            <a:spLocks/>
          </p:cNvSpPr>
          <p:nvPr/>
        </p:nvSpPr>
        <p:spPr>
          <a:xfrm>
            <a:off x="6267969" y="4668685"/>
            <a:ext cx="5452936" cy="820813"/>
          </a:xfrm>
          <a:prstGeom prst="rect">
            <a:avLst/>
          </a:prstGeom>
        </p:spPr>
        <p:txBody>
          <a:bodyPr>
            <a:normAutofit lnSpcReduction="10000"/>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I (Interest) = 21,125</a:t>
            </a:r>
          </a:p>
          <a:p>
            <a:pPr>
              <a:buFont typeface="Wingdings" pitchFamily="2" charset="2"/>
              <a:buChar char="Ø"/>
            </a:pPr>
            <a:r>
              <a:rPr lang="en-US" b="1" dirty="0"/>
              <a:t>P (Principal) = $325,000</a:t>
            </a:r>
          </a:p>
        </p:txBody>
      </p:sp>
      <p:sp>
        <p:nvSpPr>
          <p:cNvPr id="12" name="Content Placeholder 2">
            <a:extLst>
              <a:ext uri="{FF2B5EF4-FFF2-40B4-BE49-F238E27FC236}">
                <a16:creationId xmlns:a16="http://schemas.microsoft.com/office/drawing/2014/main" id="{4058C68F-027A-8440-F684-6BBD527DCA6E}"/>
              </a:ext>
            </a:extLst>
          </p:cNvPr>
          <p:cNvSpPr txBox="1">
            <a:spLocks/>
          </p:cNvSpPr>
          <p:nvPr/>
        </p:nvSpPr>
        <p:spPr>
          <a:xfrm>
            <a:off x="6227590" y="5787531"/>
            <a:ext cx="5788564" cy="474121"/>
          </a:xfrm>
          <a:prstGeom prst="rect">
            <a:avLst/>
          </a:prstGeom>
        </p:spPr>
        <p:txBody>
          <a:bodyPr>
            <a:normAutofit fontScale="92500"/>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21,125 ÷ 325,000 = .065 or 6.5% (interest rate)</a:t>
            </a:r>
          </a:p>
        </p:txBody>
      </p:sp>
      <p:sp>
        <p:nvSpPr>
          <p:cNvPr id="3" name="Content Placeholder 2">
            <a:extLst>
              <a:ext uri="{FF2B5EF4-FFF2-40B4-BE49-F238E27FC236}">
                <a16:creationId xmlns:a16="http://schemas.microsoft.com/office/drawing/2014/main" id="{899C7039-098C-89A4-F782-B0A1FFF23DFF}"/>
              </a:ext>
            </a:extLst>
          </p:cNvPr>
          <p:cNvSpPr txBox="1">
            <a:spLocks/>
          </p:cNvSpPr>
          <p:nvPr/>
        </p:nvSpPr>
        <p:spPr>
          <a:xfrm>
            <a:off x="6247779" y="3766136"/>
            <a:ext cx="5748185" cy="810679"/>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Step 2 – Place the known information into the circle formula</a:t>
            </a:r>
          </a:p>
        </p:txBody>
      </p:sp>
    </p:spTree>
    <p:extLst>
      <p:ext uri="{BB962C8B-B14F-4D97-AF65-F5344CB8AC3E}">
        <p14:creationId xmlns:p14="http://schemas.microsoft.com/office/powerpoint/2010/main" val="320166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ssolve">
                                      <p:cBhvr>
                                        <p:cTn id="10" dur="500"/>
                                        <p:tgtEl>
                                          <p:spTgt spid="2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dissolve">
                                      <p:cBhvr>
                                        <p:cTn id="13" dur="500"/>
                                        <p:tgtEl>
                                          <p:spTgt spid="2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dissolv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dissolv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500"/>
                                        <p:tgtEl>
                                          <p:spTgt spid="8"/>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dissolve">
                                      <p:cBhvr>
                                        <p:cTn id="34" dur="500"/>
                                        <p:tgtEl>
                                          <p:spTgt spid="9"/>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ssolve">
                                      <p:cBhvr>
                                        <p:cTn id="37" dur="500"/>
                                        <p:tgtEl>
                                          <p:spTgt spid="10"/>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dissolv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dissolve">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P spid="7" grpId="0"/>
      <p:bldP spid="8" grpId="0"/>
      <p:bldP spid="9" grpId="0"/>
      <p:bldP spid="10" grpId="0"/>
      <p:bldP spid="11" grpId="0"/>
      <p:bldP spid="1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Financing – </a:t>
            </a:r>
            <a:r>
              <a:rPr lang="en-US" sz="2200" b="1" dirty="0">
                <a:solidFill>
                  <a:schemeClr val="tx1"/>
                </a:solidFill>
              </a:rPr>
              <a:t>Understanding monthly mortgage payments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206</a:t>
            </a:r>
          </a:p>
        </p:txBody>
      </p:sp>
      <p:sp>
        <p:nvSpPr>
          <p:cNvPr id="4" name="TextBox 3">
            <a:extLst>
              <a:ext uri="{FF2B5EF4-FFF2-40B4-BE49-F238E27FC236}">
                <a16:creationId xmlns:a16="http://schemas.microsoft.com/office/drawing/2014/main" id="{DD2E5230-4954-3E89-716D-1CF240E23249}"/>
              </a:ext>
            </a:extLst>
          </p:cNvPr>
          <p:cNvSpPr txBox="1"/>
          <p:nvPr/>
        </p:nvSpPr>
        <p:spPr>
          <a:xfrm>
            <a:off x="1538320" y="1576556"/>
            <a:ext cx="8725988" cy="1130118"/>
          </a:xfrm>
          <a:prstGeom prst="rect">
            <a:avLst/>
          </a:prstGeom>
          <a:noFill/>
        </p:spPr>
        <p:txBody>
          <a:bodyPr wrap="square" rtlCol="0">
            <a:spAutoFit/>
          </a:bodyPr>
          <a:lstStyle/>
          <a:p>
            <a:pPr>
              <a:lnSpc>
                <a:spcPct val="150000"/>
              </a:lnSpc>
            </a:pPr>
            <a:r>
              <a:rPr lang="en-US" sz="2400" dirty="0">
                <a:solidFill>
                  <a:srgbClr val="FFFF00"/>
                </a:solidFill>
              </a:rPr>
              <a:t>P &amp; I (Principal and Interest)Payment </a:t>
            </a:r>
            <a:r>
              <a:rPr lang="en-US" sz="2400" dirty="0"/>
              <a:t>– monthly payment to the lender that includes both principal and interest.</a:t>
            </a:r>
          </a:p>
        </p:txBody>
      </p:sp>
      <p:sp>
        <p:nvSpPr>
          <p:cNvPr id="5" name="TextBox 4">
            <a:extLst>
              <a:ext uri="{FF2B5EF4-FFF2-40B4-BE49-F238E27FC236}">
                <a16:creationId xmlns:a16="http://schemas.microsoft.com/office/drawing/2014/main" id="{3EC4DF05-FD5A-48CA-3EEE-E77975D14284}"/>
              </a:ext>
            </a:extLst>
          </p:cNvPr>
          <p:cNvSpPr txBox="1"/>
          <p:nvPr/>
        </p:nvSpPr>
        <p:spPr>
          <a:xfrm>
            <a:off x="1538320" y="2811540"/>
            <a:ext cx="8725988" cy="3634778"/>
          </a:xfrm>
          <a:prstGeom prst="rect">
            <a:avLst/>
          </a:prstGeom>
          <a:noFill/>
        </p:spPr>
        <p:txBody>
          <a:bodyPr wrap="square" rtlCol="0">
            <a:spAutoFit/>
          </a:bodyPr>
          <a:lstStyle/>
          <a:p>
            <a:pPr>
              <a:lnSpc>
                <a:spcPct val="150000"/>
              </a:lnSpc>
            </a:pPr>
            <a:r>
              <a:rPr lang="en-US" sz="2400" dirty="0">
                <a:solidFill>
                  <a:srgbClr val="FFFF00"/>
                </a:solidFill>
              </a:rPr>
              <a:t>Amortized Loans </a:t>
            </a:r>
            <a:r>
              <a:rPr lang="en-US" sz="2400" dirty="0"/>
              <a:t>– a loan which has been configured so that at the end of the loan’s term all interest and the full amount of principal due have been paid.</a:t>
            </a:r>
          </a:p>
          <a:p>
            <a:pPr>
              <a:lnSpc>
                <a:spcPct val="150000"/>
              </a:lnSpc>
            </a:pPr>
            <a:r>
              <a:rPr lang="en-US" sz="2400" dirty="0"/>
              <a:t>		- </a:t>
            </a:r>
            <a:r>
              <a:rPr lang="en-US" sz="2000" dirty="0"/>
              <a:t>Monthly payments don’t change over the life of an</a:t>
            </a:r>
            <a:br>
              <a:rPr lang="en-US" sz="2000" dirty="0"/>
            </a:br>
            <a:r>
              <a:rPr lang="en-US" sz="2000" dirty="0"/>
              <a:t>                amortized loan.</a:t>
            </a:r>
          </a:p>
          <a:p>
            <a:pPr>
              <a:lnSpc>
                <a:spcPct val="150000"/>
              </a:lnSpc>
            </a:pPr>
            <a:r>
              <a:rPr lang="en-US" sz="2000" dirty="0"/>
              <a:t>		- A portion of each payment is applied to interest and then</a:t>
            </a:r>
            <a:br>
              <a:rPr lang="en-US" sz="2000" dirty="0"/>
            </a:br>
            <a:r>
              <a:rPr lang="en-US" sz="2000" dirty="0"/>
              <a:t>               the remainder to principal.</a:t>
            </a:r>
          </a:p>
        </p:txBody>
      </p:sp>
    </p:spTree>
    <p:extLst>
      <p:ext uri="{BB962C8B-B14F-4D97-AF65-F5344CB8AC3E}">
        <p14:creationId xmlns:p14="http://schemas.microsoft.com/office/powerpoint/2010/main" val="540808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1056209" y="380278"/>
            <a:ext cx="10079581" cy="1130118"/>
          </a:xfrm>
        </p:spPr>
        <p:txBody>
          <a:bodyPr>
            <a:normAutofit/>
          </a:bodyPr>
          <a:lstStyle/>
          <a:p>
            <a:pPr algn="ctr"/>
            <a:r>
              <a:rPr lang="en-US" b="1" dirty="0"/>
              <a:t>Financing – </a:t>
            </a:r>
            <a:r>
              <a:rPr lang="en-US" sz="2400" b="1" dirty="0"/>
              <a:t>math </a:t>
            </a:r>
            <a:br>
              <a:rPr lang="en-US" sz="2400" b="1" dirty="0"/>
            </a:br>
            <a:r>
              <a:rPr lang="en-US" sz="2400" b="1" dirty="0"/>
              <a:t>(Interest Calculations) – Problem #3</a:t>
            </a:r>
            <a:endParaRPr lang="en-US" b="1" dirty="0"/>
          </a:p>
        </p:txBody>
      </p:sp>
      <p:sp>
        <p:nvSpPr>
          <p:cNvPr id="20" name="Content Placeholder 2">
            <a:extLst>
              <a:ext uri="{FF2B5EF4-FFF2-40B4-BE49-F238E27FC236}">
                <a16:creationId xmlns:a16="http://schemas.microsoft.com/office/drawing/2014/main" id="{037346A5-8D14-73B2-B146-9D32868A6C7D}"/>
              </a:ext>
            </a:extLst>
          </p:cNvPr>
          <p:cNvSpPr txBox="1">
            <a:spLocks/>
          </p:cNvSpPr>
          <p:nvPr/>
        </p:nvSpPr>
        <p:spPr>
          <a:xfrm>
            <a:off x="4513092" y="1649853"/>
            <a:ext cx="7207813" cy="1165433"/>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Mark owes $120,000 at 7% interest to First National Bank.  Mark’s monthly P &amp; I payment is $850.  What will be his principal balance after his second monthly payment?</a:t>
            </a:r>
          </a:p>
        </p:txBody>
      </p:sp>
      <p:sp>
        <p:nvSpPr>
          <p:cNvPr id="21" name="Oval 20">
            <a:extLst>
              <a:ext uri="{FF2B5EF4-FFF2-40B4-BE49-F238E27FC236}">
                <a16:creationId xmlns:a16="http://schemas.microsoft.com/office/drawing/2014/main" id="{D18DF2EA-B741-E6F3-C6BE-8F2FC7E6F653}"/>
              </a:ext>
            </a:extLst>
          </p:cNvPr>
          <p:cNvSpPr/>
          <p:nvPr/>
        </p:nvSpPr>
        <p:spPr>
          <a:xfrm>
            <a:off x="1103312" y="2815286"/>
            <a:ext cx="3346881" cy="301840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cxnSp>
        <p:nvCxnSpPr>
          <p:cNvPr id="22" name="Straight Connector 21">
            <a:extLst>
              <a:ext uri="{FF2B5EF4-FFF2-40B4-BE49-F238E27FC236}">
                <a16:creationId xmlns:a16="http://schemas.microsoft.com/office/drawing/2014/main" id="{9A80071B-7923-B245-A724-AEE1B8968C32}"/>
              </a:ext>
            </a:extLst>
          </p:cNvPr>
          <p:cNvCxnSpPr/>
          <p:nvPr/>
        </p:nvCxnSpPr>
        <p:spPr>
          <a:xfrm>
            <a:off x="1119109" y="4325555"/>
            <a:ext cx="334688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81050D9-F77E-5FF3-57B1-1944E3CB7080}"/>
              </a:ext>
            </a:extLst>
          </p:cNvPr>
          <p:cNvCxnSpPr>
            <a:endCxn id="21" idx="4"/>
          </p:cNvCxnSpPr>
          <p:nvPr/>
        </p:nvCxnSpPr>
        <p:spPr>
          <a:xfrm>
            <a:off x="2776752" y="4324490"/>
            <a:ext cx="1" cy="150920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CE9D20E-B061-10EE-A0EB-751C86214788}"/>
              </a:ext>
            </a:extLst>
          </p:cNvPr>
          <p:cNvSpPr txBox="1"/>
          <p:nvPr/>
        </p:nvSpPr>
        <p:spPr>
          <a:xfrm>
            <a:off x="1953792" y="3306036"/>
            <a:ext cx="16459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I</a:t>
            </a:r>
            <a:b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b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25" name="TextBox 24">
            <a:extLst>
              <a:ext uri="{FF2B5EF4-FFF2-40B4-BE49-F238E27FC236}">
                <a16:creationId xmlns:a16="http://schemas.microsoft.com/office/drawing/2014/main" id="{E28436B9-D49E-2620-4956-ECA8F95B5AED}"/>
              </a:ext>
            </a:extLst>
          </p:cNvPr>
          <p:cNvSpPr txBox="1"/>
          <p:nvPr/>
        </p:nvSpPr>
        <p:spPr>
          <a:xfrm>
            <a:off x="1169353" y="4545662"/>
            <a:ext cx="16459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R</a:t>
            </a:r>
            <a:b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b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26" name="TextBox 25">
            <a:extLst>
              <a:ext uri="{FF2B5EF4-FFF2-40B4-BE49-F238E27FC236}">
                <a16:creationId xmlns:a16="http://schemas.microsoft.com/office/drawing/2014/main" id="{12316C8A-C0FA-D59D-8012-DD175A91D785}"/>
              </a:ext>
            </a:extLst>
          </p:cNvPr>
          <p:cNvSpPr txBox="1"/>
          <p:nvPr/>
        </p:nvSpPr>
        <p:spPr>
          <a:xfrm>
            <a:off x="2624635" y="4543347"/>
            <a:ext cx="16459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P</a:t>
            </a:r>
            <a:b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b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4" name="TextBox 3">
            <a:extLst>
              <a:ext uri="{FF2B5EF4-FFF2-40B4-BE49-F238E27FC236}">
                <a16:creationId xmlns:a16="http://schemas.microsoft.com/office/drawing/2014/main" id="{229BE3DC-A783-5CBF-4FA5-0A119773E06D}"/>
              </a:ext>
            </a:extLst>
          </p:cNvPr>
          <p:cNvSpPr txBox="1"/>
          <p:nvPr/>
        </p:nvSpPr>
        <p:spPr>
          <a:xfrm>
            <a:off x="1119108" y="1512711"/>
            <a:ext cx="4118935" cy="646331"/>
          </a:xfrm>
          <a:prstGeom prst="rect">
            <a:avLst/>
          </a:prstGeom>
          <a:noFill/>
        </p:spPr>
        <p:txBody>
          <a:bodyPr wrap="square" rtlCol="0">
            <a:spAutoFit/>
          </a:bodyPr>
          <a:lstStyle/>
          <a:p>
            <a:r>
              <a:rPr lang="en-US" dirty="0"/>
              <a:t>Formula:</a:t>
            </a:r>
            <a:br>
              <a:rPr lang="en-US" dirty="0"/>
            </a:br>
            <a:r>
              <a:rPr lang="en-US" b="1" dirty="0">
                <a:solidFill>
                  <a:srgbClr val="FFFF00"/>
                </a:solidFill>
              </a:rPr>
              <a:t>IRP</a:t>
            </a:r>
          </a:p>
        </p:txBody>
      </p:sp>
      <p:sp>
        <p:nvSpPr>
          <p:cNvPr id="5" name="TextBox 4">
            <a:extLst>
              <a:ext uri="{FF2B5EF4-FFF2-40B4-BE49-F238E27FC236}">
                <a16:creationId xmlns:a16="http://schemas.microsoft.com/office/drawing/2014/main" id="{E5667D8C-2944-F6C2-2695-E3BE8F40F122}"/>
              </a:ext>
            </a:extLst>
          </p:cNvPr>
          <p:cNvSpPr txBox="1"/>
          <p:nvPr/>
        </p:nvSpPr>
        <p:spPr>
          <a:xfrm>
            <a:off x="10790315" y="6261652"/>
            <a:ext cx="1096885" cy="369332"/>
          </a:xfrm>
          <a:prstGeom prst="rect">
            <a:avLst/>
          </a:prstGeom>
          <a:noFill/>
        </p:spPr>
        <p:txBody>
          <a:bodyPr wrap="square" rtlCol="0">
            <a:spAutoFit/>
          </a:bodyPr>
          <a:lstStyle/>
          <a:p>
            <a:r>
              <a:rPr lang="en-US" dirty="0"/>
              <a:t>Pg.  207</a:t>
            </a:r>
          </a:p>
        </p:txBody>
      </p:sp>
      <p:sp>
        <p:nvSpPr>
          <p:cNvPr id="8" name="TextBox 7">
            <a:extLst>
              <a:ext uri="{FF2B5EF4-FFF2-40B4-BE49-F238E27FC236}">
                <a16:creationId xmlns:a16="http://schemas.microsoft.com/office/drawing/2014/main" id="{A58BD6DB-6B9D-CF5D-8F41-2796F83087A9}"/>
              </a:ext>
            </a:extLst>
          </p:cNvPr>
          <p:cNvSpPr txBox="1"/>
          <p:nvPr/>
        </p:nvSpPr>
        <p:spPr>
          <a:xfrm>
            <a:off x="1969589" y="3815263"/>
            <a:ext cx="164592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entury Gothic" panose="020B0502020202020204"/>
              </a:rPr>
              <a:t>????</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9" name="TextBox 8">
            <a:extLst>
              <a:ext uri="{FF2B5EF4-FFF2-40B4-BE49-F238E27FC236}">
                <a16:creationId xmlns:a16="http://schemas.microsoft.com/office/drawing/2014/main" id="{E74B7DF1-8F58-A24A-CED1-DDBD1AF39650}"/>
              </a:ext>
            </a:extLst>
          </p:cNvPr>
          <p:cNvSpPr txBox="1"/>
          <p:nvPr/>
        </p:nvSpPr>
        <p:spPr>
          <a:xfrm>
            <a:off x="2624635" y="4952344"/>
            <a:ext cx="164592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entury Gothic" panose="020B0502020202020204"/>
              </a:rPr>
              <a:t>$120,000</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10" name="TextBox 9">
            <a:extLst>
              <a:ext uri="{FF2B5EF4-FFF2-40B4-BE49-F238E27FC236}">
                <a16:creationId xmlns:a16="http://schemas.microsoft.com/office/drawing/2014/main" id="{921F8B78-BFDC-D0FF-6DA2-70814472F17A}"/>
              </a:ext>
            </a:extLst>
          </p:cNvPr>
          <p:cNvSpPr txBox="1"/>
          <p:nvPr/>
        </p:nvSpPr>
        <p:spPr>
          <a:xfrm>
            <a:off x="1259172" y="4952344"/>
            <a:ext cx="164592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entury Gothic" panose="020B0502020202020204"/>
              </a:rPr>
              <a:t>.07</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11" name="Content Placeholder 2">
            <a:extLst>
              <a:ext uri="{FF2B5EF4-FFF2-40B4-BE49-F238E27FC236}">
                <a16:creationId xmlns:a16="http://schemas.microsoft.com/office/drawing/2014/main" id="{C04166E2-F620-1838-4400-EEAD6220C995}"/>
              </a:ext>
            </a:extLst>
          </p:cNvPr>
          <p:cNvSpPr txBox="1">
            <a:spLocks/>
          </p:cNvSpPr>
          <p:nvPr/>
        </p:nvSpPr>
        <p:spPr>
          <a:xfrm>
            <a:off x="6303955" y="3497639"/>
            <a:ext cx="5452936" cy="820813"/>
          </a:xfrm>
          <a:prstGeom prst="rect">
            <a:avLst/>
          </a:prstGeom>
        </p:spPr>
        <p:txBody>
          <a:bodyPr>
            <a:normAutofit lnSpcReduction="10000"/>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R (Rate) = .07</a:t>
            </a:r>
          </a:p>
          <a:p>
            <a:pPr>
              <a:buFont typeface="Wingdings" pitchFamily="2" charset="2"/>
              <a:buChar char="Ø"/>
            </a:pPr>
            <a:r>
              <a:rPr lang="en-US" b="1" dirty="0"/>
              <a:t>P (Principal) = $120,000</a:t>
            </a:r>
          </a:p>
        </p:txBody>
      </p:sp>
      <p:sp>
        <p:nvSpPr>
          <p:cNvPr id="12" name="Content Placeholder 2">
            <a:extLst>
              <a:ext uri="{FF2B5EF4-FFF2-40B4-BE49-F238E27FC236}">
                <a16:creationId xmlns:a16="http://schemas.microsoft.com/office/drawing/2014/main" id="{4058C68F-027A-8440-F684-6BBD527DCA6E}"/>
              </a:ext>
            </a:extLst>
          </p:cNvPr>
          <p:cNvSpPr txBox="1">
            <a:spLocks/>
          </p:cNvSpPr>
          <p:nvPr/>
        </p:nvSpPr>
        <p:spPr>
          <a:xfrm>
            <a:off x="6283765" y="4373069"/>
            <a:ext cx="5788564" cy="503731"/>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120,000  x .07 = $8,400 (Annual Interest)</a:t>
            </a:r>
          </a:p>
        </p:txBody>
      </p:sp>
      <p:sp>
        <p:nvSpPr>
          <p:cNvPr id="3" name="Content Placeholder 2">
            <a:extLst>
              <a:ext uri="{FF2B5EF4-FFF2-40B4-BE49-F238E27FC236}">
                <a16:creationId xmlns:a16="http://schemas.microsoft.com/office/drawing/2014/main" id="{899C7039-098C-89A4-F782-B0A1FFF23DFF}"/>
              </a:ext>
            </a:extLst>
          </p:cNvPr>
          <p:cNvSpPr txBox="1">
            <a:spLocks/>
          </p:cNvSpPr>
          <p:nvPr/>
        </p:nvSpPr>
        <p:spPr>
          <a:xfrm>
            <a:off x="5061857" y="3023660"/>
            <a:ext cx="6954298" cy="810679"/>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Step 1 – Place the known information into the formula</a:t>
            </a:r>
          </a:p>
        </p:txBody>
      </p:sp>
      <p:sp>
        <p:nvSpPr>
          <p:cNvPr id="6" name="Content Placeholder 2">
            <a:extLst>
              <a:ext uri="{FF2B5EF4-FFF2-40B4-BE49-F238E27FC236}">
                <a16:creationId xmlns:a16="http://schemas.microsoft.com/office/drawing/2014/main" id="{FA74CAC8-D715-FBF4-8047-35B428B87436}"/>
              </a:ext>
            </a:extLst>
          </p:cNvPr>
          <p:cNvSpPr txBox="1">
            <a:spLocks/>
          </p:cNvSpPr>
          <p:nvPr/>
        </p:nvSpPr>
        <p:spPr>
          <a:xfrm>
            <a:off x="5061857" y="5133945"/>
            <a:ext cx="6990283" cy="503731"/>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Step 2 – Marks monthly payment is $850</a:t>
            </a:r>
            <a:endParaRPr lang="en-US" sz="1800" b="1" dirty="0">
              <a:solidFill>
                <a:srgbClr val="FFFF00"/>
              </a:solidFill>
            </a:endParaRPr>
          </a:p>
        </p:txBody>
      </p:sp>
      <p:sp>
        <p:nvSpPr>
          <p:cNvPr id="7" name="Content Placeholder 2">
            <a:extLst>
              <a:ext uri="{FF2B5EF4-FFF2-40B4-BE49-F238E27FC236}">
                <a16:creationId xmlns:a16="http://schemas.microsoft.com/office/drawing/2014/main" id="{A4DDBEC7-571F-4388-F1BE-6D2CF96409A2}"/>
              </a:ext>
            </a:extLst>
          </p:cNvPr>
          <p:cNvSpPr txBox="1">
            <a:spLocks/>
          </p:cNvSpPr>
          <p:nvPr/>
        </p:nvSpPr>
        <p:spPr>
          <a:xfrm>
            <a:off x="6673083" y="4740807"/>
            <a:ext cx="5788564" cy="423074"/>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None/>
            </a:pPr>
            <a:r>
              <a:rPr lang="en-US" b="1" dirty="0"/>
              <a:t>8,400 ÷ 12 = $700 (monthly interest)</a:t>
            </a:r>
          </a:p>
        </p:txBody>
      </p:sp>
      <p:sp>
        <p:nvSpPr>
          <p:cNvPr id="13" name="Content Placeholder 2">
            <a:extLst>
              <a:ext uri="{FF2B5EF4-FFF2-40B4-BE49-F238E27FC236}">
                <a16:creationId xmlns:a16="http://schemas.microsoft.com/office/drawing/2014/main" id="{0916308A-AAD2-5ECE-BE6C-5E6FFD0DA876}"/>
              </a:ext>
            </a:extLst>
          </p:cNvPr>
          <p:cNvSpPr txBox="1">
            <a:spLocks/>
          </p:cNvSpPr>
          <p:nvPr/>
        </p:nvSpPr>
        <p:spPr>
          <a:xfrm>
            <a:off x="5043864" y="5637676"/>
            <a:ext cx="6990283" cy="1130118"/>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Marks monthly interest is $700 therefore $150 is applied to Principal in the first payment</a:t>
            </a:r>
            <a:br>
              <a:rPr lang="en-US" b="1" dirty="0"/>
            </a:br>
            <a:r>
              <a:rPr lang="en-US" sz="1800" b="1" dirty="0">
                <a:solidFill>
                  <a:srgbClr val="FFFF00"/>
                </a:solidFill>
              </a:rPr>
              <a:t>$120,000 - $150 = $119,850 (Remaining Principal)</a:t>
            </a:r>
          </a:p>
        </p:txBody>
      </p:sp>
    </p:spTree>
    <p:extLst>
      <p:ext uri="{BB962C8B-B14F-4D97-AF65-F5344CB8AC3E}">
        <p14:creationId xmlns:p14="http://schemas.microsoft.com/office/powerpoint/2010/main" val="76046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ssolve">
                                      <p:cBhvr>
                                        <p:cTn id="10" dur="500"/>
                                        <p:tgtEl>
                                          <p:spTgt spid="2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dissolve">
                                      <p:cBhvr>
                                        <p:cTn id="13" dur="500"/>
                                        <p:tgtEl>
                                          <p:spTgt spid="2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dissolv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dissolv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ssolve">
                                      <p:cBhvr>
                                        <p:cTn id="26" dur="500"/>
                                        <p:tgtEl>
                                          <p:spTgt spid="8"/>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ssolve">
                                      <p:cBhvr>
                                        <p:cTn id="29" dur="500"/>
                                        <p:tgtEl>
                                          <p:spTgt spid="9"/>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ssolv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dissolv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dissolve">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dissolve">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dissolve">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P spid="8" grpId="0"/>
      <p:bldP spid="9" grpId="0"/>
      <p:bldP spid="10" grpId="0"/>
      <p:bldP spid="11" grpId="0"/>
      <p:bldP spid="12" grpId="0"/>
      <p:bldP spid="3" grpId="0"/>
      <p:bldP spid="6" grpId="0"/>
      <p:bldP spid="7"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1056209" y="380278"/>
            <a:ext cx="10079581" cy="1130118"/>
          </a:xfrm>
        </p:spPr>
        <p:txBody>
          <a:bodyPr>
            <a:normAutofit/>
          </a:bodyPr>
          <a:lstStyle/>
          <a:p>
            <a:pPr algn="ctr"/>
            <a:r>
              <a:rPr lang="en-US" b="1" dirty="0"/>
              <a:t>Financing – </a:t>
            </a:r>
            <a:r>
              <a:rPr lang="en-US" sz="2400" b="1" dirty="0"/>
              <a:t>math </a:t>
            </a:r>
            <a:br>
              <a:rPr lang="en-US" sz="2400" b="1" dirty="0"/>
            </a:br>
            <a:r>
              <a:rPr lang="en-US" sz="2400" b="1" dirty="0"/>
              <a:t>(Interest Calculations) – Problem #3</a:t>
            </a:r>
            <a:endParaRPr lang="en-US" b="1" dirty="0"/>
          </a:p>
        </p:txBody>
      </p:sp>
      <p:sp>
        <p:nvSpPr>
          <p:cNvPr id="20" name="Content Placeholder 2">
            <a:extLst>
              <a:ext uri="{FF2B5EF4-FFF2-40B4-BE49-F238E27FC236}">
                <a16:creationId xmlns:a16="http://schemas.microsoft.com/office/drawing/2014/main" id="{037346A5-8D14-73B2-B146-9D32868A6C7D}"/>
              </a:ext>
            </a:extLst>
          </p:cNvPr>
          <p:cNvSpPr txBox="1">
            <a:spLocks/>
          </p:cNvSpPr>
          <p:nvPr/>
        </p:nvSpPr>
        <p:spPr>
          <a:xfrm>
            <a:off x="4513092" y="1649853"/>
            <a:ext cx="7207813" cy="1165433"/>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Mark owes $120,000 at 7% interest to First National Bank.  Mark’s monthly P &amp; I payment is $850.  What will be his principal balance after his second monthly payment?</a:t>
            </a:r>
          </a:p>
        </p:txBody>
      </p:sp>
      <p:sp>
        <p:nvSpPr>
          <p:cNvPr id="21" name="Oval 20">
            <a:extLst>
              <a:ext uri="{FF2B5EF4-FFF2-40B4-BE49-F238E27FC236}">
                <a16:creationId xmlns:a16="http://schemas.microsoft.com/office/drawing/2014/main" id="{D18DF2EA-B741-E6F3-C6BE-8F2FC7E6F653}"/>
              </a:ext>
            </a:extLst>
          </p:cNvPr>
          <p:cNvSpPr/>
          <p:nvPr/>
        </p:nvSpPr>
        <p:spPr>
          <a:xfrm>
            <a:off x="1103312" y="2815286"/>
            <a:ext cx="3346881" cy="301840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cxnSp>
        <p:nvCxnSpPr>
          <p:cNvPr id="22" name="Straight Connector 21">
            <a:extLst>
              <a:ext uri="{FF2B5EF4-FFF2-40B4-BE49-F238E27FC236}">
                <a16:creationId xmlns:a16="http://schemas.microsoft.com/office/drawing/2014/main" id="{9A80071B-7923-B245-A724-AEE1B8968C32}"/>
              </a:ext>
            </a:extLst>
          </p:cNvPr>
          <p:cNvCxnSpPr/>
          <p:nvPr/>
        </p:nvCxnSpPr>
        <p:spPr>
          <a:xfrm>
            <a:off x="1119109" y="4325555"/>
            <a:ext cx="334688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81050D9-F77E-5FF3-57B1-1944E3CB7080}"/>
              </a:ext>
            </a:extLst>
          </p:cNvPr>
          <p:cNvCxnSpPr>
            <a:endCxn id="21" idx="4"/>
          </p:cNvCxnSpPr>
          <p:nvPr/>
        </p:nvCxnSpPr>
        <p:spPr>
          <a:xfrm>
            <a:off x="2776752" y="4324490"/>
            <a:ext cx="1" cy="150920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CE9D20E-B061-10EE-A0EB-751C86214788}"/>
              </a:ext>
            </a:extLst>
          </p:cNvPr>
          <p:cNvSpPr txBox="1"/>
          <p:nvPr/>
        </p:nvSpPr>
        <p:spPr>
          <a:xfrm>
            <a:off x="1953792" y="3306036"/>
            <a:ext cx="16459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I</a:t>
            </a:r>
            <a:b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b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25" name="TextBox 24">
            <a:extLst>
              <a:ext uri="{FF2B5EF4-FFF2-40B4-BE49-F238E27FC236}">
                <a16:creationId xmlns:a16="http://schemas.microsoft.com/office/drawing/2014/main" id="{E28436B9-D49E-2620-4956-ECA8F95B5AED}"/>
              </a:ext>
            </a:extLst>
          </p:cNvPr>
          <p:cNvSpPr txBox="1"/>
          <p:nvPr/>
        </p:nvSpPr>
        <p:spPr>
          <a:xfrm>
            <a:off x="1169353" y="4545662"/>
            <a:ext cx="16459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R</a:t>
            </a:r>
            <a:b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b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26" name="TextBox 25">
            <a:extLst>
              <a:ext uri="{FF2B5EF4-FFF2-40B4-BE49-F238E27FC236}">
                <a16:creationId xmlns:a16="http://schemas.microsoft.com/office/drawing/2014/main" id="{12316C8A-C0FA-D59D-8012-DD175A91D785}"/>
              </a:ext>
            </a:extLst>
          </p:cNvPr>
          <p:cNvSpPr txBox="1"/>
          <p:nvPr/>
        </p:nvSpPr>
        <p:spPr>
          <a:xfrm>
            <a:off x="2624635" y="4543347"/>
            <a:ext cx="16459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P</a:t>
            </a:r>
            <a:b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b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4" name="TextBox 3">
            <a:extLst>
              <a:ext uri="{FF2B5EF4-FFF2-40B4-BE49-F238E27FC236}">
                <a16:creationId xmlns:a16="http://schemas.microsoft.com/office/drawing/2014/main" id="{229BE3DC-A783-5CBF-4FA5-0A119773E06D}"/>
              </a:ext>
            </a:extLst>
          </p:cNvPr>
          <p:cNvSpPr txBox="1"/>
          <p:nvPr/>
        </p:nvSpPr>
        <p:spPr>
          <a:xfrm>
            <a:off x="1119108" y="1512711"/>
            <a:ext cx="4118935" cy="646331"/>
          </a:xfrm>
          <a:prstGeom prst="rect">
            <a:avLst/>
          </a:prstGeom>
          <a:noFill/>
        </p:spPr>
        <p:txBody>
          <a:bodyPr wrap="square" rtlCol="0">
            <a:spAutoFit/>
          </a:bodyPr>
          <a:lstStyle/>
          <a:p>
            <a:r>
              <a:rPr lang="en-US" dirty="0"/>
              <a:t>Formula:</a:t>
            </a:r>
            <a:br>
              <a:rPr lang="en-US" dirty="0"/>
            </a:br>
            <a:r>
              <a:rPr lang="en-US" b="1" dirty="0">
                <a:solidFill>
                  <a:srgbClr val="FFFF00"/>
                </a:solidFill>
              </a:rPr>
              <a:t>IRP</a:t>
            </a:r>
          </a:p>
        </p:txBody>
      </p:sp>
      <p:sp>
        <p:nvSpPr>
          <p:cNvPr id="5" name="TextBox 4">
            <a:extLst>
              <a:ext uri="{FF2B5EF4-FFF2-40B4-BE49-F238E27FC236}">
                <a16:creationId xmlns:a16="http://schemas.microsoft.com/office/drawing/2014/main" id="{E5667D8C-2944-F6C2-2695-E3BE8F40F122}"/>
              </a:ext>
            </a:extLst>
          </p:cNvPr>
          <p:cNvSpPr txBox="1"/>
          <p:nvPr/>
        </p:nvSpPr>
        <p:spPr>
          <a:xfrm>
            <a:off x="10790315" y="6261652"/>
            <a:ext cx="1096885" cy="369332"/>
          </a:xfrm>
          <a:prstGeom prst="rect">
            <a:avLst/>
          </a:prstGeom>
          <a:noFill/>
        </p:spPr>
        <p:txBody>
          <a:bodyPr wrap="square" rtlCol="0">
            <a:spAutoFit/>
          </a:bodyPr>
          <a:lstStyle/>
          <a:p>
            <a:r>
              <a:rPr lang="en-US" dirty="0"/>
              <a:t>Pg.  207</a:t>
            </a:r>
          </a:p>
        </p:txBody>
      </p:sp>
      <p:sp>
        <p:nvSpPr>
          <p:cNvPr id="8" name="TextBox 7">
            <a:extLst>
              <a:ext uri="{FF2B5EF4-FFF2-40B4-BE49-F238E27FC236}">
                <a16:creationId xmlns:a16="http://schemas.microsoft.com/office/drawing/2014/main" id="{A58BD6DB-6B9D-CF5D-8F41-2796F83087A9}"/>
              </a:ext>
            </a:extLst>
          </p:cNvPr>
          <p:cNvSpPr txBox="1"/>
          <p:nvPr/>
        </p:nvSpPr>
        <p:spPr>
          <a:xfrm>
            <a:off x="1969589" y="3815263"/>
            <a:ext cx="164592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entury Gothic" panose="020B0502020202020204"/>
              </a:rPr>
              <a:t>????</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9" name="TextBox 8">
            <a:extLst>
              <a:ext uri="{FF2B5EF4-FFF2-40B4-BE49-F238E27FC236}">
                <a16:creationId xmlns:a16="http://schemas.microsoft.com/office/drawing/2014/main" id="{E74B7DF1-8F58-A24A-CED1-DDBD1AF39650}"/>
              </a:ext>
            </a:extLst>
          </p:cNvPr>
          <p:cNvSpPr txBox="1"/>
          <p:nvPr/>
        </p:nvSpPr>
        <p:spPr>
          <a:xfrm>
            <a:off x="2624635" y="4952344"/>
            <a:ext cx="164592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entury Gothic" panose="020B0502020202020204"/>
              </a:rPr>
              <a:t>$119,850</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10" name="TextBox 9">
            <a:extLst>
              <a:ext uri="{FF2B5EF4-FFF2-40B4-BE49-F238E27FC236}">
                <a16:creationId xmlns:a16="http://schemas.microsoft.com/office/drawing/2014/main" id="{921F8B78-BFDC-D0FF-6DA2-70814472F17A}"/>
              </a:ext>
            </a:extLst>
          </p:cNvPr>
          <p:cNvSpPr txBox="1"/>
          <p:nvPr/>
        </p:nvSpPr>
        <p:spPr>
          <a:xfrm>
            <a:off x="1259172" y="4952344"/>
            <a:ext cx="164592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entury Gothic" panose="020B0502020202020204"/>
              </a:rPr>
              <a:t>.07</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11" name="Content Placeholder 2">
            <a:extLst>
              <a:ext uri="{FF2B5EF4-FFF2-40B4-BE49-F238E27FC236}">
                <a16:creationId xmlns:a16="http://schemas.microsoft.com/office/drawing/2014/main" id="{C04166E2-F620-1838-4400-EEAD6220C995}"/>
              </a:ext>
            </a:extLst>
          </p:cNvPr>
          <p:cNvSpPr txBox="1">
            <a:spLocks/>
          </p:cNvSpPr>
          <p:nvPr/>
        </p:nvSpPr>
        <p:spPr>
          <a:xfrm>
            <a:off x="6267969" y="3668204"/>
            <a:ext cx="5452936" cy="820813"/>
          </a:xfrm>
          <a:prstGeom prst="rect">
            <a:avLst/>
          </a:prstGeom>
        </p:spPr>
        <p:txBody>
          <a:bodyPr>
            <a:normAutofit lnSpcReduction="10000"/>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R (Rate) = .07</a:t>
            </a:r>
          </a:p>
          <a:p>
            <a:pPr>
              <a:buFont typeface="Wingdings" pitchFamily="2" charset="2"/>
              <a:buChar char="Ø"/>
            </a:pPr>
            <a:r>
              <a:rPr lang="en-US" b="1" dirty="0"/>
              <a:t>P (Principal) = $119,850</a:t>
            </a:r>
          </a:p>
        </p:txBody>
      </p:sp>
      <p:sp>
        <p:nvSpPr>
          <p:cNvPr id="12" name="Content Placeholder 2">
            <a:extLst>
              <a:ext uri="{FF2B5EF4-FFF2-40B4-BE49-F238E27FC236}">
                <a16:creationId xmlns:a16="http://schemas.microsoft.com/office/drawing/2014/main" id="{4058C68F-027A-8440-F684-6BBD527DCA6E}"/>
              </a:ext>
            </a:extLst>
          </p:cNvPr>
          <p:cNvSpPr txBox="1">
            <a:spLocks/>
          </p:cNvSpPr>
          <p:nvPr/>
        </p:nvSpPr>
        <p:spPr>
          <a:xfrm>
            <a:off x="6245583" y="4544113"/>
            <a:ext cx="5788564" cy="488687"/>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119,850  x .07 = $8,389.50 (Annual Interest)</a:t>
            </a:r>
          </a:p>
        </p:txBody>
      </p:sp>
      <p:sp>
        <p:nvSpPr>
          <p:cNvPr id="3" name="Content Placeholder 2">
            <a:extLst>
              <a:ext uri="{FF2B5EF4-FFF2-40B4-BE49-F238E27FC236}">
                <a16:creationId xmlns:a16="http://schemas.microsoft.com/office/drawing/2014/main" id="{899C7039-098C-89A4-F782-B0A1FFF23DFF}"/>
              </a:ext>
            </a:extLst>
          </p:cNvPr>
          <p:cNvSpPr txBox="1">
            <a:spLocks/>
          </p:cNvSpPr>
          <p:nvPr/>
        </p:nvSpPr>
        <p:spPr>
          <a:xfrm>
            <a:off x="5079849" y="2818522"/>
            <a:ext cx="6954298" cy="810679"/>
          </a:xfrm>
          <a:prstGeom prst="rect">
            <a:avLst/>
          </a:prstGeom>
        </p:spPr>
        <p:txBody>
          <a:bodyPr>
            <a:normAutofit fontScale="92500" lnSpcReduction="20000"/>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Step 3 – Draw the formula again and place the updated Principal amount in the Principal section of the formula.  The interest rate does not change</a:t>
            </a:r>
          </a:p>
        </p:txBody>
      </p:sp>
      <p:sp>
        <p:nvSpPr>
          <p:cNvPr id="6" name="Content Placeholder 2">
            <a:extLst>
              <a:ext uri="{FF2B5EF4-FFF2-40B4-BE49-F238E27FC236}">
                <a16:creationId xmlns:a16="http://schemas.microsoft.com/office/drawing/2014/main" id="{FA74CAC8-D715-FBF4-8047-35B428B87436}"/>
              </a:ext>
            </a:extLst>
          </p:cNvPr>
          <p:cNvSpPr txBox="1">
            <a:spLocks/>
          </p:cNvSpPr>
          <p:nvPr/>
        </p:nvSpPr>
        <p:spPr>
          <a:xfrm>
            <a:off x="5079849" y="5251004"/>
            <a:ext cx="6990283" cy="474618"/>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Step 4 – Marks monthly payment is $850</a:t>
            </a:r>
            <a:endParaRPr lang="en-US" sz="1800" b="1" dirty="0">
              <a:solidFill>
                <a:srgbClr val="FFFF00"/>
              </a:solidFill>
            </a:endParaRPr>
          </a:p>
        </p:txBody>
      </p:sp>
      <p:sp>
        <p:nvSpPr>
          <p:cNvPr id="7" name="Content Placeholder 2">
            <a:extLst>
              <a:ext uri="{FF2B5EF4-FFF2-40B4-BE49-F238E27FC236}">
                <a16:creationId xmlns:a16="http://schemas.microsoft.com/office/drawing/2014/main" id="{A610FD31-E638-0569-B143-150816D3D54C}"/>
              </a:ext>
            </a:extLst>
          </p:cNvPr>
          <p:cNvSpPr txBox="1">
            <a:spLocks/>
          </p:cNvSpPr>
          <p:nvPr/>
        </p:nvSpPr>
        <p:spPr>
          <a:xfrm>
            <a:off x="6573651" y="4866512"/>
            <a:ext cx="5788564" cy="474618"/>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None/>
            </a:pPr>
            <a:r>
              <a:rPr lang="en-US" b="1" dirty="0"/>
              <a:t>8,389.50 ÷ 12 = $699.13 (monthly interest)</a:t>
            </a:r>
          </a:p>
        </p:txBody>
      </p:sp>
      <p:sp>
        <p:nvSpPr>
          <p:cNvPr id="13" name="Content Placeholder 2">
            <a:extLst>
              <a:ext uri="{FF2B5EF4-FFF2-40B4-BE49-F238E27FC236}">
                <a16:creationId xmlns:a16="http://schemas.microsoft.com/office/drawing/2014/main" id="{B7F1BBD7-4FF5-E2E7-AD5F-689BDADEC5AF}"/>
              </a:ext>
            </a:extLst>
          </p:cNvPr>
          <p:cNvSpPr txBox="1">
            <a:spLocks/>
          </p:cNvSpPr>
          <p:nvPr/>
        </p:nvSpPr>
        <p:spPr>
          <a:xfrm>
            <a:off x="5043864" y="5725622"/>
            <a:ext cx="6990283" cy="1001018"/>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Marks monthly interest is $699.13 therefore $150.87 is applied to Principal in the first payment</a:t>
            </a:r>
            <a:br>
              <a:rPr lang="en-US" b="1" dirty="0"/>
            </a:br>
            <a:r>
              <a:rPr lang="en-US" sz="1800" b="1" dirty="0">
                <a:solidFill>
                  <a:srgbClr val="FFFF00"/>
                </a:solidFill>
              </a:rPr>
              <a:t>$119,850 - $150.87 = $119,699.13</a:t>
            </a:r>
          </a:p>
        </p:txBody>
      </p:sp>
    </p:spTree>
    <p:extLst>
      <p:ext uri="{BB962C8B-B14F-4D97-AF65-F5344CB8AC3E}">
        <p14:creationId xmlns:p14="http://schemas.microsoft.com/office/powerpoint/2010/main" val="323079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dissolve">
                                      <p:cBhvr>
                                        <p:cTn id="10" dur="500"/>
                                        <p:tgtEl>
                                          <p:spTgt spid="2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dissolve">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dissolve">
                                      <p:cBhvr>
                                        <p:cTn id="29" dur="500"/>
                                        <p:tgtEl>
                                          <p:spTgt spid="10"/>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dissolv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dissolv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dissolve">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dissolv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8" grpId="0"/>
      <p:bldP spid="9" grpId="0"/>
      <p:bldP spid="10" grpId="0"/>
      <p:bldP spid="11" grpId="0"/>
      <p:bldP spid="12" grpId="0"/>
      <p:bldP spid="3" grpId="0"/>
      <p:bldP spid="6" grpId="0"/>
      <p:bldP spid="7"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5220F-EF80-9E57-CF74-A59E91841CBF}"/>
              </a:ext>
            </a:extLst>
          </p:cNvPr>
          <p:cNvSpPr>
            <a:spLocks noGrp="1"/>
          </p:cNvSpPr>
          <p:nvPr>
            <p:ph type="ctrTitle"/>
          </p:nvPr>
        </p:nvSpPr>
        <p:spPr>
          <a:xfrm>
            <a:off x="6735098" y="609600"/>
            <a:ext cx="4798142" cy="3642851"/>
          </a:xfrm>
        </p:spPr>
        <p:txBody>
          <a:bodyPr>
            <a:normAutofit/>
          </a:bodyPr>
          <a:lstStyle/>
          <a:p>
            <a:r>
              <a:rPr lang="en-US" dirty="0"/>
              <a:t>National Law and practice</a:t>
            </a:r>
          </a:p>
        </p:txBody>
      </p:sp>
      <p:sp>
        <p:nvSpPr>
          <p:cNvPr id="3" name="Subtitle 2">
            <a:extLst>
              <a:ext uri="{FF2B5EF4-FFF2-40B4-BE49-F238E27FC236}">
                <a16:creationId xmlns:a16="http://schemas.microsoft.com/office/drawing/2014/main" id="{FC8EE88C-4D86-5E0D-BB50-3C7F6C532E03}"/>
              </a:ext>
            </a:extLst>
          </p:cNvPr>
          <p:cNvSpPr>
            <a:spLocks noGrp="1"/>
          </p:cNvSpPr>
          <p:nvPr>
            <p:ph type="subTitle" idx="1"/>
          </p:nvPr>
        </p:nvSpPr>
        <p:spPr>
          <a:xfrm>
            <a:off x="6735098" y="4365523"/>
            <a:ext cx="5081764" cy="1793053"/>
          </a:xfrm>
        </p:spPr>
        <p:txBody>
          <a:bodyPr>
            <a:normAutofit/>
          </a:bodyPr>
          <a:lstStyle/>
          <a:p>
            <a:r>
              <a:rPr lang="en-US" dirty="0"/>
              <a:t>Chapter 8 – Financing</a:t>
            </a:r>
          </a:p>
        </p:txBody>
      </p:sp>
      <p:pic>
        <p:nvPicPr>
          <p:cNvPr id="5" name="Picture 4" descr="A logo of a house and a book&#10;&#10;Description automatically generated">
            <a:extLst>
              <a:ext uri="{FF2B5EF4-FFF2-40B4-BE49-F238E27FC236}">
                <a16:creationId xmlns:a16="http://schemas.microsoft.com/office/drawing/2014/main" id="{06D929E7-9D77-BB3C-BF67-C85205E4C181}"/>
              </a:ext>
            </a:extLst>
          </p:cNvPr>
          <p:cNvPicPr>
            <a:picLocks noChangeAspect="1"/>
          </p:cNvPicPr>
          <p:nvPr/>
        </p:nvPicPr>
        <p:blipFill rotWithShape="1">
          <a:blip r:embed="rId2"/>
          <a:srcRect l="1409" r="909" b="1"/>
          <a:stretch/>
        </p:blipFill>
        <p:spPr>
          <a:xfrm>
            <a:off x="633999" y="636640"/>
            <a:ext cx="5462001" cy="5591541"/>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98957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1" y="7901"/>
            <a:ext cx="3543299" cy="4033158"/>
          </a:xfrm>
        </p:spPr>
        <p:txBody>
          <a:bodyPr>
            <a:normAutofit/>
          </a:bodyPr>
          <a:lstStyle/>
          <a:p>
            <a:pPr algn="ctr"/>
            <a:r>
              <a:rPr lang="en-US" b="1" dirty="0"/>
              <a:t>Financing</a:t>
            </a:r>
            <a:br>
              <a:rPr lang="en-US" b="1" dirty="0"/>
            </a:br>
            <a:br>
              <a:rPr lang="en-US" sz="2400" b="1" dirty="0"/>
            </a:br>
            <a:r>
              <a:rPr lang="en-US" sz="2400" b="1" dirty="0"/>
              <a:t>(USING A Mortgage Factor Chart)</a:t>
            </a:r>
            <a:endParaRPr lang="en-US" b="1" dirty="0"/>
          </a:p>
        </p:txBody>
      </p:sp>
      <p:sp>
        <p:nvSpPr>
          <p:cNvPr id="5" name="TextBox 4">
            <a:extLst>
              <a:ext uri="{FF2B5EF4-FFF2-40B4-BE49-F238E27FC236}">
                <a16:creationId xmlns:a16="http://schemas.microsoft.com/office/drawing/2014/main" id="{E5667D8C-2944-F6C2-2695-E3BE8F40F122}"/>
              </a:ext>
            </a:extLst>
          </p:cNvPr>
          <p:cNvSpPr txBox="1"/>
          <p:nvPr/>
        </p:nvSpPr>
        <p:spPr>
          <a:xfrm>
            <a:off x="10790315" y="6261652"/>
            <a:ext cx="1096885" cy="369332"/>
          </a:xfrm>
          <a:prstGeom prst="rect">
            <a:avLst/>
          </a:prstGeom>
          <a:noFill/>
        </p:spPr>
        <p:txBody>
          <a:bodyPr wrap="square" rtlCol="0">
            <a:spAutoFit/>
          </a:bodyPr>
          <a:lstStyle/>
          <a:p>
            <a:r>
              <a:rPr lang="en-US" dirty="0"/>
              <a:t>Pg.  208</a:t>
            </a:r>
          </a:p>
        </p:txBody>
      </p:sp>
      <p:graphicFrame>
        <p:nvGraphicFramePr>
          <p:cNvPr id="7" name="Table 6">
            <a:extLst>
              <a:ext uri="{FF2B5EF4-FFF2-40B4-BE49-F238E27FC236}">
                <a16:creationId xmlns:a16="http://schemas.microsoft.com/office/drawing/2014/main" id="{2E4DA8A6-1A9F-B909-D163-7528CC30FA86}"/>
              </a:ext>
            </a:extLst>
          </p:cNvPr>
          <p:cNvGraphicFramePr>
            <a:graphicFrameLocks noGrp="1"/>
          </p:cNvGraphicFramePr>
          <p:nvPr>
            <p:extLst>
              <p:ext uri="{D42A27DB-BD31-4B8C-83A1-F6EECF244321}">
                <p14:modId xmlns:p14="http://schemas.microsoft.com/office/powerpoint/2010/main" val="2602231129"/>
              </p:ext>
            </p:extLst>
          </p:nvPr>
        </p:nvGraphicFramePr>
        <p:xfrm>
          <a:off x="3687902" y="7901"/>
          <a:ext cx="4585973" cy="6899084"/>
        </p:xfrm>
        <a:graphic>
          <a:graphicData uri="http://schemas.openxmlformats.org/drawingml/2006/table">
            <a:tbl>
              <a:tblPr firstRow="1" firstCol="1" bandRow="1">
                <a:tableStyleId>{5C22544A-7EE6-4342-B048-85BDC9FD1C3A}</a:tableStyleId>
              </a:tblPr>
              <a:tblGrid>
                <a:gridCol w="1186654">
                  <a:extLst>
                    <a:ext uri="{9D8B030D-6E8A-4147-A177-3AD203B41FA5}">
                      <a16:colId xmlns:a16="http://schemas.microsoft.com/office/drawing/2014/main" val="671513288"/>
                    </a:ext>
                  </a:extLst>
                </a:gridCol>
                <a:gridCol w="1767024">
                  <a:extLst>
                    <a:ext uri="{9D8B030D-6E8A-4147-A177-3AD203B41FA5}">
                      <a16:colId xmlns:a16="http://schemas.microsoft.com/office/drawing/2014/main" val="3143548955"/>
                    </a:ext>
                  </a:extLst>
                </a:gridCol>
                <a:gridCol w="1632295">
                  <a:extLst>
                    <a:ext uri="{9D8B030D-6E8A-4147-A177-3AD203B41FA5}">
                      <a16:colId xmlns:a16="http://schemas.microsoft.com/office/drawing/2014/main" val="3651417413"/>
                    </a:ext>
                  </a:extLst>
                </a:gridCol>
              </a:tblGrid>
              <a:tr h="441740">
                <a:tc gridSpan="3">
                  <a:txBody>
                    <a:bodyPr/>
                    <a:lstStyle/>
                    <a:p>
                      <a:pPr marL="0" marR="0">
                        <a:lnSpc>
                          <a:spcPct val="115000"/>
                        </a:lnSpc>
                        <a:spcBef>
                          <a:spcPts val="0"/>
                        </a:spcBef>
                        <a:spcAft>
                          <a:spcPts val="0"/>
                        </a:spcAft>
                      </a:pPr>
                      <a:r>
                        <a:rPr lang="en-US" sz="1600">
                          <a:effectLst/>
                        </a:rPr>
                        <a:t>MONTHLY PAYMENT FACTORS (PER $1,000)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100114" marR="100114" marT="50057" marB="50057"/>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37416355"/>
                  </a:ext>
                </a:extLst>
              </a:tr>
              <a:tr h="269056">
                <a:tc>
                  <a:txBody>
                    <a:bodyPr/>
                    <a:lstStyle/>
                    <a:p>
                      <a:pPr marL="0" marR="0">
                        <a:lnSpc>
                          <a:spcPct val="115000"/>
                        </a:lnSpc>
                        <a:spcBef>
                          <a:spcPts val="0"/>
                        </a:spcBef>
                        <a:spcAft>
                          <a:spcPts val="0"/>
                        </a:spcAft>
                      </a:pPr>
                      <a:r>
                        <a:rPr lang="en-US" sz="1600">
                          <a:effectLst/>
                        </a:rPr>
                        <a:t>Rate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tc>
                  <a:txBody>
                    <a:bodyPr/>
                    <a:lstStyle/>
                    <a:p>
                      <a:pPr marL="0" marR="0">
                        <a:lnSpc>
                          <a:spcPct val="115000"/>
                        </a:lnSpc>
                        <a:spcBef>
                          <a:spcPts val="0"/>
                        </a:spcBef>
                        <a:spcAft>
                          <a:spcPts val="0"/>
                        </a:spcAft>
                      </a:pPr>
                      <a:r>
                        <a:rPr lang="en-US" sz="1600">
                          <a:effectLst/>
                        </a:rPr>
                        <a:t>15 Years</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tc>
                  <a:txBody>
                    <a:bodyPr/>
                    <a:lstStyle/>
                    <a:p>
                      <a:pPr marL="0" marR="0">
                        <a:lnSpc>
                          <a:spcPct val="115000"/>
                        </a:lnSpc>
                        <a:spcBef>
                          <a:spcPts val="0"/>
                        </a:spcBef>
                        <a:spcAft>
                          <a:spcPts val="0"/>
                        </a:spcAft>
                      </a:pPr>
                      <a:r>
                        <a:rPr lang="en-US" sz="1600" dirty="0">
                          <a:effectLst/>
                        </a:rPr>
                        <a:t>30 Years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extLst>
                  <a:ext uri="{0D108BD9-81ED-4DB2-BD59-A6C34878D82A}">
                    <a16:rowId xmlns:a16="http://schemas.microsoft.com/office/drawing/2014/main" val="4023256142"/>
                  </a:ext>
                </a:extLst>
              </a:tr>
              <a:tr h="269056">
                <a:tc>
                  <a:txBody>
                    <a:bodyPr/>
                    <a:lstStyle/>
                    <a:p>
                      <a:pPr marL="0" marR="0">
                        <a:lnSpc>
                          <a:spcPct val="115000"/>
                        </a:lnSpc>
                        <a:spcBef>
                          <a:spcPts val="0"/>
                        </a:spcBef>
                        <a:spcAft>
                          <a:spcPts val="0"/>
                        </a:spcAft>
                      </a:pPr>
                      <a:r>
                        <a:rPr lang="en-US" sz="1600">
                          <a:effectLst/>
                        </a:rPr>
                        <a:t>7.00%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tc>
                  <a:txBody>
                    <a:bodyPr/>
                    <a:lstStyle/>
                    <a:p>
                      <a:pPr marL="0" marR="0">
                        <a:lnSpc>
                          <a:spcPct val="115000"/>
                        </a:lnSpc>
                        <a:spcBef>
                          <a:spcPts val="0"/>
                        </a:spcBef>
                        <a:spcAft>
                          <a:spcPts val="0"/>
                        </a:spcAft>
                      </a:pPr>
                      <a:r>
                        <a:rPr lang="en-US" sz="1600">
                          <a:effectLst/>
                        </a:rPr>
                        <a:t>$8.99</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tc>
                  <a:txBody>
                    <a:bodyPr/>
                    <a:lstStyle/>
                    <a:p>
                      <a:pPr marL="0" marR="0">
                        <a:lnSpc>
                          <a:spcPct val="115000"/>
                        </a:lnSpc>
                        <a:spcBef>
                          <a:spcPts val="0"/>
                        </a:spcBef>
                        <a:spcAft>
                          <a:spcPts val="0"/>
                        </a:spcAft>
                      </a:pPr>
                      <a:r>
                        <a:rPr lang="en-US" sz="1600">
                          <a:effectLst/>
                        </a:rPr>
                        <a:t>$6.65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extLst>
                  <a:ext uri="{0D108BD9-81ED-4DB2-BD59-A6C34878D82A}">
                    <a16:rowId xmlns:a16="http://schemas.microsoft.com/office/drawing/2014/main" val="3636653625"/>
                  </a:ext>
                </a:extLst>
              </a:tr>
              <a:tr h="269056">
                <a:tc>
                  <a:txBody>
                    <a:bodyPr/>
                    <a:lstStyle/>
                    <a:p>
                      <a:pPr marL="0" marR="0">
                        <a:lnSpc>
                          <a:spcPct val="115000"/>
                        </a:lnSpc>
                        <a:spcBef>
                          <a:spcPts val="0"/>
                        </a:spcBef>
                        <a:spcAft>
                          <a:spcPts val="0"/>
                        </a:spcAft>
                      </a:pPr>
                      <a:r>
                        <a:rPr lang="en-US" sz="1600">
                          <a:effectLst/>
                        </a:rPr>
                        <a:t>7.25%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tc>
                  <a:txBody>
                    <a:bodyPr/>
                    <a:lstStyle/>
                    <a:p>
                      <a:pPr marL="0" marR="0">
                        <a:lnSpc>
                          <a:spcPct val="115000"/>
                        </a:lnSpc>
                        <a:spcBef>
                          <a:spcPts val="0"/>
                        </a:spcBef>
                        <a:spcAft>
                          <a:spcPts val="0"/>
                        </a:spcAft>
                      </a:pPr>
                      <a:r>
                        <a:rPr lang="en-US" sz="1600">
                          <a:effectLst/>
                        </a:rPr>
                        <a:t>9.13</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tc>
                  <a:txBody>
                    <a:bodyPr/>
                    <a:lstStyle/>
                    <a:p>
                      <a:pPr marL="0" marR="0">
                        <a:lnSpc>
                          <a:spcPct val="115000"/>
                        </a:lnSpc>
                        <a:spcBef>
                          <a:spcPts val="0"/>
                        </a:spcBef>
                        <a:spcAft>
                          <a:spcPts val="0"/>
                        </a:spcAft>
                      </a:pPr>
                      <a:r>
                        <a:rPr lang="en-US" sz="1600">
                          <a:effectLst/>
                        </a:rPr>
                        <a:t>6.82</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extLst>
                  <a:ext uri="{0D108BD9-81ED-4DB2-BD59-A6C34878D82A}">
                    <a16:rowId xmlns:a16="http://schemas.microsoft.com/office/drawing/2014/main" val="1148108810"/>
                  </a:ext>
                </a:extLst>
              </a:tr>
              <a:tr h="269056">
                <a:tc>
                  <a:txBody>
                    <a:bodyPr/>
                    <a:lstStyle/>
                    <a:p>
                      <a:pPr marL="0" marR="0">
                        <a:lnSpc>
                          <a:spcPct val="115000"/>
                        </a:lnSpc>
                        <a:spcBef>
                          <a:spcPts val="0"/>
                        </a:spcBef>
                        <a:spcAft>
                          <a:spcPts val="0"/>
                        </a:spcAft>
                      </a:pPr>
                      <a:r>
                        <a:rPr lang="en-US" sz="1600">
                          <a:effectLst/>
                        </a:rPr>
                        <a:t>7.50%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tc>
                  <a:txBody>
                    <a:bodyPr/>
                    <a:lstStyle/>
                    <a:p>
                      <a:pPr marL="0" marR="0">
                        <a:lnSpc>
                          <a:spcPct val="115000"/>
                        </a:lnSpc>
                        <a:spcBef>
                          <a:spcPts val="0"/>
                        </a:spcBef>
                        <a:spcAft>
                          <a:spcPts val="0"/>
                        </a:spcAft>
                      </a:pPr>
                      <a:r>
                        <a:rPr lang="en-US" sz="1600">
                          <a:effectLst/>
                        </a:rPr>
                        <a:t>9.27</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tc>
                  <a:txBody>
                    <a:bodyPr/>
                    <a:lstStyle/>
                    <a:p>
                      <a:pPr marL="0" marR="0">
                        <a:lnSpc>
                          <a:spcPct val="115000"/>
                        </a:lnSpc>
                        <a:spcBef>
                          <a:spcPts val="0"/>
                        </a:spcBef>
                        <a:spcAft>
                          <a:spcPts val="0"/>
                        </a:spcAft>
                      </a:pPr>
                      <a:r>
                        <a:rPr lang="en-US" sz="1600">
                          <a:effectLst/>
                        </a:rPr>
                        <a:t>6.99</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extLst>
                  <a:ext uri="{0D108BD9-81ED-4DB2-BD59-A6C34878D82A}">
                    <a16:rowId xmlns:a16="http://schemas.microsoft.com/office/drawing/2014/main" val="605588385"/>
                  </a:ext>
                </a:extLst>
              </a:tr>
              <a:tr h="269056">
                <a:tc>
                  <a:txBody>
                    <a:bodyPr/>
                    <a:lstStyle/>
                    <a:p>
                      <a:pPr marL="0" marR="0">
                        <a:lnSpc>
                          <a:spcPct val="115000"/>
                        </a:lnSpc>
                        <a:spcBef>
                          <a:spcPts val="0"/>
                        </a:spcBef>
                        <a:spcAft>
                          <a:spcPts val="0"/>
                        </a:spcAft>
                      </a:pPr>
                      <a:r>
                        <a:rPr lang="en-US" sz="1600">
                          <a:effectLst/>
                        </a:rPr>
                        <a:t>7.75%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tc>
                  <a:txBody>
                    <a:bodyPr/>
                    <a:lstStyle/>
                    <a:p>
                      <a:pPr marL="0" marR="0">
                        <a:lnSpc>
                          <a:spcPct val="115000"/>
                        </a:lnSpc>
                        <a:spcBef>
                          <a:spcPts val="0"/>
                        </a:spcBef>
                        <a:spcAft>
                          <a:spcPts val="0"/>
                        </a:spcAft>
                      </a:pPr>
                      <a:r>
                        <a:rPr lang="en-US" sz="1600">
                          <a:effectLst/>
                        </a:rPr>
                        <a:t>9.41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tc>
                  <a:txBody>
                    <a:bodyPr/>
                    <a:lstStyle/>
                    <a:p>
                      <a:pPr marL="0" marR="0">
                        <a:lnSpc>
                          <a:spcPct val="115000"/>
                        </a:lnSpc>
                        <a:spcBef>
                          <a:spcPts val="0"/>
                        </a:spcBef>
                        <a:spcAft>
                          <a:spcPts val="0"/>
                        </a:spcAft>
                      </a:pPr>
                      <a:r>
                        <a:rPr lang="en-US" sz="1600">
                          <a:effectLst/>
                        </a:rPr>
                        <a:t>7.16</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extLst>
                  <a:ext uri="{0D108BD9-81ED-4DB2-BD59-A6C34878D82A}">
                    <a16:rowId xmlns:a16="http://schemas.microsoft.com/office/drawing/2014/main" val="2851391906"/>
                  </a:ext>
                </a:extLst>
              </a:tr>
              <a:tr h="269056">
                <a:tc>
                  <a:txBody>
                    <a:bodyPr/>
                    <a:lstStyle/>
                    <a:p>
                      <a:pPr marL="0" marR="0">
                        <a:lnSpc>
                          <a:spcPct val="115000"/>
                        </a:lnSpc>
                        <a:spcBef>
                          <a:spcPts val="0"/>
                        </a:spcBef>
                        <a:spcAft>
                          <a:spcPts val="0"/>
                        </a:spcAft>
                      </a:pPr>
                      <a:r>
                        <a:rPr lang="en-US" sz="1600">
                          <a:effectLst/>
                        </a:rPr>
                        <a:t>8.00%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tc>
                  <a:txBody>
                    <a:bodyPr/>
                    <a:lstStyle/>
                    <a:p>
                      <a:pPr marL="0" marR="0">
                        <a:lnSpc>
                          <a:spcPct val="115000"/>
                        </a:lnSpc>
                        <a:spcBef>
                          <a:spcPts val="0"/>
                        </a:spcBef>
                        <a:spcAft>
                          <a:spcPts val="0"/>
                        </a:spcAft>
                      </a:pPr>
                      <a:r>
                        <a:rPr lang="en-US" sz="1600">
                          <a:effectLst/>
                        </a:rPr>
                        <a:t>9.56</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tc>
                  <a:txBody>
                    <a:bodyPr/>
                    <a:lstStyle/>
                    <a:p>
                      <a:pPr marL="0" marR="0">
                        <a:lnSpc>
                          <a:spcPct val="115000"/>
                        </a:lnSpc>
                        <a:spcBef>
                          <a:spcPts val="0"/>
                        </a:spcBef>
                        <a:spcAft>
                          <a:spcPts val="0"/>
                        </a:spcAft>
                      </a:pPr>
                      <a:r>
                        <a:rPr lang="en-US" sz="1600">
                          <a:effectLst/>
                        </a:rPr>
                        <a:t>7.34</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extLst>
                  <a:ext uri="{0D108BD9-81ED-4DB2-BD59-A6C34878D82A}">
                    <a16:rowId xmlns:a16="http://schemas.microsoft.com/office/drawing/2014/main" val="4248627851"/>
                  </a:ext>
                </a:extLst>
              </a:tr>
              <a:tr h="269056">
                <a:tc>
                  <a:txBody>
                    <a:bodyPr/>
                    <a:lstStyle/>
                    <a:p>
                      <a:pPr marL="0" marR="0">
                        <a:lnSpc>
                          <a:spcPct val="115000"/>
                        </a:lnSpc>
                        <a:spcBef>
                          <a:spcPts val="0"/>
                        </a:spcBef>
                        <a:spcAft>
                          <a:spcPts val="0"/>
                        </a:spcAft>
                      </a:pPr>
                      <a:r>
                        <a:rPr lang="en-US" sz="1600">
                          <a:effectLst/>
                        </a:rPr>
                        <a:t>8.25%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tc>
                  <a:txBody>
                    <a:bodyPr/>
                    <a:lstStyle/>
                    <a:p>
                      <a:pPr marL="0" marR="0">
                        <a:lnSpc>
                          <a:spcPct val="115000"/>
                        </a:lnSpc>
                        <a:spcBef>
                          <a:spcPts val="0"/>
                        </a:spcBef>
                        <a:spcAft>
                          <a:spcPts val="0"/>
                        </a:spcAft>
                      </a:pPr>
                      <a:r>
                        <a:rPr lang="en-US" sz="1600">
                          <a:effectLst/>
                        </a:rPr>
                        <a:t>9.70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tc>
                  <a:txBody>
                    <a:bodyPr/>
                    <a:lstStyle/>
                    <a:p>
                      <a:pPr marL="0" marR="0">
                        <a:lnSpc>
                          <a:spcPct val="115000"/>
                        </a:lnSpc>
                        <a:spcBef>
                          <a:spcPts val="0"/>
                        </a:spcBef>
                        <a:spcAft>
                          <a:spcPts val="0"/>
                        </a:spcAft>
                      </a:pPr>
                      <a:r>
                        <a:rPr lang="en-US" sz="1600">
                          <a:effectLst/>
                        </a:rPr>
                        <a:t>7.51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extLst>
                  <a:ext uri="{0D108BD9-81ED-4DB2-BD59-A6C34878D82A}">
                    <a16:rowId xmlns:a16="http://schemas.microsoft.com/office/drawing/2014/main" val="554383478"/>
                  </a:ext>
                </a:extLst>
              </a:tr>
              <a:tr h="269056">
                <a:tc>
                  <a:txBody>
                    <a:bodyPr/>
                    <a:lstStyle/>
                    <a:p>
                      <a:pPr marL="0" marR="0">
                        <a:lnSpc>
                          <a:spcPct val="115000"/>
                        </a:lnSpc>
                        <a:spcBef>
                          <a:spcPts val="0"/>
                        </a:spcBef>
                        <a:spcAft>
                          <a:spcPts val="0"/>
                        </a:spcAft>
                      </a:pPr>
                      <a:r>
                        <a:rPr lang="en-US" sz="1600">
                          <a:effectLst/>
                        </a:rPr>
                        <a:t>8.50%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tc>
                  <a:txBody>
                    <a:bodyPr/>
                    <a:lstStyle/>
                    <a:p>
                      <a:pPr marL="0" marR="0">
                        <a:lnSpc>
                          <a:spcPct val="115000"/>
                        </a:lnSpc>
                        <a:spcBef>
                          <a:spcPts val="0"/>
                        </a:spcBef>
                        <a:spcAft>
                          <a:spcPts val="0"/>
                        </a:spcAft>
                      </a:pPr>
                      <a:r>
                        <a:rPr lang="en-US" sz="1600">
                          <a:effectLst/>
                        </a:rPr>
                        <a:t>9.85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tc>
                  <a:txBody>
                    <a:bodyPr/>
                    <a:lstStyle/>
                    <a:p>
                      <a:pPr marL="0" marR="0">
                        <a:lnSpc>
                          <a:spcPct val="115000"/>
                        </a:lnSpc>
                        <a:spcBef>
                          <a:spcPts val="0"/>
                        </a:spcBef>
                        <a:spcAft>
                          <a:spcPts val="0"/>
                        </a:spcAft>
                      </a:pPr>
                      <a:r>
                        <a:rPr lang="en-US" sz="1600">
                          <a:effectLst/>
                        </a:rPr>
                        <a:t>7.69</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extLst>
                  <a:ext uri="{0D108BD9-81ED-4DB2-BD59-A6C34878D82A}">
                    <a16:rowId xmlns:a16="http://schemas.microsoft.com/office/drawing/2014/main" val="3920840647"/>
                  </a:ext>
                </a:extLst>
              </a:tr>
              <a:tr h="269056">
                <a:tc>
                  <a:txBody>
                    <a:bodyPr/>
                    <a:lstStyle/>
                    <a:p>
                      <a:pPr marL="0" marR="0">
                        <a:lnSpc>
                          <a:spcPct val="115000"/>
                        </a:lnSpc>
                        <a:spcBef>
                          <a:spcPts val="0"/>
                        </a:spcBef>
                        <a:spcAft>
                          <a:spcPts val="0"/>
                        </a:spcAft>
                      </a:pPr>
                      <a:r>
                        <a:rPr lang="en-US" sz="1600">
                          <a:effectLst/>
                        </a:rPr>
                        <a:t>8.75%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tc>
                  <a:txBody>
                    <a:bodyPr/>
                    <a:lstStyle/>
                    <a:p>
                      <a:pPr marL="0" marR="0">
                        <a:lnSpc>
                          <a:spcPct val="115000"/>
                        </a:lnSpc>
                        <a:spcBef>
                          <a:spcPts val="0"/>
                        </a:spcBef>
                        <a:spcAft>
                          <a:spcPts val="0"/>
                        </a:spcAft>
                      </a:pPr>
                      <a:r>
                        <a:rPr lang="en-US" sz="1600">
                          <a:effectLst/>
                        </a:rPr>
                        <a:t>10.00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tc>
                  <a:txBody>
                    <a:bodyPr/>
                    <a:lstStyle/>
                    <a:p>
                      <a:pPr marL="0" marR="0">
                        <a:lnSpc>
                          <a:spcPct val="115000"/>
                        </a:lnSpc>
                        <a:spcBef>
                          <a:spcPts val="0"/>
                        </a:spcBef>
                        <a:spcAft>
                          <a:spcPts val="0"/>
                        </a:spcAft>
                      </a:pPr>
                      <a:r>
                        <a:rPr lang="en-US" sz="1600">
                          <a:effectLst/>
                        </a:rPr>
                        <a:t>7.87</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extLst>
                  <a:ext uri="{0D108BD9-81ED-4DB2-BD59-A6C34878D82A}">
                    <a16:rowId xmlns:a16="http://schemas.microsoft.com/office/drawing/2014/main" val="1448221212"/>
                  </a:ext>
                </a:extLst>
              </a:tr>
              <a:tr h="269056">
                <a:tc>
                  <a:txBody>
                    <a:bodyPr/>
                    <a:lstStyle/>
                    <a:p>
                      <a:pPr marL="0" marR="0">
                        <a:lnSpc>
                          <a:spcPct val="115000"/>
                        </a:lnSpc>
                        <a:spcBef>
                          <a:spcPts val="0"/>
                        </a:spcBef>
                        <a:spcAft>
                          <a:spcPts val="0"/>
                        </a:spcAft>
                      </a:pPr>
                      <a:r>
                        <a:rPr lang="en-US" sz="1600">
                          <a:effectLst/>
                        </a:rPr>
                        <a:t>9.00%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tc>
                  <a:txBody>
                    <a:bodyPr/>
                    <a:lstStyle/>
                    <a:p>
                      <a:pPr marL="0" marR="0">
                        <a:lnSpc>
                          <a:spcPct val="115000"/>
                        </a:lnSpc>
                        <a:spcBef>
                          <a:spcPts val="0"/>
                        </a:spcBef>
                        <a:spcAft>
                          <a:spcPts val="0"/>
                        </a:spcAft>
                      </a:pPr>
                      <a:r>
                        <a:rPr lang="en-US" sz="1600">
                          <a:effectLst/>
                        </a:rPr>
                        <a:t>10.15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tc>
                  <a:txBody>
                    <a:bodyPr/>
                    <a:lstStyle/>
                    <a:p>
                      <a:pPr marL="0" marR="0">
                        <a:lnSpc>
                          <a:spcPct val="115000"/>
                        </a:lnSpc>
                        <a:spcBef>
                          <a:spcPts val="0"/>
                        </a:spcBef>
                        <a:spcAft>
                          <a:spcPts val="0"/>
                        </a:spcAft>
                      </a:pPr>
                      <a:r>
                        <a:rPr lang="en-US" sz="1600">
                          <a:effectLst/>
                        </a:rPr>
                        <a:t>8.05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extLst>
                  <a:ext uri="{0D108BD9-81ED-4DB2-BD59-A6C34878D82A}">
                    <a16:rowId xmlns:a16="http://schemas.microsoft.com/office/drawing/2014/main" val="292188772"/>
                  </a:ext>
                </a:extLst>
              </a:tr>
              <a:tr h="269056">
                <a:tc>
                  <a:txBody>
                    <a:bodyPr/>
                    <a:lstStyle/>
                    <a:p>
                      <a:pPr marL="0" marR="0">
                        <a:lnSpc>
                          <a:spcPct val="115000"/>
                        </a:lnSpc>
                        <a:spcBef>
                          <a:spcPts val="0"/>
                        </a:spcBef>
                        <a:spcAft>
                          <a:spcPts val="0"/>
                        </a:spcAft>
                      </a:pPr>
                      <a:r>
                        <a:rPr lang="en-US" sz="1600">
                          <a:effectLst/>
                        </a:rPr>
                        <a:t>9.25%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tc>
                  <a:txBody>
                    <a:bodyPr/>
                    <a:lstStyle/>
                    <a:p>
                      <a:pPr marL="0" marR="0">
                        <a:lnSpc>
                          <a:spcPct val="115000"/>
                        </a:lnSpc>
                        <a:spcBef>
                          <a:spcPts val="0"/>
                        </a:spcBef>
                        <a:spcAft>
                          <a:spcPts val="0"/>
                        </a:spcAft>
                      </a:pPr>
                      <a:r>
                        <a:rPr lang="en-US" sz="1600">
                          <a:effectLst/>
                        </a:rPr>
                        <a:t>10.30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tc>
                  <a:txBody>
                    <a:bodyPr/>
                    <a:lstStyle/>
                    <a:p>
                      <a:pPr marL="0" marR="0">
                        <a:lnSpc>
                          <a:spcPct val="115000"/>
                        </a:lnSpc>
                        <a:spcBef>
                          <a:spcPts val="0"/>
                        </a:spcBef>
                        <a:spcAft>
                          <a:spcPts val="0"/>
                        </a:spcAft>
                      </a:pPr>
                      <a:r>
                        <a:rPr lang="en-US" sz="1600">
                          <a:effectLst/>
                        </a:rPr>
                        <a:t>8.23</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extLst>
                  <a:ext uri="{0D108BD9-81ED-4DB2-BD59-A6C34878D82A}">
                    <a16:rowId xmlns:a16="http://schemas.microsoft.com/office/drawing/2014/main" val="1665016385"/>
                  </a:ext>
                </a:extLst>
              </a:tr>
              <a:tr h="269056">
                <a:tc>
                  <a:txBody>
                    <a:bodyPr/>
                    <a:lstStyle/>
                    <a:p>
                      <a:pPr marL="0" marR="0">
                        <a:lnSpc>
                          <a:spcPct val="115000"/>
                        </a:lnSpc>
                        <a:spcBef>
                          <a:spcPts val="0"/>
                        </a:spcBef>
                        <a:spcAft>
                          <a:spcPts val="0"/>
                        </a:spcAft>
                      </a:pPr>
                      <a:r>
                        <a:rPr lang="en-US" sz="1600">
                          <a:effectLst/>
                        </a:rPr>
                        <a:t>9.50%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tc>
                  <a:txBody>
                    <a:bodyPr/>
                    <a:lstStyle/>
                    <a:p>
                      <a:pPr marL="0" marR="0">
                        <a:lnSpc>
                          <a:spcPct val="115000"/>
                        </a:lnSpc>
                        <a:spcBef>
                          <a:spcPts val="0"/>
                        </a:spcBef>
                        <a:spcAft>
                          <a:spcPts val="0"/>
                        </a:spcAft>
                      </a:pPr>
                      <a:r>
                        <a:rPr lang="en-US" sz="1600">
                          <a:effectLst/>
                        </a:rPr>
                        <a:t>10.45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tc>
                  <a:txBody>
                    <a:bodyPr/>
                    <a:lstStyle/>
                    <a:p>
                      <a:pPr marL="0" marR="0">
                        <a:lnSpc>
                          <a:spcPct val="115000"/>
                        </a:lnSpc>
                        <a:spcBef>
                          <a:spcPts val="0"/>
                        </a:spcBef>
                        <a:spcAft>
                          <a:spcPts val="0"/>
                        </a:spcAft>
                      </a:pPr>
                      <a:r>
                        <a:rPr lang="en-US" sz="1600">
                          <a:effectLst/>
                        </a:rPr>
                        <a:t>8.41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extLst>
                  <a:ext uri="{0D108BD9-81ED-4DB2-BD59-A6C34878D82A}">
                    <a16:rowId xmlns:a16="http://schemas.microsoft.com/office/drawing/2014/main" val="3259290699"/>
                  </a:ext>
                </a:extLst>
              </a:tr>
              <a:tr h="269056">
                <a:tc>
                  <a:txBody>
                    <a:bodyPr/>
                    <a:lstStyle/>
                    <a:p>
                      <a:pPr marL="0" marR="0">
                        <a:lnSpc>
                          <a:spcPct val="115000"/>
                        </a:lnSpc>
                        <a:spcBef>
                          <a:spcPts val="0"/>
                        </a:spcBef>
                        <a:spcAft>
                          <a:spcPts val="0"/>
                        </a:spcAft>
                      </a:pPr>
                      <a:r>
                        <a:rPr lang="en-US" sz="1600">
                          <a:effectLst/>
                        </a:rPr>
                        <a:t>9.75%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tc>
                  <a:txBody>
                    <a:bodyPr/>
                    <a:lstStyle/>
                    <a:p>
                      <a:pPr marL="0" marR="0">
                        <a:lnSpc>
                          <a:spcPct val="115000"/>
                        </a:lnSpc>
                        <a:spcBef>
                          <a:spcPts val="0"/>
                        </a:spcBef>
                        <a:spcAft>
                          <a:spcPts val="0"/>
                        </a:spcAft>
                      </a:pPr>
                      <a:r>
                        <a:rPr lang="en-US" sz="1600">
                          <a:effectLst/>
                        </a:rPr>
                        <a:t>10.60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tc>
                  <a:txBody>
                    <a:bodyPr/>
                    <a:lstStyle/>
                    <a:p>
                      <a:pPr marL="0" marR="0">
                        <a:lnSpc>
                          <a:spcPct val="115000"/>
                        </a:lnSpc>
                        <a:spcBef>
                          <a:spcPts val="0"/>
                        </a:spcBef>
                        <a:spcAft>
                          <a:spcPts val="0"/>
                        </a:spcAft>
                      </a:pPr>
                      <a:r>
                        <a:rPr lang="en-US" sz="1600">
                          <a:effectLst/>
                        </a:rPr>
                        <a:t>8.60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extLst>
                  <a:ext uri="{0D108BD9-81ED-4DB2-BD59-A6C34878D82A}">
                    <a16:rowId xmlns:a16="http://schemas.microsoft.com/office/drawing/2014/main" val="812510827"/>
                  </a:ext>
                </a:extLst>
              </a:tr>
              <a:tr h="269056">
                <a:tc>
                  <a:txBody>
                    <a:bodyPr/>
                    <a:lstStyle/>
                    <a:p>
                      <a:pPr marL="0" marR="0">
                        <a:lnSpc>
                          <a:spcPct val="115000"/>
                        </a:lnSpc>
                        <a:spcBef>
                          <a:spcPts val="0"/>
                        </a:spcBef>
                        <a:spcAft>
                          <a:spcPts val="0"/>
                        </a:spcAft>
                      </a:pPr>
                      <a:r>
                        <a:rPr lang="en-US" sz="1600">
                          <a:effectLst/>
                        </a:rPr>
                        <a:t>10.00%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tc>
                  <a:txBody>
                    <a:bodyPr/>
                    <a:lstStyle/>
                    <a:p>
                      <a:pPr marL="0" marR="0">
                        <a:lnSpc>
                          <a:spcPct val="115000"/>
                        </a:lnSpc>
                        <a:spcBef>
                          <a:spcPts val="0"/>
                        </a:spcBef>
                        <a:spcAft>
                          <a:spcPts val="0"/>
                        </a:spcAft>
                      </a:pPr>
                      <a:r>
                        <a:rPr lang="en-US" sz="1600">
                          <a:effectLst/>
                        </a:rPr>
                        <a:t>10.75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tc>
                  <a:txBody>
                    <a:bodyPr/>
                    <a:lstStyle/>
                    <a:p>
                      <a:pPr marL="0" marR="0">
                        <a:lnSpc>
                          <a:spcPct val="115000"/>
                        </a:lnSpc>
                        <a:spcBef>
                          <a:spcPts val="0"/>
                        </a:spcBef>
                        <a:spcAft>
                          <a:spcPts val="0"/>
                        </a:spcAft>
                      </a:pPr>
                      <a:r>
                        <a:rPr lang="en-US" sz="1600">
                          <a:effectLst/>
                        </a:rPr>
                        <a:t>8.78</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extLst>
                  <a:ext uri="{0D108BD9-81ED-4DB2-BD59-A6C34878D82A}">
                    <a16:rowId xmlns:a16="http://schemas.microsoft.com/office/drawing/2014/main" val="1766877773"/>
                  </a:ext>
                </a:extLst>
              </a:tr>
              <a:tr h="269056">
                <a:tc>
                  <a:txBody>
                    <a:bodyPr/>
                    <a:lstStyle/>
                    <a:p>
                      <a:pPr marL="0" marR="0">
                        <a:lnSpc>
                          <a:spcPct val="115000"/>
                        </a:lnSpc>
                        <a:spcBef>
                          <a:spcPts val="0"/>
                        </a:spcBef>
                        <a:spcAft>
                          <a:spcPts val="0"/>
                        </a:spcAft>
                      </a:pPr>
                      <a:r>
                        <a:rPr lang="en-US" sz="1600">
                          <a:effectLst/>
                        </a:rPr>
                        <a:t>10.25%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tc>
                  <a:txBody>
                    <a:bodyPr/>
                    <a:lstStyle/>
                    <a:p>
                      <a:pPr marL="0" marR="0">
                        <a:lnSpc>
                          <a:spcPct val="115000"/>
                        </a:lnSpc>
                        <a:spcBef>
                          <a:spcPts val="0"/>
                        </a:spcBef>
                        <a:spcAft>
                          <a:spcPts val="0"/>
                        </a:spcAft>
                      </a:pPr>
                      <a:r>
                        <a:rPr lang="en-US" sz="1600">
                          <a:effectLst/>
                        </a:rPr>
                        <a:t>10.90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tc>
                  <a:txBody>
                    <a:bodyPr/>
                    <a:lstStyle/>
                    <a:p>
                      <a:pPr marL="0" marR="0">
                        <a:lnSpc>
                          <a:spcPct val="115000"/>
                        </a:lnSpc>
                        <a:spcBef>
                          <a:spcPts val="0"/>
                        </a:spcBef>
                        <a:spcAft>
                          <a:spcPts val="0"/>
                        </a:spcAft>
                      </a:pPr>
                      <a:r>
                        <a:rPr lang="en-US" sz="1600">
                          <a:effectLst/>
                        </a:rPr>
                        <a:t>8.97</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extLst>
                  <a:ext uri="{0D108BD9-81ED-4DB2-BD59-A6C34878D82A}">
                    <a16:rowId xmlns:a16="http://schemas.microsoft.com/office/drawing/2014/main" val="2209781813"/>
                  </a:ext>
                </a:extLst>
              </a:tr>
              <a:tr h="269056">
                <a:tc>
                  <a:txBody>
                    <a:bodyPr/>
                    <a:lstStyle/>
                    <a:p>
                      <a:pPr marL="0" marR="0">
                        <a:lnSpc>
                          <a:spcPct val="115000"/>
                        </a:lnSpc>
                        <a:spcBef>
                          <a:spcPts val="0"/>
                        </a:spcBef>
                        <a:spcAft>
                          <a:spcPts val="0"/>
                        </a:spcAft>
                      </a:pPr>
                      <a:r>
                        <a:rPr lang="en-US" sz="1600">
                          <a:effectLst/>
                        </a:rPr>
                        <a:t>10.50%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tc>
                  <a:txBody>
                    <a:bodyPr/>
                    <a:lstStyle/>
                    <a:p>
                      <a:pPr marL="0" marR="0">
                        <a:lnSpc>
                          <a:spcPct val="115000"/>
                        </a:lnSpc>
                        <a:spcBef>
                          <a:spcPts val="0"/>
                        </a:spcBef>
                        <a:spcAft>
                          <a:spcPts val="0"/>
                        </a:spcAft>
                      </a:pPr>
                      <a:r>
                        <a:rPr lang="en-US" sz="1600">
                          <a:effectLst/>
                        </a:rPr>
                        <a:t>11.06</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tc>
                  <a:txBody>
                    <a:bodyPr/>
                    <a:lstStyle/>
                    <a:p>
                      <a:pPr marL="0" marR="0">
                        <a:lnSpc>
                          <a:spcPct val="115000"/>
                        </a:lnSpc>
                        <a:spcBef>
                          <a:spcPts val="0"/>
                        </a:spcBef>
                        <a:spcAft>
                          <a:spcPts val="0"/>
                        </a:spcAft>
                      </a:pPr>
                      <a:r>
                        <a:rPr lang="en-US" sz="1600">
                          <a:effectLst/>
                        </a:rPr>
                        <a:t>9.15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extLst>
                  <a:ext uri="{0D108BD9-81ED-4DB2-BD59-A6C34878D82A}">
                    <a16:rowId xmlns:a16="http://schemas.microsoft.com/office/drawing/2014/main" val="1283723203"/>
                  </a:ext>
                </a:extLst>
              </a:tr>
              <a:tr h="269056">
                <a:tc>
                  <a:txBody>
                    <a:bodyPr/>
                    <a:lstStyle/>
                    <a:p>
                      <a:pPr marL="0" marR="0">
                        <a:lnSpc>
                          <a:spcPct val="115000"/>
                        </a:lnSpc>
                        <a:spcBef>
                          <a:spcPts val="0"/>
                        </a:spcBef>
                        <a:spcAft>
                          <a:spcPts val="0"/>
                        </a:spcAft>
                      </a:pPr>
                      <a:r>
                        <a:rPr lang="en-US" sz="1600">
                          <a:effectLst/>
                        </a:rPr>
                        <a:t>10.75%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tc>
                  <a:txBody>
                    <a:bodyPr/>
                    <a:lstStyle/>
                    <a:p>
                      <a:pPr marL="0" marR="0">
                        <a:lnSpc>
                          <a:spcPct val="115000"/>
                        </a:lnSpc>
                        <a:spcBef>
                          <a:spcPts val="0"/>
                        </a:spcBef>
                        <a:spcAft>
                          <a:spcPts val="0"/>
                        </a:spcAft>
                      </a:pPr>
                      <a:r>
                        <a:rPr lang="en-US" sz="1600">
                          <a:effectLst/>
                        </a:rPr>
                        <a:t>11.21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tc>
                  <a:txBody>
                    <a:bodyPr/>
                    <a:lstStyle/>
                    <a:p>
                      <a:pPr marL="0" marR="0">
                        <a:lnSpc>
                          <a:spcPct val="115000"/>
                        </a:lnSpc>
                        <a:spcBef>
                          <a:spcPts val="0"/>
                        </a:spcBef>
                        <a:spcAft>
                          <a:spcPts val="0"/>
                        </a:spcAft>
                      </a:pPr>
                      <a:r>
                        <a:rPr lang="en-US" sz="1600">
                          <a:effectLst/>
                        </a:rPr>
                        <a:t>9.34</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extLst>
                  <a:ext uri="{0D108BD9-81ED-4DB2-BD59-A6C34878D82A}">
                    <a16:rowId xmlns:a16="http://schemas.microsoft.com/office/drawing/2014/main" val="2995894601"/>
                  </a:ext>
                </a:extLst>
              </a:tr>
              <a:tr h="269056">
                <a:tc>
                  <a:txBody>
                    <a:bodyPr/>
                    <a:lstStyle/>
                    <a:p>
                      <a:pPr marL="0" marR="0">
                        <a:lnSpc>
                          <a:spcPct val="115000"/>
                        </a:lnSpc>
                        <a:spcBef>
                          <a:spcPts val="0"/>
                        </a:spcBef>
                        <a:spcAft>
                          <a:spcPts val="0"/>
                        </a:spcAft>
                      </a:pPr>
                      <a:r>
                        <a:rPr lang="en-US" sz="1600">
                          <a:effectLst/>
                        </a:rPr>
                        <a:t>11.00%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tc>
                  <a:txBody>
                    <a:bodyPr/>
                    <a:lstStyle/>
                    <a:p>
                      <a:pPr marL="0" marR="0">
                        <a:lnSpc>
                          <a:spcPct val="115000"/>
                        </a:lnSpc>
                        <a:spcBef>
                          <a:spcPts val="0"/>
                        </a:spcBef>
                        <a:spcAft>
                          <a:spcPts val="0"/>
                        </a:spcAft>
                      </a:pPr>
                      <a:r>
                        <a:rPr lang="en-US" sz="1600">
                          <a:effectLst/>
                        </a:rPr>
                        <a:t>11.37</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tc>
                  <a:txBody>
                    <a:bodyPr/>
                    <a:lstStyle/>
                    <a:p>
                      <a:pPr marL="0" marR="0">
                        <a:lnSpc>
                          <a:spcPct val="115000"/>
                        </a:lnSpc>
                        <a:spcBef>
                          <a:spcPts val="0"/>
                        </a:spcBef>
                        <a:spcAft>
                          <a:spcPts val="0"/>
                        </a:spcAft>
                      </a:pPr>
                      <a:r>
                        <a:rPr lang="en-US" sz="1600">
                          <a:effectLst/>
                        </a:rPr>
                        <a:t>9.53</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extLst>
                  <a:ext uri="{0D108BD9-81ED-4DB2-BD59-A6C34878D82A}">
                    <a16:rowId xmlns:a16="http://schemas.microsoft.com/office/drawing/2014/main" val="2522809304"/>
                  </a:ext>
                </a:extLst>
              </a:tr>
              <a:tr h="269056">
                <a:tc>
                  <a:txBody>
                    <a:bodyPr/>
                    <a:lstStyle/>
                    <a:p>
                      <a:pPr marL="0" marR="0">
                        <a:lnSpc>
                          <a:spcPct val="115000"/>
                        </a:lnSpc>
                        <a:spcBef>
                          <a:spcPts val="0"/>
                        </a:spcBef>
                        <a:spcAft>
                          <a:spcPts val="0"/>
                        </a:spcAft>
                      </a:pPr>
                      <a:r>
                        <a:rPr lang="en-US" sz="1600">
                          <a:effectLst/>
                        </a:rPr>
                        <a:t>11.25%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tc>
                  <a:txBody>
                    <a:bodyPr/>
                    <a:lstStyle/>
                    <a:p>
                      <a:pPr marL="0" marR="0">
                        <a:lnSpc>
                          <a:spcPct val="115000"/>
                        </a:lnSpc>
                        <a:spcBef>
                          <a:spcPts val="0"/>
                        </a:spcBef>
                        <a:spcAft>
                          <a:spcPts val="0"/>
                        </a:spcAft>
                      </a:pPr>
                      <a:r>
                        <a:rPr lang="en-US" sz="1600">
                          <a:effectLst/>
                        </a:rPr>
                        <a:t>11.53</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tc>
                  <a:txBody>
                    <a:bodyPr/>
                    <a:lstStyle/>
                    <a:p>
                      <a:pPr marL="0" marR="0">
                        <a:lnSpc>
                          <a:spcPct val="115000"/>
                        </a:lnSpc>
                        <a:spcBef>
                          <a:spcPts val="0"/>
                        </a:spcBef>
                        <a:spcAft>
                          <a:spcPts val="0"/>
                        </a:spcAft>
                      </a:pPr>
                      <a:r>
                        <a:rPr lang="en-US" sz="1600">
                          <a:effectLst/>
                        </a:rPr>
                        <a:t>9.72</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extLst>
                  <a:ext uri="{0D108BD9-81ED-4DB2-BD59-A6C34878D82A}">
                    <a16:rowId xmlns:a16="http://schemas.microsoft.com/office/drawing/2014/main" val="2510933827"/>
                  </a:ext>
                </a:extLst>
              </a:tr>
              <a:tr h="269056">
                <a:tc>
                  <a:txBody>
                    <a:bodyPr/>
                    <a:lstStyle/>
                    <a:p>
                      <a:pPr marL="0" marR="0">
                        <a:lnSpc>
                          <a:spcPct val="115000"/>
                        </a:lnSpc>
                        <a:spcBef>
                          <a:spcPts val="0"/>
                        </a:spcBef>
                        <a:spcAft>
                          <a:spcPts val="0"/>
                        </a:spcAft>
                      </a:pPr>
                      <a:r>
                        <a:rPr lang="en-US" sz="1600">
                          <a:effectLst/>
                        </a:rPr>
                        <a:t>11.50%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tc>
                  <a:txBody>
                    <a:bodyPr/>
                    <a:lstStyle/>
                    <a:p>
                      <a:pPr marL="0" marR="0">
                        <a:lnSpc>
                          <a:spcPct val="115000"/>
                        </a:lnSpc>
                        <a:spcBef>
                          <a:spcPts val="0"/>
                        </a:spcBef>
                        <a:spcAft>
                          <a:spcPts val="0"/>
                        </a:spcAft>
                      </a:pPr>
                      <a:r>
                        <a:rPr lang="en-US" sz="1600">
                          <a:effectLst/>
                        </a:rPr>
                        <a:t>11.69</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tc>
                  <a:txBody>
                    <a:bodyPr/>
                    <a:lstStyle/>
                    <a:p>
                      <a:pPr marL="0" marR="0">
                        <a:lnSpc>
                          <a:spcPct val="115000"/>
                        </a:lnSpc>
                        <a:spcBef>
                          <a:spcPts val="0"/>
                        </a:spcBef>
                        <a:spcAft>
                          <a:spcPts val="0"/>
                        </a:spcAft>
                      </a:pPr>
                      <a:r>
                        <a:rPr lang="en-US" sz="1600">
                          <a:effectLst/>
                        </a:rPr>
                        <a:t>9.91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extLst>
                  <a:ext uri="{0D108BD9-81ED-4DB2-BD59-A6C34878D82A}">
                    <a16:rowId xmlns:a16="http://schemas.microsoft.com/office/drawing/2014/main" val="4019066896"/>
                  </a:ext>
                </a:extLst>
              </a:tr>
              <a:tr h="269056">
                <a:tc>
                  <a:txBody>
                    <a:bodyPr/>
                    <a:lstStyle/>
                    <a:p>
                      <a:pPr marL="0" marR="0">
                        <a:lnSpc>
                          <a:spcPct val="115000"/>
                        </a:lnSpc>
                        <a:spcBef>
                          <a:spcPts val="0"/>
                        </a:spcBef>
                        <a:spcAft>
                          <a:spcPts val="0"/>
                        </a:spcAft>
                      </a:pPr>
                      <a:r>
                        <a:rPr lang="en-US" sz="1600">
                          <a:effectLst/>
                        </a:rPr>
                        <a:t>11.75%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tc>
                  <a:txBody>
                    <a:bodyPr/>
                    <a:lstStyle/>
                    <a:p>
                      <a:pPr marL="0" marR="0">
                        <a:lnSpc>
                          <a:spcPct val="115000"/>
                        </a:lnSpc>
                        <a:spcBef>
                          <a:spcPts val="0"/>
                        </a:spcBef>
                        <a:spcAft>
                          <a:spcPts val="0"/>
                        </a:spcAft>
                      </a:pPr>
                      <a:r>
                        <a:rPr lang="en-US" sz="1600">
                          <a:effectLst/>
                        </a:rPr>
                        <a:t>11.85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tc>
                  <a:txBody>
                    <a:bodyPr/>
                    <a:lstStyle/>
                    <a:p>
                      <a:pPr marL="0" marR="0">
                        <a:lnSpc>
                          <a:spcPct val="115000"/>
                        </a:lnSpc>
                        <a:spcBef>
                          <a:spcPts val="0"/>
                        </a:spcBef>
                        <a:spcAft>
                          <a:spcPts val="0"/>
                        </a:spcAft>
                      </a:pPr>
                      <a:r>
                        <a:rPr lang="en-US" sz="1600">
                          <a:effectLst/>
                        </a:rPr>
                        <a:t>10.10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extLst>
                  <a:ext uri="{0D108BD9-81ED-4DB2-BD59-A6C34878D82A}">
                    <a16:rowId xmlns:a16="http://schemas.microsoft.com/office/drawing/2014/main" val="229807903"/>
                  </a:ext>
                </a:extLst>
              </a:tr>
              <a:tr h="269056">
                <a:tc>
                  <a:txBody>
                    <a:bodyPr/>
                    <a:lstStyle/>
                    <a:p>
                      <a:pPr marL="0" marR="0">
                        <a:lnSpc>
                          <a:spcPct val="115000"/>
                        </a:lnSpc>
                        <a:spcBef>
                          <a:spcPts val="0"/>
                        </a:spcBef>
                        <a:spcAft>
                          <a:spcPts val="0"/>
                        </a:spcAft>
                      </a:pPr>
                      <a:r>
                        <a:rPr lang="en-US" sz="1600">
                          <a:effectLst/>
                        </a:rPr>
                        <a:t>12.00%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tc>
                  <a:txBody>
                    <a:bodyPr/>
                    <a:lstStyle/>
                    <a:p>
                      <a:pPr marL="0" marR="0">
                        <a:lnSpc>
                          <a:spcPct val="115000"/>
                        </a:lnSpc>
                        <a:spcBef>
                          <a:spcPts val="0"/>
                        </a:spcBef>
                        <a:spcAft>
                          <a:spcPts val="0"/>
                        </a:spcAft>
                      </a:pPr>
                      <a:r>
                        <a:rPr lang="en-US" sz="1600">
                          <a:effectLst/>
                        </a:rPr>
                        <a:t>12.01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tc>
                  <a:txBody>
                    <a:bodyPr/>
                    <a:lstStyle/>
                    <a:p>
                      <a:pPr marL="0" marR="0">
                        <a:lnSpc>
                          <a:spcPct val="115000"/>
                        </a:lnSpc>
                        <a:spcBef>
                          <a:spcPts val="0"/>
                        </a:spcBef>
                        <a:spcAft>
                          <a:spcPts val="0"/>
                        </a:spcAft>
                      </a:pPr>
                      <a:r>
                        <a:rPr lang="en-US" sz="1600">
                          <a:effectLst/>
                        </a:rPr>
                        <a:t>10.29</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extLst>
                  <a:ext uri="{0D108BD9-81ED-4DB2-BD59-A6C34878D82A}">
                    <a16:rowId xmlns:a16="http://schemas.microsoft.com/office/drawing/2014/main" val="1760031095"/>
                  </a:ext>
                </a:extLst>
              </a:tr>
              <a:tr h="269056">
                <a:tc>
                  <a:txBody>
                    <a:bodyPr/>
                    <a:lstStyle/>
                    <a:p>
                      <a:pPr marL="0" marR="0">
                        <a:lnSpc>
                          <a:spcPct val="115000"/>
                        </a:lnSpc>
                        <a:spcBef>
                          <a:spcPts val="0"/>
                        </a:spcBef>
                        <a:spcAft>
                          <a:spcPts val="0"/>
                        </a:spcAft>
                      </a:pPr>
                      <a:r>
                        <a:rPr lang="en-US" sz="1600">
                          <a:effectLst/>
                        </a:rPr>
                        <a:t>12.25%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tc>
                  <a:txBody>
                    <a:bodyPr/>
                    <a:lstStyle/>
                    <a:p>
                      <a:pPr marL="0" marR="0">
                        <a:lnSpc>
                          <a:spcPct val="115000"/>
                        </a:lnSpc>
                        <a:spcBef>
                          <a:spcPts val="0"/>
                        </a:spcBef>
                        <a:spcAft>
                          <a:spcPts val="0"/>
                        </a:spcAft>
                      </a:pPr>
                      <a:r>
                        <a:rPr lang="en-US" sz="1600">
                          <a:effectLst/>
                        </a:rPr>
                        <a:t>12.17</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tc>
                  <a:txBody>
                    <a:bodyPr/>
                    <a:lstStyle/>
                    <a:p>
                      <a:pPr marL="0" marR="0">
                        <a:lnSpc>
                          <a:spcPct val="115000"/>
                        </a:lnSpc>
                        <a:spcBef>
                          <a:spcPts val="0"/>
                        </a:spcBef>
                        <a:spcAft>
                          <a:spcPts val="0"/>
                        </a:spcAft>
                      </a:pPr>
                      <a:r>
                        <a:rPr lang="en-US" sz="1600">
                          <a:effectLst/>
                        </a:rPr>
                        <a:t>10.48</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extLst>
                  <a:ext uri="{0D108BD9-81ED-4DB2-BD59-A6C34878D82A}">
                    <a16:rowId xmlns:a16="http://schemas.microsoft.com/office/drawing/2014/main" val="1875804168"/>
                  </a:ext>
                </a:extLst>
              </a:tr>
              <a:tr h="269056">
                <a:tc>
                  <a:txBody>
                    <a:bodyPr/>
                    <a:lstStyle/>
                    <a:p>
                      <a:pPr marL="0" marR="0">
                        <a:lnSpc>
                          <a:spcPct val="115000"/>
                        </a:lnSpc>
                        <a:spcBef>
                          <a:spcPts val="0"/>
                        </a:spcBef>
                        <a:spcAft>
                          <a:spcPts val="0"/>
                        </a:spcAft>
                      </a:pPr>
                      <a:r>
                        <a:rPr lang="en-US" sz="1600">
                          <a:effectLst/>
                        </a:rPr>
                        <a:t>12.50%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tc>
                  <a:txBody>
                    <a:bodyPr/>
                    <a:lstStyle/>
                    <a:p>
                      <a:pPr marL="0" marR="0">
                        <a:lnSpc>
                          <a:spcPct val="115000"/>
                        </a:lnSpc>
                        <a:spcBef>
                          <a:spcPts val="0"/>
                        </a:spcBef>
                        <a:spcAft>
                          <a:spcPts val="0"/>
                        </a:spcAft>
                      </a:pPr>
                      <a:r>
                        <a:rPr lang="en-US" sz="1600">
                          <a:effectLst/>
                        </a:rPr>
                        <a:t>12.33</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tc>
                  <a:txBody>
                    <a:bodyPr/>
                    <a:lstStyle/>
                    <a:p>
                      <a:pPr marL="0" marR="0">
                        <a:lnSpc>
                          <a:spcPct val="115000"/>
                        </a:lnSpc>
                        <a:spcBef>
                          <a:spcPts val="0"/>
                        </a:spcBef>
                        <a:spcAft>
                          <a:spcPts val="0"/>
                        </a:spcAft>
                      </a:pPr>
                      <a:r>
                        <a:rPr lang="en-US" sz="1600" dirty="0">
                          <a:effectLst/>
                        </a:rPr>
                        <a:t>10.68</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93274" marR="93274" marT="0" marB="0"/>
                </a:tc>
                <a:extLst>
                  <a:ext uri="{0D108BD9-81ED-4DB2-BD59-A6C34878D82A}">
                    <a16:rowId xmlns:a16="http://schemas.microsoft.com/office/drawing/2014/main" val="1849827230"/>
                  </a:ext>
                </a:extLst>
              </a:tr>
            </a:tbl>
          </a:graphicData>
        </a:graphic>
      </p:graphicFrame>
      <p:sp>
        <p:nvSpPr>
          <p:cNvPr id="13" name="Title 1">
            <a:extLst>
              <a:ext uri="{FF2B5EF4-FFF2-40B4-BE49-F238E27FC236}">
                <a16:creationId xmlns:a16="http://schemas.microsoft.com/office/drawing/2014/main" id="{3648CB6E-081D-C390-3D72-6C207D234DBC}"/>
              </a:ext>
            </a:extLst>
          </p:cNvPr>
          <p:cNvSpPr txBox="1">
            <a:spLocks/>
          </p:cNvSpPr>
          <p:nvPr/>
        </p:nvSpPr>
        <p:spPr>
          <a:xfrm>
            <a:off x="8418477" y="413656"/>
            <a:ext cx="3543299" cy="17907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b="1" dirty="0"/>
              <a:t>What is the monthly payment on a $60,000 loan at 9% for 30 years?</a:t>
            </a:r>
          </a:p>
        </p:txBody>
      </p:sp>
      <p:sp>
        <p:nvSpPr>
          <p:cNvPr id="14" name="Rectangle 13">
            <a:extLst>
              <a:ext uri="{FF2B5EF4-FFF2-40B4-BE49-F238E27FC236}">
                <a16:creationId xmlns:a16="http://schemas.microsoft.com/office/drawing/2014/main" id="{05C8CF98-BBAC-151C-1CA2-B5CBFF278006}"/>
              </a:ext>
            </a:extLst>
          </p:cNvPr>
          <p:cNvSpPr/>
          <p:nvPr/>
        </p:nvSpPr>
        <p:spPr>
          <a:xfrm>
            <a:off x="3687902" y="2808514"/>
            <a:ext cx="4585973" cy="391886"/>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035211D-5E13-6D67-A169-63AB49A998C0}"/>
              </a:ext>
            </a:extLst>
          </p:cNvPr>
          <p:cNvSpPr/>
          <p:nvPr/>
        </p:nvSpPr>
        <p:spPr>
          <a:xfrm>
            <a:off x="6632488" y="2808514"/>
            <a:ext cx="1641388" cy="391886"/>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E16B322A-6E69-B673-86B3-3184E1FB8FFA}"/>
              </a:ext>
            </a:extLst>
          </p:cNvPr>
          <p:cNvSpPr txBox="1">
            <a:spLocks/>
          </p:cNvSpPr>
          <p:nvPr/>
        </p:nvSpPr>
        <p:spPr>
          <a:xfrm>
            <a:off x="8418477" y="2748642"/>
            <a:ext cx="3543299" cy="17907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b="1" dirty="0"/>
              <a:t>60 x 8.05 = $483</a:t>
            </a:r>
          </a:p>
        </p:txBody>
      </p:sp>
    </p:spTree>
    <p:extLst>
      <p:ext uri="{BB962C8B-B14F-4D97-AF65-F5344CB8AC3E}">
        <p14:creationId xmlns:p14="http://schemas.microsoft.com/office/powerpoint/2010/main" val="284094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Financing – </a:t>
            </a:r>
            <a:r>
              <a:rPr lang="en-US" sz="2200" b="1" dirty="0">
                <a:solidFill>
                  <a:schemeClr val="tx1"/>
                </a:solidFill>
              </a:rPr>
              <a:t>Understanding monthly mortgage payments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209</a:t>
            </a:r>
          </a:p>
        </p:txBody>
      </p:sp>
      <p:sp>
        <p:nvSpPr>
          <p:cNvPr id="4" name="TextBox 3">
            <a:extLst>
              <a:ext uri="{FF2B5EF4-FFF2-40B4-BE49-F238E27FC236}">
                <a16:creationId xmlns:a16="http://schemas.microsoft.com/office/drawing/2014/main" id="{DD2E5230-4954-3E89-716D-1CF240E23249}"/>
              </a:ext>
            </a:extLst>
          </p:cNvPr>
          <p:cNvSpPr txBox="1"/>
          <p:nvPr/>
        </p:nvSpPr>
        <p:spPr>
          <a:xfrm>
            <a:off x="1662426" y="2586942"/>
            <a:ext cx="8725988" cy="1684115"/>
          </a:xfrm>
          <a:prstGeom prst="rect">
            <a:avLst/>
          </a:prstGeom>
          <a:noFill/>
        </p:spPr>
        <p:txBody>
          <a:bodyPr wrap="square" rtlCol="0">
            <a:spAutoFit/>
          </a:bodyPr>
          <a:lstStyle/>
          <a:p>
            <a:pPr>
              <a:lnSpc>
                <a:spcPct val="150000"/>
              </a:lnSpc>
            </a:pPr>
            <a:r>
              <a:rPr lang="en-US" sz="2400" dirty="0">
                <a:solidFill>
                  <a:srgbClr val="FFFF00"/>
                </a:solidFill>
              </a:rPr>
              <a:t>PITI (Principal, Interest, Taxes, Insurance) </a:t>
            </a:r>
            <a:r>
              <a:rPr lang="en-US" sz="2400" dirty="0"/>
              <a:t>– payment that includes the amount for principal, interest, and a monthly portion of the tax and insurance requirement.</a:t>
            </a:r>
          </a:p>
        </p:txBody>
      </p:sp>
    </p:spTree>
    <p:extLst>
      <p:ext uri="{BB962C8B-B14F-4D97-AF65-F5344CB8AC3E}">
        <p14:creationId xmlns:p14="http://schemas.microsoft.com/office/powerpoint/2010/main" val="3838239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Financing – </a:t>
            </a:r>
            <a:r>
              <a:rPr lang="en-US" sz="2200" b="1" dirty="0">
                <a:solidFill>
                  <a:schemeClr val="tx1"/>
                </a:solidFill>
              </a:rPr>
              <a:t>Understanding monthly mortgage payments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209</a:t>
            </a:r>
          </a:p>
        </p:txBody>
      </p:sp>
      <p:sp>
        <p:nvSpPr>
          <p:cNvPr id="5" name="TextBox 4">
            <a:extLst>
              <a:ext uri="{FF2B5EF4-FFF2-40B4-BE49-F238E27FC236}">
                <a16:creationId xmlns:a16="http://schemas.microsoft.com/office/drawing/2014/main" id="{3EC4DF05-FD5A-48CA-3EEE-E77975D14284}"/>
              </a:ext>
            </a:extLst>
          </p:cNvPr>
          <p:cNvSpPr txBox="1"/>
          <p:nvPr/>
        </p:nvSpPr>
        <p:spPr>
          <a:xfrm>
            <a:off x="1521992" y="1744885"/>
            <a:ext cx="8725988" cy="4096442"/>
          </a:xfrm>
          <a:prstGeom prst="rect">
            <a:avLst/>
          </a:prstGeom>
          <a:noFill/>
        </p:spPr>
        <p:txBody>
          <a:bodyPr wrap="square" rtlCol="0">
            <a:spAutoFit/>
          </a:bodyPr>
          <a:lstStyle/>
          <a:p>
            <a:pPr>
              <a:lnSpc>
                <a:spcPct val="150000"/>
              </a:lnSpc>
            </a:pPr>
            <a:r>
              <a:rPr lang="en-US" sz="2400" dirty="0">
                <a:solidFill>
                  <a:srgbClr val="FFFF00"/>
                </a:solidFill>
              </a:rPr>
              <a:t>PMI (Private Mortgage Insurance) </a:t>
            </a:r>
            <a:r>
              <a:rPr lang="en-US" sz="2400" dirty="0"/>
              <a:t>– protects enders against loss of a portion of a mortgage that exceeds the acceptable loan to value ratio.</a:t>
            </a:r>
          </a:p>
          <a:p>
            <a:pPr>
              <a:lnSpc>
                <a:spcPct val="150000"/>
              </a:lnSpc>
            </a:pPr>
            <a:r>
              <a:rPr lang="en-US" sz="2400" dirty="0"/>
              <a:t>	</a:t>
            </a:r>
            <a:r>
              <a:rPr lang="en-US" sz="2000" dirty="0"/>
              <a:t>- usually required on Conventional loans when less than 20% is</a:t>
            </a:r>
            <a:br>
              <a:rPr lang="en-US" sz="2000" dirty="0"/>
            </a:br>
            <a:r>
              <a:rPr lang="en-US" sz="2000" dirty="0"/>
              <a:t>         placed as a down payment.</a:t>
            </a:r>
          </a:p>
          <a:p>
            <a:pPr>
              <a:lnSpc>
                <a:spcPct val="150000"/>
              </a:lnSpc>
            </a:pPr>
            <a:r>
              <a:rPr lang="en-US" sz="2000" dirty="0"/>
              <a:t>	- made part of the borrower’s monthly payment.</a:t>
            </a:r>
          </a:p>
          <a:p>
            <a:pPr>
              <a:lnSpc>
                <a:spcPct val="150000"/>
              </a:lnSpc>
            </a:pPr>
            <a:r>
              <a:rPr lang="en-US" sz="2000" dirty="0"/>
              <a:t>	- As property values rise and the loan-to-value ratio becomes 80%</a:t>
            </a:r>
            <a:br>
              <a:rPr lang="en-US" sz="2000" dirty="0"/>
            </a:br>
            <a:r>
              <a:rPr lang="en-US" sz="2000" dirty="0"/>
              <a:t>        or less, the borrower can request the PMI be dropped.</a:t>
            </a:r>
            <a:endParaRPr lang="en-US" dirty="0"/>
          </a:p>
        </p:txBody>
      </p:sp>
    </p:spTree>
    <p:extLst>
      <p:ext uri="{BB962C8B-B14F-4D97-AF65-F5344CB8AC3E}">
        <p14:creationId xmlns:p14="http://schemas.microsoft.com/office/powerpoint/2010/main" val="2298448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Financing – </a:t>
            </a:r>
            <a:r>
              <a:rPr lang="en-US" sz="2200" b="1" dirty="0">
                <a:solidFill>
                  <a:schemeClr val="tx1"/>
                </a:solidFill>
              </a:rPr>
              <a:t>Understanding monthly mortgage payments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209</a:t>
            </a:r>
          </a:p>
        </p:txBody>
      </p:sp>
      <p:sp>
        <p:nvSpPr>
          <p:cNvPr id="5" name="TextBox 4">
            <a:extLst>
              <a:ext uri="{FF2B5EF4-FFF2-40B4-BE49-F238E27FC236}">
                <a16:creationId xmlns:a16="http://schemas.microsoft.com/office/drawing/2014/main" id="{3EC4DF05-FD5A-48CA-3EEE-E77975D14284}"/>
              </a:ext>
            </a:extLst>
          </p:cNvPr>
          <p:cNvSpPr txBox="1"/>
          <p:nvPr/>
        </p:nvSpPr>
        <p:spPr>
          <a:xfrm>
            <a:off x="1521991" y="1744885"/>
            <a:ext cx="9434479" cy="1684115"/>
          </a:xfrm>
          <a:prstGeom prst="rect">
            <a:avLst/>
          </a:prstGeom>
          <a:noFill/>
        </p:spPr>
        <p:txBody>
          <a:bodyPr wrap="square" rtlCol="0">
            <a:spAutoFit/>
          </a:bodyPr>
          <a:lstStyle/>
          <a:p>
            <a:pPr>
              <a:lnSpc>
                <a:spcPct val="150000"/>
              </a:lnSpc>
            </a:pPr>
            <a:r>
              <a:rPr lang="en-US" sz="2400" dirty="0">
                <a:solidFill>
                  <a:srgbClr val="FFFF00"/>
                </a:solidFill>
              </a:rPr>
              <a:t>Points </a:t>
            </a:r>
            <a:r>
              <a:rPr lang="en-US" sz="2400" dirty="0"/>
              <a:t>– an upfront payment utilized to buy down or lower interest rates.</a:t>
            </a:r>
          </a:p>
          <a:p>
            <a:pPr>
              <a:lnSpc>
                <a:spcPct val="150000"/>
              </a:lnSpc>
            </a:pPr>
            <a:endParaRPr lang="en-US" sz="2400" dirty="0"/>
          </a:p>
        </p:txBody>
      </p:sp>
      <p:pic>
        <p:nvPicPr>
          <p:cNvPr id="3" name="Picture 2" descr="A white rectangular sign with black text&#10;&#10;Description automatically generated">
            <a:extLst>
              <a:ext uri="{FF2B5EF4-FFF2-40B4-BE49-F238E27FC236}">
                <a16:creationId xmlns:a16="http://schemas.microsoft.com/office/drawing/2014/main" id="{14834DC2-DEE2-E2C5-2BA8-DD81597EF9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186" y="3222991"/>
            <a:ext cx="10502473" cy="2677233"/>
          </a:xfrm>
          <a:prstGeom prst="rect">
            <a:avLst/>
          </a:prstGeom>
        </p:spPr>
      </p:pic>
    </p:spTree>
    <p:extLst>
      <p:ext uri="{BB962C8B-B14F-4D97-AF65-F5344CB8AC3E}">
        <p14:creationId xmlns:p14="http://schemas.microsoft.com/office/powerpoint/2010/main" val="2970929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Financing – </a:t>
            </a:r>
            <a:r>
              <a:rPr lang="en-US" sz="2200" b="1" dirty="0">
                <a:solidFill>
                  <a:srgbClr val="FFFF00"/>
                </a:solidFill>
              </a:rPr>
              <a:t>Types of Loans</a:t>
            </a:r>
            <a:endParaRPr lang="en-US" b="1" dirty="0">
              <a:solidFill>
                <a:srgbClr val="FFFF00"/>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210</a:t>
            </a:r>
          </a:p>
        </p:txBody>
      </p:sp>
      <p:sp>
        <p:nvSpPr>
          <p:cNvPr id="4" name="TextBox 3">
            <a:extLst>
              <a:ext uri="{FF2B5EF4-FFF2-40B4-BE49-F238E27FC236}">
                <a16:creationId xmlns:a16="http://schemas.microsoft.com/office/drawing/2014/main" id="{DD2E5230-4954-3E89-716D-1CF240E23249}"/>
              </a:ext>
            </a:extLst>
          </p:cNvPr>
          <p:cNvSpPr txBox="1"/>
          <p:nvPr/>
        </p:nvSpPr>
        <p:spPr>
          <a:xfrm>
            <a:off x="1538320" y="1728956"/>
            <a:ext cx="8725988" cy="576120"/>
          </a:xfrm>
          <a:prstGeom prst="rect">
            <a:avLst/>
          </a:prstGeom>
          <a:noFill/>
        </p:spPr>
        <p:txBody>
          <a:bodyPr wrap="square" rtlCol="0">
            <a:spAutoFit/>
          </a:bodyPr>
          <a:lstStyle/>
          <a:p>
            <a:pPr>
              <a:lnSpc>
                <a:spcPct val="150000"/>
              </a:lnSpc>
            </a:pPr>
            <a:r>
              <a:rPr lang="en-US" sz="2400" dirty="0">
                <a:solidFill>
                  <a:srgbClr val="FFFF00"/>
                </a:solidFill>
              </a:rPr>
              <a:t>Conventional </a:t>
            </a:r>
            <a:r>
              <a:rPr lang="en-US" sz="2400" dirty="0"/>
              <a:t>– permanent loans that are not FHA or VA.</a:t>
            </a:r>
          </a:p>
        </p:txBody>
      </p:sp>
      <p:sp>
        <p:nvSpPr>
          <p:cNvPr id="3" name="TextBox 2">
            <a:extLst>
              <a:ext uri="{FF2B5EF4-FFF2-40B4-BE49-F238E27FC236}">
                <a16:creationId xmlns:a16="http://schemas.microsoft.com/office/drawing/2014/main" id="{8F61AD2E-AACB-C123-4338-4AC7D4F98558}"/>
              </a:ext>
            </a:extLst>
          </p:cNvPr>
          <p:cNvSpPr txBox="1"/>
          <p:nvPr/>
        </p:nvSpPr>
        <p:spPr>
          <a:xfrm>
            <a:off x="1538320" y="2560253"/>
            <a:ext cx="8725988" cy="3346109"/>
          </a:xfrm>
          <a:prstGeom prst="rect">
            <a:avLst/>
          </a:prstGeom>
          <a:noFill/>
        </p:spPr>
        <p:txBody>
          <a:bodyPr wrap="square" rtlCol="0">
            <a:spAutoFit/>
          </a:bodyPr>
          <a:lstStyle/>
          <a:p>
            <a:pPr>
              <a:lnSpc>
                <a:spcPct val="150000"/>
              </a:lnSpc>
            </a:pPr>
            <a:r>
              <a:rPr lang="en-US" sz="2400" dirty="0"/>
              <a:t>- Market rates determine loan’s interest rate.</a:t>
            </a:r>
          </a:p>
          <a:p>
            <a:pPr>
              <a:lnSpc>
                <a:spcPct val="150000"/>
              </a:lnSpc>
            </a:pPr>
            <a:r>
              <a:rPr lang="en-US" sz="2400" dirty="0"/>
              <a:t>- Qualification based on buyer’s ability to pay.</a:t>
            </a:r>
          </a:p>
          <a:p>
            <a:pPr>
              <a:lnSpc>
                <a:spcPct val="150000"/>
              </a:lnSpc>
            </a:pPr>
            <a:r>
              <a:rPr lang="en-US" sz="2400" dirty="0"/>
              <a:t>- Lender may require PMI (Private Mortgage Insurance) as</a:t>
            </a:r>
            <a:br>
              <a:rPr lang="en-US" sz="2400" dirty="0"/>
            </a:br>
            <a:r>
              <a:rPr lang="en-US" sz="2400" dirty="0"/>
              <a:t>  well as escrows for taxes and insurance.</a:t>
            </a:r>
          </a:p>
          <a:p>
            <a:pPr>
              <a:lnSpc>
                <a:spcPct val="150000"/>
              </a:lnSpc>
            </a:pPr>
            <a:r>
              <a:rPr lang="en-US" sz="2400" dirty="0"/>
              <a:t>- Usually requires an appraisal to determine value.</a:t>
            </a:r>
          </a:p>
          <a:p>
            <a:pPr>
              <a:lnSpc>
                <a:spcPct val="150000"/>
              </a:lnSpc>
            </a:pPr>
            <a:r>
              <a:rPr lang="en-US" sz="2400" dirty="0"/>
              <a:t>- Rarely assumable.</a:t>
            </a:r>
          </a:p>
        </p:txBody>
      </p:sp>
    </p:spTree>
    <p:extLst>
      <p:ext uri="{BB962C8B-B14F-4D97-AF65-F5344CB8AC3E}">
        <p14:creationId xmlns:p14="http://schemas.microsoft.com/office/powerpoint/2010/main" val="1879517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Financing – </a:t>
            </a:r>
            <a:r>
              <a:rPr lang="en-US" sz="2200" b="1" dirty="0">
                <a:solidFill>
                  <a:schemeClr val="tx1"/>
                </a:solidFill>
              </a:rPr>
              <a:t>Types of Loans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211</a:t>
            </a:r>
          </a:p>
        </p:txBody>
      </p:sp>
      <p:sp>
        <p:nvSpPr>
          <p:cNvPr id="4" name="TextBox 3">
            <a:extLst>
              <a:ext uri="{FF2B5EF4-FFF2-40B4-BE49-F238E27FC236}">
                <a16:creationId xmlns:a16="http://schemas.microsoft.com/office/drawing/2014/main" id="{DD2E5230-4954-3E89-716D-1CF240E23249}"/>
              </a:ext>
            </a:extLst>
          </p:cNvPr>
          <p:cNvSpPr txBox="1"/>
          <p:nvPr/>
        </p:nvSpPr>
        <p:spPr>
          <a:xfrm>
            <a:off x="1538320" y="1728956"/>
            <a:ext cx="8725988" cy="1130118"/>
          </a:xfrm>
          <a:prstGeom prst="rect">
            <a:avLst/>
          </a:prstGeom>
          <a:noFill/>
        </p:spPr>
        <p:txBody>
          <a:bodyPr wrap="square" rtlCol="0">
            <a:spAutoFit/>
          </a:bodyPr>
          <a:lstStyle/>
          <a:p>
            <a:pPr>
              <a:lnSpc>
                <a:spcPct val="150000"/>
              </a:lnSpc>
            </a:pPr>
            <a:r>
              <a:rPr lang="en-US" sz="2400" dirty="0">
                <a:solidFill>
                  <a:srgbClr val="FFFF00"/>
                </a:solidFill>
              </a:rPr>
              <a:t>FHA (Federal Housing Authority) </a:t>
            </a:r>
            <a:r>
              <a:rPr lang="en-US" sz="2400" dirty="0"/>
              <a:t>– INSURES lenders against loss on loans.</a:t>
            </a:r>
          </a:p>
        </p:txBody>
      </p:sp>
      <p:sp>
        <p:nvSpPr>
          <p:cNvPr id="3" name="TextBox 2">
            <a:extLst>
              <a:ext uri="{FF2B5EF4-FFF2-40B4-BE49-F238E27FC236}">
                <a16:creationId xmlns:a16="http://schemas.microsoft.com/office/drawing/2014/main" id="{8F61AD2E-AACB-C123-4338-4AC7D4F98558}"/>
              </a:ext>
            </a:extLst>
          </p:cNvPr>
          <p:cNvSpPr txBox="1"/>
          <p:nvPr/>
        </p:nvSpPr>
        <p:spPr>
          <a:xfrm>
            <a:off x="1538319" y="3017453"/>
            <a:ext cx="9209193" cy="2803781"/>
          </a:xfrm>
          <a:prstGeom prst="rect">
            <a:avLst/>
          </a:prstGeom>
          <a:noFill/>
        </p:spPr>
        <p:txBody>
          <a:bodyPr wrap="square" rtlCol="0">
            <a:spAutoFit/>
          </a:bodyPr>
          <a:lstStyle/>
          <a:p>
            <a:pPr marL="342900" indent="-342900">
              <a:lnSpc>
                <a:spcPct val="150000"/>
              </a:lnSpc>
              <a:buFontTx/>
              <a:buChar char="-"/>
            </a:pPr>
            <a:r>
              <a:rPr lang="en-US" sz="2000" dirty="0"/>
              <a:t>For new or existing one-to-four unit family housing.</a:t>
            </a:r>
          </a:p>
          <a:p>
            <a:pPr marL="342900" indent="-342900">
              <a:lnSpc>
                <a:spcPct val="150000"/>
              </a:lnSpc>
              <a:buFontTx/>
              <a:buChar char="-"/>
            </a:pPr>
            <a:r>
              <a:rPr lang="en-US" sz="2000" dirty="0"/>
              <a:t>Borrower must meet FHA standards.</a:t>
            </a:r>
          </a:p>
          <a:p>
            <a:pPr marL="342900" indent="-342900">
              <a:lnSpc>
                <a:spcPct val="150000"/>
              </a:lnSpc>
              <a:buFontTx/>
              <a:buChar char="-"/>
            </a:pPr>
            <a:r>
              <a:rPr lang="en-US" sz="2000" dirty="0"/>
              <a:t>Minimum 3.5% down payment.</a:t>
            </a:r>
          </a:p>
          <a:p>
            <a:pPr marL="342900" indent="-342900">
              <a:lnSpc>
                <a:spcPct val="150000"/>
              </a:lnSpc>
              <a:buFontTx/>
              <a:buChar char="-"/>
            </a:pPr>
            <a:r>
              <a:rPr lang="en-US" sz="2000" dirty="0"/>
              <a:t>Has a MIP (Mortgage Insurance Premium) – paid up front, which can be rolled into the loan, and a monthly amount, which cannot be financed.  </a:t>
            </a:r>
            <a:r>
              <a:rPr lang="en-US" dirty="0"/>
              <a:t>(Does not go away when the property has over 20% equity.)</a:t>
            </a:r>
            <a:endParaRPr lang="en-US" sz="2000" dirty="0"/>
          </a:p>
        </p:txBody>
      </p:sp>
    </p:spTree>
    <p:extLst>
      <p:ext uri="{BB962C8B-B14F-4D97-AF65-F5344CB8AC3E}">
        <p14:creationId xmlns:p14="http://schemas.microsoft.com/office/powerpoint/2010/main" val="2773372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Financing – </a:t>
            </a:r>
            <a:r>
              <a:rPr lang="en-US" sz="2200" b="1" dirty="0">
                <a:solidFill>
                  <a:schemeClr val="tx1"/>
                </a:solidFill>
              </a:rPr>
              <a:t>Types of Loans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211</a:t>
            </a:r>
          </a:p>
        </p:txBody>
      </p:sp>
      <p:sp>
        <p:nvSpPr>
          <p:cNvPr id="4" name="TextBox 3">
            <a:extLst>
              <a:ext uri="{FF2B5EF4-FFF2-40B4-BE49-F238E27FC236}">
                <a16:creationId xmlns:a16="http://schemas.microsoft.com/office/drawing/2014/main" id="{DD2E5230-4954-3E89-716D-1CF240E23249}"/>
              </a:ext>
            </a:extLst>
          </p:cNvPr>
          <p:cNvSpPr txBox="1"/>
          <p:nvPr/>
        </p:nvSpPr>
        <p:spPr>
          <a:xfrm>
            <a:off x="1538320" y="1728956"/>
            <a:ext cx="8725988" cy="1130118"/>
          </a:xfrm>
          <a:prstGeom prst="rect">
            <a:avLst/>
          </a:prstGeom>
          <a:noFill/>
        </p:spPr>
        <p:txBody>
          <a:bodyPr wrap="square" rtlCol="0">
            <a:spAutoFit/>
          </a:bodyPr>
          <a:lstStyle/>
          <a:p>
            <a:pPr>
              <a:lnSpc>
                <a:spcPct val="150000"/>
              </a:lnSpc>
            </a:pPr>
            <a:r>
              <a:rPr lang="en-US" sz="2400" dirty="0">
                <a:solidFill>
                  <a:srgbClr val="FFFF00"/>
                </a:solidFill>
              </a:rPr>
              <a:t>FHA (Federal Housing Authority) </a:t>
            </a:r>
            <a:r>
              <a:rPr lang="en-US" sz="2400" dirty="0"/>
              <a:t>– INSURES lenders against loss on loans.</a:t>
            </a:r>
          </a:p>
        </p:txBody>
      </p:sp>
      <p:sp>
        <p:nvSpPr>
          <p:cNvPr id="3" name="TextBox 2">
            <a:extLst>
              <a:ext uri="{FF2B5EF4-FFF2-40B4-BE49-F238E27FC236}">
                <a16:creationId xmlns:a16="http://schemas.microsoft.com/office/drawing/2014/main" id="{8F61AD2E-AACB-C123-4338-4AC7D4F98558}"/>
              </a:ext>
            </a:extLst>
          </p:cNvPr>
          <p:cNvSpPr txBox="1"/>
          <p:nvPr/>
        </p:nvSpPr>
        <p:spPr>
          <a:xfrm>
            <a:off x="1538319" y="3017453"/>
            <a:ext cx="9209193" cy="1880451"/>
          </a:xfrm>
          <a:prstGeom prst="rect">
            <a:avLst/>
          </a:prstGeom>
          <a:noFill/>
        </p:spPr>
        <p:txBody>
          <a:bodyPr wrap="square" rtlCol="0">
            <a:spAutoFit/>
          </a:bodyPr>
          <a:lstStyle/>
          <a:p>
            <a:pPr marL="342900" indent="-342900">
              <a:lnSpc>
                <a:spcPct val="150000"/>
              </a:lnSpc>
              <a:buFontTx/>
              <a:buChar char="-"/>
            </a:pPr>
            <a:r>
              <a:rPr lang="en-US" sz="2000" dirty="0"/>
              <a:t>Property must be appraised by an FHA appraiser.</a:t>
            </a:r>
          </a:p>
          <a:p>
            <a:pPr marL="342900" indent="-342900">
              <a:lnSpc>
                <a:spcPct val="150000"/>
              </a:lnSpc>
              <a:buFontTx/>
              <a:buChar char="-"/>
            </a:pPr>
            <a:r>
              <a:rPr lang="en-US" sz="2000" dirty="0"/>
              <a:t>No prepayment penalties.</a:t>
            </a:r>
          </a:p>
          <a:p>
            <a:pPr marL="342900" indent="-342900">
              <a:lnSpc>
                <a:spcPct val="150000"/>
              </a:lnSpc>
              <a:buFontTx/>
              <a:buChar char="-"/>
            </a:pPr>
            <a:r>
              <a:rPr lang="en-US" sz="2000" dirty="0"/>
              <a:t>Assumable with qualification.</a:t>
            </a:r>
          </a:p>
          <a:p>
            <a:pPr marL="342900" indent="-342900">
              <a:lnSpc>
                <a:spcPct val="150000"/>
              </a:lnSpc>
              <a:buFontTx/>
              <a:buChar char="-"/>
            </a:pPr>
            <a:r>
              <a:rPr lang="en-US" sz="2000" dirty="0"/>
              <a:t>Lender may charge discount points and a 1% loan origination fee.</a:t>
            </a:r>
          </a:p>
        </p:txBody>
      </p:sp>
    </p:spTree>
    <p:extLst>
      <p:ext uri="{BB962C8B-B14F-4D97-AF65-F5344CB8AC3E}">
        <p14:creationId xmlns:p14="http://schemas.microsoft.com/office/powerpoint/2010/main" val="2743015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Financing – </a:t>
            </a:r>
            <a:r>
              <a:rPr lang="en-US" sz="2200" b="1" dirty="0">
                <a:solidFill>
                  <a:schemeClr val="tx1"/>
                </a:solidFill>
              </a:rPr>
              <a:t>Types of Loans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211</a:t>
            </a:r>
          </a:p>
        </p:txBody>
      </p:sp>
      <p:sp>
        <p:nvSpPr>
          <p:cNvPr id="4" name="TextBox 3">
            <a:extLst>
              <a:ext uri="{FF2B5EF4-FFF2-40B4-BE49-F238E27FC236}">
                <a16:creationId xmlns:a16="http://schemas.microsoft.com/office/drawing/2014/main" id="{DD2E5230-4954-3E89-716D-1CF240E23249}"/>
              </a:ext>
            </a:extLst>
          </p:cNvPr>
          <p:cNvSpPr txBox="1"/>
          <p:nvPr/>
        </p:nvSpPr>
        <p:spPr>
          <a:xfrm>
            <a:off x="1538319" y="1728956"/>
            <a:ext cx="9422757" cy="576120"/>
          </a:xfrm>
          <a:prstGeom prst="rect">
            <a:avLst/>
          </a:prstGeom>
          <a:noFill/>
        </p:spPr>
        <p:txBody>
          <a:bodyPr wrap="square" rtlCol="0">
            <a:spAutoFit/>
          </a:bodyPr>
          <a:lstStyle/>
          <a:p>
            <a:pPr>
              <a:lnSpc>
                <a:spcPct val="150000"/>
              </a:lnSpc>
            </a:pPr>
            <a:r>
              <a:rPr lang="en-US" sz="2400" dirty="0">
                <a:solidFill>
                  <a:srgbClr val="FFFF00"/>
                </a:solidFill>
              </a:rPr>
              <a:t>VA (Veterans Affairs) </a:t>
            </a:r>
            <a:r>
              <a:rPr lang="en-US" sz="2400" dirty="0"/>
              <a:t>– GUARANTEES home loans to lenders.</a:t>
            </a:r>
          </a:p>
        </p:txBody>
      </p:sp>
      <p:sp>
        <p:nvSpPr>
          <p:cNvPr id="3" name="TextBox 2">
            <a:extLst>
              <a:ext uri="{FF2B5EF4-FFF2-40B4-BE49-F238E27FC236}">
                <a16:creationId xmlns:a16="http://schemas.microsoft.com/office/drawing/2014/main" id="{8F61AD2E-AACB-C123-4338-4AC7D4F98558}"/>
              </a:ext>
            </a:extLst>
          </p:cNvPr>
          <p:cNvSpPr txBox="1"/>
          <p:nvPr/>
        </p:nvSpPr>
        <p:spPr>
          <a:xfrm>
            <a:off x="1538319" y="3017453"/>
            <a:ext cx="9209193" cy="2803781"/>
          </a:xfrm>
          <a:prstGeom prst="rect">
            <a:avLst/>
          </a:prstGeom>
          <a:noFill/>
        </p:spPr>
        <p:txBody>
          <a:bodyPr wrap="square" rtlCol="0">
            <a:spAutoFit/>
          </a:bodyPr>
          <a:lstStyle/>
          <a:p>
            <a:pPr marL="342900" indent="-342900">
              <a:lnSpc>
                <a:spcPct val="150000"/>
              </a:lnSpc>
              <a:buFontTx/>
              <a:buChar char="-"/>
            </a:pPr>
            <a:r>
              <a:rPr lang="en-US" sz="2000" dirty="0"/>
              <a:t>For entitled veterans or an un-remarried surviving spouse. (National Guard members and reservists with at least six years of service are also eligible for VA-guaranteed loans.)</a:t>
            </a:r>
          </a:p>
          <a:p>
            <a:pPr marL="342900" indent="-342900">
              <a:lnSpc>
                <a:spcPct val="150000"/>
              </a:lnSpc>
              <a:buFontTx/>
              <a:buChar char="-"/>
            </a:pPr>
            <a:r>
              <a:rPr lang="en-US" sz="2000" dirty="0"/>
              <a:t>Interest rate is set by the lender.</a:t>
            </a:r>
          </a:p>
          <a:p>
            <a:pPr marL="342900" indent="-342900">
              <a:lnSpc>
                <a:spcPct val="150000"/>
              </a:lnSpc>
              <a:buFontTx/>
              <a:buChar char="-"/>
            </a:pPr>
            <a:r>
              <a:rPr lang="en-US" sz="2000" dirty="0"/>
              <a:t>VA does not originate these loans. </a:t>
            </a:r>
          </a:p>
          <a:p>
            <a:pPr marL="342900" indent="-342900">
              <a:lnSpc>
                <a:spcPct val="150000"/>
              </a:lnSpc>
              <a:buFontTx/>
              <a:buChar char="-"/>
            </a:pPr>
            <a:r>
              <a:rPr lang="en-US" sz="2000" dirty="0"/>
              <a:t>VA guarantees a portion of the loan value to the lender.</a:t>
            </a:r>
          </a:p>
        </p:txBody>
      </p:sp>
    </p:spTree>
    <p:extLst>
      <p:ext uri="{BB962C8B-B14F-4D97-AF65-F5344CB8AC3E}">
        <p14:creationId xmlns:p14="http://schemas.microsoft.com/office/powerpoint/2010/main" val="2470460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Financing – </a:t>
            </a:r>
            <a:r>
              <a:rPr lang="en-US" sz="2200" b="1" dirty="0">
                <a:solidFill>
                  <a:schemeClr val="tx1"/>
                </a:solidFill>
              </a:rPr>
              <a:t>Types of Loans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211</a:t>
            </a:r>
          </a:p>
        </p:txBody>
      </p:sp>
      <p:sp>
        <p:nvSpPr>
          <p:cNvPr id="4" name="TextBox 3">
            <a:extLst>
              <a:ext uri="{FF2B5EF4-FFF2-40B4-BE49-F238E27FC236}">
                <a16:creationId xmlns:a16="http://schemas.microsoft.com/office/drawing/2014/main" id="{DD2E5230-4954-3E89-716D-1CF240E23249}"/>
              </a:ext>
            </a:extLst>
          </p:cNvPr>
          <p:cNvSpPr txBox="1"/>
          <p:nvPr/>
        </p:nvSpPr>
        <p:spPr>
          <a:xfrm>
            <a:off x="1538319" y="1728956"/>
            <a:ext cx="9422757" cy="576120"/>
          </a:xfrm>
          <a:prstGeom prst="rect">
            <a:avLst/>
          </a:prstGeom>
          <a:noFill/>
        </p:spPr>
        <p:txBody>
          <a:bodyPr wrap="square" rtlCol="0">
            <a:spAutoFit/>
          </a:bodyPr>
          <a:lstStyle/>
          <a:p>
            <a:pPr>
              <a:lnSpc>
                <a:spcPct val="150000"/>
              </a:lnSpc>
            </a:pPr>
            <a:r>
              <a:rPr lang="en-US" sz="2400" dirty="0">
                <a:solidFill>
                  <a:srgbClr val="FFFF00"/>
                </a:solidFill>
              </a:rPr>
              <a:t>VA (Veterans Affairs) </a:t>
            </a:r>
            <a:r>
              <a:rPr lang="en-US" sz="2400" dirty="0"/>
              <a:t>– GUARANTEES home loans to lenders.</a:t>
            </a:r>
          </a:p>
        </p:txBody>
      </p:sp>
      <p:sp>
        <p:nvSpPr>
          <p:cNvPr id="3" name="TextBox 2">
            <a:extLst>
              <a:ext uri="{FF2B5EF4-FFF2-40B4-BE49-F238E27FC236}">
                <a16:creationId xmlns:a16="http://schemas.microsoft.com/office/drawing/2014/main" id="{8F61AD2E-AACB-C123-4338-4AC7D4F98558}"/>
              </a:ext>
            </a:extLst>
          </p:cNvPr>
          <p:cNvSpPr txBox="1"/>
          <p:nvPr/>
        </p:nvSpPr>
        <p:spPr>
          <a:xfrm>
            <a:off x="1538319" y="3017453"/>
            <a:ext cx="9209193" cy="2342116"/>
          </a:xfrm>
          <a:prstGeom prst="rect">
            <a:avLst/>
          </a:prstGeom>
          <a:noFill/>
        </p:spPr>
        <p:txBody>
          <a:bodyPr wrap="square" rtlCol="0">
            <a:spAutoFit/>
          </a:bodyPr>
          <a:lstStyle/>
          <a:p>
            <a:pPr marL="342900" indent="-342900">
              <a:lnSpc>
                <a:spcPct val="150000"/>
              </a:lnSpc>
              <a:buFontTx/>
              <a:buChar char="-"/>
            </a:pPr>
            <a:r>
              <a:rPr lang="en-US" sz="2000" dirty="0"/>
              <a:t>Loans can be 100% loan-to-value, requiring no down payment.</a:t>
            </a:r>
          </a:p>
          <a:p>
            <a:pPr marL="342900" indent="-342900">
              <a:lnSpc>
                <a:spcPct val="150000"/>
              </a:lnSpc>
              <a:buFontTx/>
              <a:buChar char="-"/>
            </a:pPr>
            <a:r>
              <a:rPr lang="en-US" sz="2000" dirty="0"/>
              <a:t>No limits on what can be borrowed by the veteran, but they will only guarantee a maximum of 25% of the county loan limit for loans over $144,000.  (If the loan is above that limit, a down payment may be required.)</a:t>
            </a:r>
          </a:p>
        </p:txBody>
      </p:sp>
    </p:spTree>
    <p:extLst>
      <p:ext uri="{BB962C8B-B14F-4D97-AF65-F5344CB8AC3E}">
        <p14:creationId xmlns:p14="http://schemas.microsoft.com/office/powerpoint/2010/main" val="3722272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Financing – </a:t>
            </a:r>
            <a:r>
              <a:rPr lang="en-US" sz="2200" b="1" dirty="0">
                <a:solidFill>
                  <a:schemeClr val="tx1"/>
                </a:solidFill>
              </a:rPr>
              <a:t>Types of Loans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211</a:t>
            </a:r>
          </a:p>
        </p:txBody>
      </p:sp>
      <p:sp>
        <p:nvSpPr>
          <p:cNvPr id="4" name="TextBox 3">
            <a:extLst>
              <a:ext uri="{FF2B5EF4-FFF2-40B4-BE49-F238E27FC236}">
                <a16:creationId xmlns:a16="http://schemas.microsoft.com/office/drawing/2014/main" id="{DD2E5230-4954-3E89-716D-1CF240E23249}"/>
              </a:ext>
            </a:extLst>
          </p:cNvPr>
          <p:cNvSpPr txBox="1"/>
          <p:nvPr/>
        </p:nvSpPr>
        <p:spPr>
          <a:xfrm>
            <a:off x="1538319" y="1728956"/>
            <a:ext cx="9422757" cy="576120"/>
          </a:xfrm>
          <a:prstGeom prst="rect">
            <a:avLst/>
          </a:prstGeom>
          <a:noFill/>
        </p:spPr>
        <p:txBody>
          <a:bodyPr wrap="square" rtlCol="0">
            <a:spAutoFit/>
          </a:bodyPr>
          <a:lstStyle/>
          <a:p>
            <a:pPr>
              <a:lnSpc>
                <a:spcPct val="150000"/>
              </a:lnSpc>
            </a:pPr>
            <a:r>
              <a:rPr lang="en-US" sz="2400" dirty="0">
                <a:solidFill>
                  <a:srgbClr val="FFFF00"/>
                </a:solidFill>
              </a:rPr>
              <a:t>VA (Veterans Affairs) </a:t>
            </a:r>
            <a:r>
              <a:rPr lang="en-US" sz="2400" dirty="0"/>
              <a:t>– GUARANTEES home loans to lenders.</a:t>
            </a:r>
          </a:p>
        </p:txBody>
      </p:sp>
      <p:sp>
        <p:nvSpPr>
          <p:cNvPr id="3" name="TextBox 2">
            <a:extLst>
              <a:ext uri="{FF2B5EF4-FFF2-40B4-BE49-F238E27FC236}">
                <a16:creationId xmlns:a16="http://schemas.microsoft.com/office/drawing/2014/main" id="{8F61AD2E-AACB-C123-4338-4AC7D4F98558}"/>
              </a:ext>
            </a:extLst>
          </p:cNvPr>
          <p:cNvSpPr txBox="1"/>
          <p:nvPr/>
        </p:nvSpPr>
        <p:spPr>
          <a:xfrm>
            <a:off x="1538319" y="3017453"/>
            <a:ext cx="9209193" cy="2803781"/>
          </a:xfrm>
          <a:prstGeom prst="rect">
            <a:avLst/>
          </a:prstGeom>
          <a:noFill/>
        </p:spPr>
        <p:txBody>
          <a:bodyPr wrap="square" rtlCol="0">
            <a:spAutoFit/>
          </a:bodyPr>
          <a:lstStyle/>
          <a:p>
            <a:pPr marL="342900" indent="-342900">
              <a:lnSpc>
                <a:spcPct val="150000"/>
              </a:lnSpc>
              <a:buFontTx/>
              <a:buChar char="-"/>
            </a:pPr>
            <a:r>
              <a:rPr lang="en-US" sz="2000" dirty="0"/>
              <a:t>VA funding fee may be required.</a:t>
            </a:r>
          </a:p>
          <a:p>
            <a:pPr marL="342900" indent="-342900">
              <a:lnSpc>
                <a:spcPct val="150000"/>
              </a:lnSpc>
              <a:buFontTx/>
              <a:buChar char="-"/>
            </a:pPr>
            <a:r>
              <a:rPr lang="en-US" sz="2000" dirty="0"/>
              <a:t>The property must be appraised by a VA approved appraiser.</a:t>
            </a:r>
          </a:p>
          <a:p>
            <a:pPr marL="800100" lvl="1" indent="-342900">
              <a:lnSpc>
                <a:spcPct val="150000"/>
              </a:lnSpc>
              <a:buFontTx/>
              <a:buChar char="-"/>
            </a:pPr>
            <a:r>
              <a:rPr lang="en-US" sz="2000" dirty="0"/>
              <a:t>Completes a CRV (Certificate of Reasonable Value)</a:t>
            </a:r>
          </a:p>
          <a:p>
            <a:pPr marL="800100" lvl="1" indent="-342900">
              <a:lnSpc>
                <a:spcPct val="150000"/>
              </a:lnSpc>
              <a:buFontTx/>
              <a:buChar char="-"/>
            </a:pPr>
            <a:r>
              <a:rPr lang="en-US" sz="2000" dirty="0"/>
              <a:t>VA’s guarantee is based on either the amount of the CRV or the selling price of the property, whichever is less.</a:t>
            </a:r>
          </a:p>
          <a:p>
            <a:pPr marL="800100" lvl="1" indent="-342900">
              <a:lnSpc>
                <a:spcPct val="150000"/>
              </a:lnSpc>
              <a:buFontTx/>
              <a:buChar char="-"/>
            </a:pPr>
            <a:endParaRPr lang="en-US" sz="2000" dirty="0"/>
          </a:p>
        </p:txBody>
      </p:sp>
    </p:spTree>
    <p:extLst>
      <p:ext uri="{BB962C8B-B14F-4D97-AF65-F5344CB8AC3E}">
        <p14:creationId xmlns:p14="http://schemas.microsoft.com/office/powerpoint/2010/main" val="1168564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Financing – </a:t>
            </a:r>
            <a:r>
              <a:rPr lang="en-US" sz="2200" b="1" dirty="0">
                <a:solidFill>
                  <a:srgbClr val="FFFF00"/>
                </a:solidFill>
              </a:rPr>
              <a:t>Basic Concepts and Terminology</a:t>
            </a:r>
            <a:endParaRPr lang="en-US" b="1" dirty="0">
              <a:solidFill>
                <a:srgbClr val="FFFF00"/>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200</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38320" y="1728956"/>
            <a:ext cx="8725988" cy="576120"/>
          </a:xfrm>
          <a:prstGeom prst="rect">
            <a:avLst/>
          </a:prstGeom>
          <a:noFill/>
        </p:spPr>
        <p:txBody>
          <a:bodyPr wrap="square" rtlCol="0">
            <a:spAutoFit/>
          </a:bodyPr>
          <a:lstStyle/>
          <a:p>
            <a:pPr>
              <a:lnSpc>
                <a:spcPct val="150000"/>
              </a:lnSpc>
            </a:pPr>
            <a:r>
              <a:rPr lang="en-US" sz="2400" dirty="0">
                <a:solidFill>
                  <a:srgbClr val="FFFF00"/>
                </a:solidFill>
              </a:rPr>
              <a:t>Purchase Price </a:t>
            </a:r>
            <a:r>
              <a:rPr lang="en-US" sz="2400" dirty="0"/>
              <a:t>– the amount a property is purchased for.</a:t>
            </a:r>
          </a:p>
        </p:txBody>
      </p:sp>
      <p:sp>
        <p:nvSpPr>
          <p:cNvPr id="4" name="TextBox 3">
            <a:extLst>
              <a:ext uri="{FF2B5EF4-FFF2-40B4-BE49-F238E27FC236}">
                <a16:creationId xmlns:a16="http://schemas.microsoft.com/office/drawing/2014/main" id="{B3B783CF-A35E-7121-2532-180566F92511}"/>
              </a:ext>
            </a:extLst>
          </p:cNvPr>
          <p:cNvSpPr txBox="1"/>
          <p:nvPr/>
        </p:nvSpPr>
        <p:spPr>
          <a:xfrm>
            <a:off x="1538320" y="2588716"/>
            <a:ext cx="8725988" cy="1684115"/>
          </a:xfrm>
          <a:prstGeom prst="rect">
            <a:avLst/>
          </a:prstGeom>
          <a:noFill/>
        </p:spPr>
        <p:txBody>
          <a:bodyPr wrap="square" rtlCol="0">
            <a:spAutoFit/>
          </a:bodyPr>
          <a:lstStyle/>
          <a:p>
            <a:pPr>
              <a:lnSpc>
                <a:spcPct val="150000"/>
              </a:lnSpc>
            </a:pPr>
            <a:r>
              <a:rPr lang="en-US" sz="2400" dirty="0">
                <a:solidFill>
                  <a:srgbClr val="FFFF00"/>
                </a:solidFill>
              </a:rPr>
              <a:t>Down Payment </a:t>
            </a:r>
            <a:r>
              <a:rPr lang="en-US" sz="2400" dirty="0"/>
              <a:t>– the amount paid that is the difference</a:t>
            </a:r>
            <a:br>
              <a:rPr lang="en-US" sz="2400" dirty="0"/>
            </a:br>
            <a:r>
              <a:rPr lang="en-US" sz="2400" dirty="0"/>
              <a:t>                               between the purchase price and the</a:t>
            </a:r>
            <a:br>
              <a:rPr lang="en-US" sz="2400" dirty="0"/>
            </a:br>
            <a:r>
              <a:rPr lang="en-US" sz="2400" dirty="0"/>
              <a:t>                               loan amount.</a:t>
            </a:r>
          </a:p>
        </p:txBody>
      </p:sp>
      <p:sp>
        <p:nvSpPr>
          <p:cNvPr id="5" name="TextBox 4">
            <a:extLst>
              <a:ext uri="{FF2B5EF4-FFF2-40B4-BE49-F238E27FC236}">
                <a16:creationId xmlns:a16="http://schemas.microsoft.com/office/drawing/2014/main" id="{B9CDE406-ABF2-E048-43A6-1A49F25F1903}"/>
              </a:ext>
            </a:extLst>
          </p:cNvPr>
          <p:cNvSpPr txBox="1"/>
          <p:nvPr/>
        </p:nvSpPr>
        <p:spPr>
          <a:xfrm>
            <a:off x="1538320" y="4414122"/>
            <a:ext cx="8725988" cy="576120"/>
          </a:xfrm>
          <a:prstGeom prst="rect">
            <a:avLst/>
          </a:prstGeom>
          <a:noFill/>
        </p:spPr>
        <p:txBody>
          <a:bodyPr wrap="square" rtlCol="0">
            <a:spAutoFit/>
          </a:bodyPr>
          <a:lstStyle/>
          <a:p>
            <a:pPr>
              <a:lnSpc>
                <a:spcPct val="150000"/>
              </a:lnSpc>
            </a:pPr>
            <a:r>
              <a:rPr lang="en-US" sz="2400" dirty="0">
                <a:solidFill>
                  <a:srgbClr val="FFFF00"/>
                </a:solidFill>
              </a:rPr>
              <a:t>Loan Amount </a:t>
            </a:r>
            <a:r>
              <a:rPr lang="en-US" sz="2400" dirty="0"/>
              <a:t>– the amount financed.</a:t>
            </a:r>
          </a:p>
        </p:txBody>
      </p:sp>
      <p:sp>
        <p:nvSpPr>
          <p:cNvPr id="6" name="TextBox 5">
            <a:extLst>
              <a:ext uri="{FF2B5EF4-FFF2-40B4-BE49-F238E27FC236}">
                <a16:creationId xmlns:a16="http://schemas.microsoft.com/office/drawing/2014/main" id="{85C116C9-882F-1CB4-EA5A-16647F7032B3}"/>
              </a:ext>
            </a:extLst>
          </p:cNvPr>
          <p:cNvSpPr txBox="1"/>
          <p:nvPr/>
        </p:nvSpPr>
        <p:spPr>
          <a:xfrm>
            <a:off x="1538320" y="5131534"/>
            <a:ext cx="8725988" cy="1130118"/>
          </a:xfrm>
          <a:prstGeom prst="rect">
            <a:avLst/>
          </a:prstGeom>
          <a:noFill/>
        </p:spPr>
        <p:txBody>
          <a:bodyPr wrap="square" rtlCol="0">
            <a:spAutoFit/>
          </a:bodyPr>
          <a:lstStyle/>
          <a:p>
            <a:pPr>
              <a:lnSpc>
                <a:spcPct val="150000"/>
              </a:lnSpc>
            </a:pPr>
            <a:r>
              <a:rPr lang="en-US" sz="2400" dirty="0">
                <a:solidFill>
                  <a:srgbClr val="FFFF00"/>
                </a:solidFill>
              </a:rPr>
              <a:t>Interest </a:t>
            </a:r>
            <a:r>
              <a:rPr lang="en-US" sz="2400" dirty="0"/>
              <a:t>– the charge for financing.  A percentage of the</a:t>
            </a:r>
            <a:br>
              <a:rPr lang="en-US" sz="2400" dirty="0"/>
            </a:br>
            <a:r>
              <a:rPr lang="en-US" sz="2400" dirty="0"/>
              <a:t>                 loan amount.</a:t>
            </a:r>
          </a:p>
        </p:txBody>
      </p:sp>
    </p:spTree>
    <p:extLst>
      <p:ext uri="{BB962C8B-B14F-4D97-AF65-F5344CB8AC3E}">
        <p14:creationId xmlns:p14="http://schemas.microsoft.com/office/powerpoint/2010/main" val="225491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Financing – </a:t>
            </a:r>
            <a:r>
              <a:rPr lang="en-US" sz="2200" b="1" dirty="0">
                <a:solidFill>
                  <a:schemeClr val="tx1"/>
                </a:solidFill>
              </a:rPr>
              <a:t>Types of Loans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212</a:t>
            </a:r>
          </a:p>
        </p:txBody>
      </p:sp>
      <p:sp>
        <p:nvSpPr>
          <p:cNvPr id="4" name="TextBox 3">
            <a:extLst>
              <a:ext uri="{FF2B5EF4-FFF2-40B4-BE49-F238E27FC236}">
                <a16:creationId xmlns:a16="http://schemas.microsoft.com/office/drawing/2014/main" id="{DD2E5230-4954-3E89-716D-1CF240E23249}"/>
              </a:ext>
            </a:extLst>
          </p:cNvPr>
          <p:cNvSpPr txBox="1"/>
          <p:nvPr/>
        </p:nvSpPr>
        <p:spPr>
          <a:xfrm>
            <a:off x="1538319" y="1728956"/>
            <a:ext cx="9422757" cy="576120"/>
          </a:xfrm>
          <a:prstGeom prst="rect">
            <a:avLst/>
          </a:prstGeom>
          <a:noFill/>
        </p:spPr>
        <p:txBody>
          <a:bodyPr wrap="square" rtlCol="0">
            <a:spAutoFit/>
          </a:bodyPr>
          <a:lstStyle/>
          <a:p>
            <a:pPr>
              <a:lnSpc>
                <a:spcPct val="150000"/>
              </a:lnSpc>
            </a:pPr>
            <a:r>
              <a:rPr lang="en-US" sz="2400" dirty="0">
                <a:solidFill>
                  <a:srgbClr val="FFFF00"/>
                </a:solidFill>
              </a:rPr>
              <a:t>VA (Veterans Affairs) </a:t>
            </a:r>
            <a:r>
              <a:rPr lang="en-US" sz="2400" dirty="0"/>
              <a:t>– GUARANTEES home loans to lenders.</a:t>
            </a:r>
          </a:p>
        </p:txBody>
      </p:sp>
      <p:sp>
        <p:nvSpPr>
          <p:cNvPr id="3" name="TextBox 2">
            <a:extLst>
              <a:ext uri="{FF2B5EF4-FFF2-40B4-BE49-F238E27FC236}">
                <a16:creationId xmlns:a16="http://schemas.microsoft.com/office/drawing/2014/main" id="{8F61AD2E-AACB-C123-4338-4AC7D4F98558}"/>
              </a:ext>
            </a:extLst>
          </p:cNvPr>
          <p:cNvSpPr txBox="1"/>
          <p:nvPr/>
        </p:nvSpPr>
        <p:spPr>
          <a:xfrm>
            <a:off x="1538319" y="3017453"/>
            <a:ext cx="9209193" cy="1880451"/>
          </a:xfrm>
          <a:prstGeom prst="rect">
            <a:avLst/>
          </a:prstGeom>
          <a:noFill/>
        </p:spPr>
        <p:txBody>
          <a:bodyPr wrap="square" rtlCol="0">
            <a:spAutoFit/>
          </a:bodyPr>
          <a:lstStyle/>
          <a:p>
            <a:pPr marL="342900" indent="-342900">
              <a:lnSpc>
                <a:spcPct val="150000"/>
              </a:lnSpc>
              <a:buFontTx/>
              <a:buChar char="-"/>
            </a:pPr>
            <a:r>
              <a:rPr lang="en-US" sz="2000" dirty="0"/>
              <a:t>May be assumed by a veteran, qualified non-veteran, or by a qualified un-remarried surviving spouse.</a:t>
            </a:r>
          </a:p>
          <a:p>
            <a:pPr marL="342900" indent="-342900">
              <a:lnSpc>
                <a:spcPct val="150000"/>
              </a:lnSpc>
              <a:buFontTx/>
              <a:buChar char="-"/>
            </a:pPr>
            <a:r>
              <a:rPr lang="en-US" sz="2000" dirty="0"/>
              <a:t>No prepayment penalties.</a:t>
            </a:r>
          </a:p>
          <a:p>
            <a:pPr marL="800100" lvl="1" indent="-342900">
              <a:lnSpc>
                <a:spcPct val="150000"/>
              </a:lnSpc>
              <a:buFontTx/>
              <a:buChar char="-"/>
            </a:pPr>
            <a:endParaRPr lang="en-US" sz="2000" dirty="0"/>
          </a:p>
        </p:txBody>
      </p:sp>
    </p:spTree>
    <p:extLst>
      <p:ext uri="{BB962C8B-B14F-4D97-AF65-F5344CB8AC3E}">
        <p14:creationId xmlns:p14="http://schemas.microsoft.com/office/powerpoint/2010/main" val="29450911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Financing – </a:t>
            </a:r>
            <a:r>
              <a:rPr lang="en-US" sz="2200" b="1" dirty="0">
                <a:solidFill>
                  <a:schemeClr val="tx1"/>
                </a:solidFill>
              </a:rPr>
              <a:t>Types of Loans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212</a:t>
            </a:r>
          </a:p>
        </p:txBody>
      </p:sp>
      <p:sp>
        <p:nvSpPr>
          <p:cNvPr id="4" name="TextBox 3">
            <a:extLst>
              <a:ext uri="{FF2B5EF4-FFF2-40B4-BE49-F238E27FC236}">
                <a16:creationId xmlns:a16="http://schemas.microsoft.com/office/drawing/2014/main" id="{DD2E5230-4954-3E89-716D-1CF240E23249}"/>
              </a:ext>
            </a:extLst>
          </p:cNvPr>
          <p:cNvSpPr txBox="1"/>
          <p:nvPr/>
        </p:nvSpPr>
        <p:spPr>
          <a:xfrm>
            <a:off x="1538319" y="1728956"/>
            <a:ext cx="9422757" cy="1130118"/>
          </a:xfrm>
          <a:prstGeom prst="rect">
            <a:avLst/>
          </a:prstGeom>
          <a:noFill/>
        </p:spPr>
        <p:txBody>
          <a:bodyPr wrap="square" rtlCol="0">
            <a:spAutoFit/>
          </a:bodyPr>
          <a:lstStyle/>
          <a:p>
            <a:pPr>
              <a:lnSpc>
                <a:spcPct val="150000"/>
              </a:lnSpc>
            </a:pPr>
            <a:r>
              <a:rPr lang="en-US" sz="2400" dirty="0">
                <a:solidFill>
                  <a:srgbClr val="FFFF00"/>
                </a:solidFill>
              </a:rPr>
              <a:t>USDA (United States Department of Agriculture) </a:t>
            </a:r>
            <a:r>
              <a:rPr lang="en-US" sz="2400" dirty="0"/>
              <a:t>– offers loans, grants and guarantees.</a:t>
            </a:r>
          </a:p>
        </p:txBody>
      </p:sp>
      <p:sp>
        <p:nvSpPr>
          <p:cNvPr id="3" name="TextBox 2">
            <a:extLst>
              <a:ext uri="{FF2B5EF4-FFF2-40B4-BE49-F238E27FC236}">
                <a16:creationId xmlns:a16="http://schemas.microsoft.com/office/drawing/2014/main" id="{8F61AD2E-AACB-C123-4338-4AC7D4F98558}"/>
              </a:ext>
            </a:extLst>
          </p:cNvPr>
          <p:cNvSpPr txBox="1"/>
          <p:nvPr/>
        </p:nvSpPr>
        <p:spPr>
          <a:xfrm>
            <a:off x="1538319" y="3017453"/>
            <a:ext cx="9209193" cy="3265446"/>
          </a:xfrm>
          <a:prstGeom prst="rect">
            <a:avLst/>
          </a:prstGeom>
          <a:noFill/>
        </p:spPr>
        <p:txBody>
          <a:bodyPr wrap="square" rtlCol="0">
            <a:spAutoFit/>
          </a:bodyPr>
          <a:lstStyle/>
          <a:p>
            <a:pPr marL="342900" indent="-342900">
              <a:lnSpc>
                <a:spcPct val="150000"/>
              </a:lnSpc>
              <a:buFontTx/>
              <a:buChar char="-"/>
            </a:pPr>
            <a:r>
              <a:rPr lang="en-US" sz="2000" dirty="0"/>
              <a:t>For single and multi-family housing.</a:t>
            </a:r>
          </a:p>
          <a:p>
            <a:pPr marL="342900" indent="-342900">
              <a:lnSpc>
                <a:spcPct val="150000"/>
              </a:lnSpc>
              <a:buFontTx/>
              <a:buChar char="-"/>
            </a:pPr>
            <a:r>
              <a:rPr lang="en-US" sz="2000" dirty="0"/>
              <a:t>For low- and moderate-income rural Americans.</a:t>
            </a:r>
          </a:p>
          <a:p>
            <a:pPr marL="342900" indent="-342900">
              <a:lnSpc>
                <a:spcPct val="150000"/>
              </a:lnSpc>
              <a:buFontTx/>
              <a:buChar char="-"/>
            </a:pPr>
            <a:r>
              <a:rPr lang="en-US" sz="2000" dirty="0"/>
              <a:t>Loans and grants are also offered to make health and safety repairs to homes.</a:t>
            </a:r>
          </a:p>
          <a:p>
            <a:pPr marL="342900" indent="-342900">
              <a:lnSpc>
                <a:spcPct val="150000"/>
              </a:lnSpc>
              <a:buFontTx/>
              <a:buChar char="-"/>
            </a:pPr>
            <a:r>
              <a:rPr lang="en-US" sz="2000" dirty="0"/>
              <a:t>Some rental assistance is also offered through the program.</a:t>
            </a:r>
          </a:p>
          <a:p>
            <a:pPr marL="342900" indent="-342900">
              <a:lnSpc>
                <a:spcPct val="150000"/>
              </a:lnSpc>
              <a:buFontTx/>
              <a:buChar char="-"/>
            </a:pPr>
            <a:endParaRPr lang="en-US" sz="2000" dirty="0"/>
          </a:p>
          <a:p>
            <a:pPr marL="800100" lvl="1" indent="-342900">
              <a:lnSpc>
                <a:spcPct val="150000"/>
              </a:lnSpc>
              <a:buFontTx/>
              <a:buChar char="-"/>
            </a:pPr>
            <a:endParaRPr lang="en-US" sz="2000" dirty="0"/>
          </a:p>
        </p:txBody>
      </p:sp>
    </p:spTree>
    <p:extLst>
      <p:ext uri="{BB962C8B-B14F-4D97-AF65-F5344CB8AC3E}">
        <p14:creationId xmlns:p14="http://schemas.microsoft.com/office/powerpoint/2010/main" val="22172608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Financing – </a:t>
            </a:r>
            <a:r>
              <a:rPr lang="en-US" sz="2200" b="1" dirty="0">
                <a:solidFill>
                  <a:schemeClr val="tx1"/>
                </a:solidFill>
              </a:rPr>
              <a:t>Types of Loans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213</a:t>
            </a:r>
          </a:p>
        </p:txBody>
      </p:sp>
      <p:sp>
        <p:nvSpPr>
          <p:cNvPr id="4" name="TextBox 3">
            <a:extLst>
              <a:ext uri="{FF2B5EF4-FFF2-40B4-BE49-F238E27FC236}">
                <a16:creationId xmlns:a16="http://schemas.microsoft.com/office/drawing/2014/main" id="{DD2E5230-4954-3E89-716D-1CF240E23249}"/>
              </a:ext>
            </a:extLst>
          </p:cNvPr>
          <p:cNvSpPr txBox="1"/>
          <p:nvPr/>
        </p:nvSpPr>
        <p:spPr>
          <a:xfrm>
            <a:off x="1538319" y="1728956"/>
            <a:ext cx="9422757" cy="1684115"/>
          </a:xfrm>
          <a:prstGeom prst="rect">
            <a:avLst/>
          </a:prstGeom>
          <a:noFill/>
        </p:spPr>
        <p:txBody>
          <a:bodyPr wrap="square" rtlCol="0">
            <a:spAutoFit/>
          </a:bodyPr>
          <a:lstStyle/>
          <a:p>
            <a:pPr>
              <a:lnSpc>
                <a:spcPct val="150000"/>
              </a:lnSpc>
            </a:pPr>
            <a:r>
              <a:rPr lang="en-US" sz="2400" dirty="0">
                <a:solidFill>
                  <a:srgbClr val="FFFF00"/>
                </a:solidFill>
              </a:rPr>
              <a:t>Partially Amortized Loan </a:t>
            </a:r>
            <a:r>
              <a:rPr lang="en-US" sz="2400" dirty="0"/>
              <a:t>– payments are not enough to repay the entire debt.  Results in a remaining balance at the end of the loan term.</a:t>
            </a:r>
          </a:p>
        </p:txBody>
      </p:sp>
      <p:sp>
        <p:nvSpPr>
          <p:cNvPr id="5" name="TextBox 4">
            <a:extLst>
              <a:ext uri="{FF2B5EF4-FFF2-40B4-BE49-F238E27FC236}">
                <a16:creationId xmlns:a16="http://schemas.microsoft.com/office/drawing/2014/main" id="{8332A827-0CC5-866C-1B6C-B0F314C952FF}"/>
              </a:ext>
            </a:extLst>
          </p:cNvPr>
          <p:cNvSpPr txBox="1"/>
          <p:nvPr/>
        </p:nvSpPr>
        <p:spPr>
          <a:xfrm>
            <a:off x="1538319" y="3690370"/>
            <a:ext cx="9422757" cy="1130118"/>
          </a:xfrm>
          <a:prstGeom prst="rect">
            <a:avLst/>
          </a:prstGeom>
          <a:noFill/>
        </p:spPr>
        <p:txBody>
          <a:bodyPr wrap="square" rtlCol="0">
            <a:spAutoFit/>
          </a:bodyPr>
          <a:lstStyle/>
          <a:p>
            <a:pPr>
              <a:lnSpc>
                <a:spcPct val="150000"/>
              </a:lnSpc>
            </a:pPr>
            <a:r>
              <a:rPr lang="en-US" sz="2400" dirty="0">
                <a:solidFill>
                  <a:srgbClr val="FFFF00"/>
                </a:solidFill>
              </a:rPr>
              <a:t>Negative Amortized Loan </a:t>
            </a:r>
            <a:r>
              <a:rPr lang="en-US" sz="2400" dirty="0"/>
              <a:t>– causes the loan balance to increase over the loan term.</a:t>
            </a:r>
          </a:p>
        </p:txBody>
      </p:sp>
    </p:spTree>
    <p:extLst>
      <p:ext uri="{BB962C8B-B14F-4D97-AF65-F5344CB8AC3E}">
        <p14:creationId xmlns:p14="http://schemas.microsoft.com/office/powerpoint/2010/main" val="85277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Financing – </a:t>
            </a:r>
            <a:r>
              <a:rPr lang="en-US" sz="2200" b="1" dirty="0">
                <a:solidFill>
                  <a:schemeClr val="tx1"/>
                </a:solidFill>
              </a:rPr>
              <a:t>Types of Loans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213</a:t>
            </a:r>
          </a:p>
        </p:txBody>
      </p:sp>
      <p:sp>
        <p:nvSpPr>
          <p:cNvPr id="4" name="TextBox 3">
            <a:extLst>
              <a:ext uri="{FF2B5EF4-FFF2-40B4-BE49-F238E27FC236}">
                <a16:creationId xmlns:a16="http://schemas.microsoft.com/office/drawing/2014/main" id="{DD2E5230-4954-3E89-716D-1CF240E23249}"/>
              </a:ext>
            </a:extLst>
          </p:cNvPr>
          <p:cNvSpPr txBox="1"/>
          <p:nvPr/>
        </p:nvSpPr>
        <p:spPr>
          <a:xfrm>
            <a:off x="1538319" y="1728956"/>
            <a:ext cx="9422757" cy="2238113"/>
          </a:xfrm>
          <a:prstGeom prst="rect">
            <a:avLst/>
          </a:prstGeom>
          <a:noFill/>
        </p:spPr>
        <p:txBody>
          <a:bodyPr wrap="square" rtlCol="0">
            <a:spAutoFit/>
          </a:bodyPr>
          <a:lstStyle/>
          <a:p>
            <a:pPr>
              <a:lnSpc>
                <a:spcPct val="150000"/>
              </a:lnSpc>
            </a:pPr>
            <a:r>
              <a:rPr lang="en-US" sz="2400" dirty="0">
                <a:solidFill>
                  <a:srgbClr val="FFFF00"/>
                </a:solidFill>
              </a:rPr>
              <a:t>Adjustable Rate Mortgage (ARM) </a:t>
            </a:r>
            <a:r>
              <a:rPr lang="en-US" sz="2400" dirty="0"/>
              <a:t>– a variable interest rate loan.  The lender is allowed to change the interest rate at determined intervals and be a specific amount.  Federal regulations limit the amount of change that is allowed.</a:t>
            </a:r>
          </a:p>
        </p:txBody>
      </p:sp>
      <p:sp>
        <p:nvSpPr>
          <p:cNvPr id="5" name="TextBox 4">
            <a:extLst>
              <a:ext uri="{FF2B5EF4-FFF2-40B4-BE49-F238E27FC236}">
                <a16:creationId xmlns:a16="http://schemas.microsoft.com/office/drawing/2014/main" id="{8332A827-0CC5-866C-1B6C-B0F314C952FF}"/>
              </a:ext>
            </a:extLst>
          </p:cNvPr>
          <p:cNvSpPr txBox="1"/>
          <p:nvPr/>
        </p:nvSpPr>
        <p:spPr>
          <a:xfrm>
            <a:off x="1538319" y="4264800"/>
            <a:ext cx="9422757" cy="1684115"/>
          </a:xfrm>
          <a:prstGeom prst="rect">
            <a:avLst/>
          </a:prstGeom>
          <a:noFill/>
        </p:spPr>
        <p:txBody>
          <a:bodyPr wrap="square" rtlCol="0">
            <a:spAutoFit/>
          </a:bodyPr>
          <a:lstStyle/>
          <a:p>
            <a:pPr>
              <a:lnSpc>
                <a:spcPct val="150000"/>
              </a:lnSpc>
            </a:pPr>
            <a:r>
              <a:rPr lang="en-US" sz="2400" dirty="0">
                <a:solidFill>
                  <a:srgbClr val="FFFF00"/>
                </a:solidFill>
              </a:rPr>
              <a:t>Interest Only Loans </a:t>
            </a:r>
            <a:r>
              <a:rPr lang="en-US" sz="2400" dirty="0"/>
              <a:t>– payments only apply to the interest owed and not to principal.  Full balance must be paid off at the end of the loan term (Balloon Payment).</a:t>
            </a:r>
          </a:p>
        </p:txBody>
      </p:sp>
    </p:spTree>
    <p:extLst>
      <p:ext uri="{BB962C8B-B14F-4D97-AF65-F5344CB8AC3E}">
        <p14:creationId xmlns:p14="http://schemas.microsoft.com/office/powerpoint/2010/main" val="2591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Financing – </a:t>
            </a:r>
            <a:r>
              <a:rPr lang="en-US" sz="2200" b="1" dirty="0">
                <a:solidFill>
                  <a:schemeClr val="tx1"/>
                </a:solidFill>
              </a:rPr>
              <a:t>Types of Loans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213</a:t>
            </a:r>
          </a:p>
        </p:txBody>
      </p:sp>
      <p:sp>
        <p:nvSpPr>
          <p:cNvPr id="4" name="TextBox 3">
            <a:extLst>
              <a:ext uri="{FF2B5EF4-FFF2-40B4-BE49-F238E27FC236}">
                <a16:creationId xmlns:a16="http://schemas.microsoft.com/office/drawing/2014/main" id="{DD2E5230-4954-3E89-716D-1CF240E23249}"/>
              </a:ext>
            </a:extLst>
          </p:cNvPr>
          <p:cNvSpPr txBox="1"/>
          <p:nvPr/>
        </p:nvSpPr>
        <p:spPr>
          <a:xfrm>
            <a:off x="1538319" y="1728956"/>
            <a:ext cx="9422757" cy="1130118"/>
          </a:xfrm>
          <a:prstGeom prst="rect">
            <a:avLst/>
          </a:prstGeom>
          <a:noFill/>
        </p:spPr>
        <p:txBody>
          <a:bodyPr wrap="square" rtlCol="0">
            <a:spAutoFit/>
          </a:bodyPr>
          <a:lstStyle/>
          <a:p>
            <a:pPr>
              <a:lnSpc>
                <a:spcPct val="150000"/>
              </a:lnSpc>
            </a:pPr>
            <a:r>
              <a:rPr lang="en-US" sz="2400" dirty="0">
                <a:solidFill>
                  <a:srgbClr val="FFFF00"/>
                </a:solidFill>
              </a:rPr>
              <a:t>Buydown Loan </a:t>
            </a:r>
            <a:r>
              <a:rPr lang="en-US" sz="2400" dirty="0"/>
              <a:t>– Prepayment of interest on a loan, reducing the interest rate and the borrower’s periodic payments.</a:t>
            </a:r>
          </a:p>
        </p:txBody>
      </p:sp>
      <p:sp>
        <p:nvSpPr>
          <p:cNvPr id="5" name="TextBox 4">
            <a:extLst>
              <a:ext uri="{FF2B5EF4-FFF2-40B4-BE49-F238E27FC236}">
                <a16:creationId xmlns:a16="http://schemas.microsoft.com/office/drawing/2014/main" id="{8332A827-0CC5-866C-1B6C-B0F314C952FF}"/>
              </a:ext>
            </a:extLst>
          </p:cNvPr>
          <p:cNvSpPr txBox="1"/>
          <p:nvPr/>
        </p:nvSpPr>
        <p:spPr>
          <a:xfrm>
            <a:off x="1538319" y="3156869"/>
            <a:ext cx="9422757" cy="2238113"/>
          </a:xfrm>
          <a:prstGeom prst="rect">
            <a:avLst/>
          </a:prstGeom>
          <a:noFill/>
        </p:spPr>
        <p:txBody>
          <a:bodyPr wrap="square" rtlCol="0">
            <a:spAutoFit/>
          </a:bodyPr>
          <a:lstStyle/>
          <a:p>
            <a:pPr>
              <a:lnSpc>
                <a:spcPct val="150000"/>
              </a:lnSpc>
            </a:pPr>
            <a:r>
              <a:rPr lang="en-US" sz="2400" dirty="0">
                <a:solidFill>
                  <a:srgbClr val="FFFF00"/>
                </a:solidFill>
              </a:rPr>
              <a:t>Wraparound </a:t>
            </a:r>
            <a:r>
              <a:rPr lang="en-US" sz="2400" dirty="0"/>
              <a:t>– Seller receives a junior mortgage from the buyer and uses the buyer’s payments to make the original first mortgage’s payments.  Only possible if the senior mortgage allows it and does not have an Alienation/Due on Sale Clause.</a:t>
            </a:r>
          </a:p>
        </p:txBody>
      </p:sp>
    </p:spTree>
    <p:extLst>
      <p:ext uri="{BB962C8B-B14F-4D97-AF65-F5344CB8AC3E}">
        <p14:creationId xmlns:p14="http://schemas.microsoft.com/office/powerpoint/2010/main" val="336123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Financing – </a:t>
            </a:r>
            <a:r>
              <a:rPr lang="en-US" sz="2200" b="1" dirty="0">
                <a:solidFill>
                  <a:schemeClr val="tx1"/>
                </a:solidFill>
              </a:rPr>
              <a:t>Types of Loans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214</a:t>
            </a:r>
          </a:p>
        </p:txBody>
      </p:sp>
      <p:sp>
        <p:nvSpPr>
          <p:cNvPr id="4" name="TextBox 3">
            <a:extLst>
              <a:ext uri="{FF2B5EF4-FFF2-40B4-BE49-F238E27FC236}">
                <a16:creationId xmlns:a16="http://schemas.microsoft.com/office/drawing/2014/main" id="{DD2E5230-4954-3E89-716D-1CF240E23249}"/>
              </a:ext>
            </a:extLst>
          </p:cNvPr>
          <p:cNvSpPr txBox="1"/>
          <p:nvPr/>
        </p:nvSpPr>
        <p:spPr>
          <a:xfrm>
            <a:off x="1538319" y="1728956"/>
            <a:ext cx="9422757" cy="1130118"/>
          </a:xfrm>
          <a:prstGeom prst="rect">
            <a:avLst/>
          </a:prstGeom>
          <a:noFill/>
        </p:spPr>
        <p:txBody>
          <a:bodyPr wrap="square" rtlCol="0">
            <a:spAutoFit/>
          </a:bodyPr>
          <a:lstStyle/>
          <a:p>
            <a:pPr>
              <a:lnSpc>
                <a:spcPct val="150000"/>
              </a:lnSpc>
            </a:pPr>
            <a:r>
              <a:rPr lang="en-US" sz="2400" dirty="0">
                <a:solidFill>
                  <a:srgbClr val="FFFF00"/>
                </a:solidFill>
              </a:rPr>
              <a:t>Home Equity Loan / Home Equity Line of Credit </a:t>
            </a:r>
            <a:r>
              <a:rPr lang="en-US" sz="2400" dirty="0"/>
              <a:t>– a loan utilized to borrow against the accrued equity in a home.</a:t>
            </a:r>
          </a:p>
        </p:txBody>
      </p:sp>
      <p:sp>
        <p:nvSpPr>
          <p:cNvPr id="5" name="TextBox 4">
            <a:extLst>
              <a:ext uri="{FF2B5EF4-FFF2-40B4-BE49-F238E27FC236}">
                <a16:creationId xmlns:a16="http://schemas.microsoft.com/office/drawing/2014/main" id="{8332A827-0CC5-866C-1B6C-B0F314C952FF}"/>
              </a:ext>
            </a:extLst>
          </p:cNvPr>
          <p:cNvSpPr txBox="1"/>
          <p:nvPr/>
        </p:nvSpPr>
        <p:spPr>
          <a:xfrm>
            <a:off x="1538319" y="3156869"/>
            <a:ext cx="9422757" cy="1130118"/>
          </a:xfrm>
          <a:prstGeom prst="rect">
            <a:avLst/>
          </a:prstGeom>
          <a:noFill/>
        </p:spPr>
        <p:txBody>
          <a:bodyPr wrap="square" rtlCol="0">
            <a:spAutoFit/>
          </a:bodyPr>
          <a:lstStyle/>
          <a:p>
            <a:pPr>
              <a:lnSpc>
                <a:spcPct val="150000"/>
              </a:lnSpc>
            </a:pPr>
            <a:r>
              <a:rPr lang="en-US" sz="2400" dirty="0">
                <a:solidFill>
                  <a:srgbClr val="FFFF00"/>
                </a:solidFill>
              </a:rPr>
              <a:t>Package Loan </a:t>
            </a:r>
            <a:r>
              <a:rPr lang="en-US" sz="2400" dirty="0"/>
              <a:t>– finances the purchase of real estate and personal property.</a:t>
            </a:r>
          </a:p>
        </p:txBody>
      </p:sp>
      <p:sp>
        <p:nvSpPr>
          <p:cNvPr id="3" name="TextBox 2">
            <a:extLst>
              <a:ext uri="{FF2B5EF4-FFF2-40B4-BE49-F238E27FC236}">
                <a16:creationId xmlns:a16="http://schemas.microsoft.com/office/drawing/2014/main" id="{0C5B5F28-4D2A-537E-3BCA-921442812D05}"/>
              </a:ext>
            </a:extLst>
          </p:cNvPr>
          <p:cNvSpPr txBox="1"/>
          <p:nvPr/>
        </p:nvSpPr>
        <p:spPr>
          <a:xfrm>
            <a:off x="1538319" y="4563986"/>
            <a:ext cx="9422757" cy="1130118"/>
          </a:xfrm>
          <a:prstGeom prst="rect">
            <a:avLst/>
          </a:prstGeom>
          <a:noFill/>
        </p:spPr>
        <p:txBody>
          <a:bodyPr wrap="square" rtlCol="0">
            <a:spAutoFit/>
          </a:bodyPr>
          <a:lstStyle/>
          <a:p>
            <a:pPr>
              <a:lnSpc>
                <a:spcPct val="150000"/>
              </a:lnSpc>
            </a:pPr>
            <a:r>
              <a:rPr lang="en-US" sz="2400" dirty="0">
                <a:solidFill>
                  <a:srgbClr val="FFFF00"/>
                </a:solidFill>
              </a:rPr>
              <a:t>Construction Loan </a:t>
            </a:r>
            <a:r>
              <a:rPr lang="en-US" sz="2400" dirty="0"/>
              <a:t>– finances construction of improvements.  Considered short-term, high risk, expensive financing.</a:t>
            </a:r>
          </a:p>
        </p:txBody>
      </p:sp>
    </p:spTree>
    <p:extLst>
      <p:ext uri="{BB962C8B-B14F-4D97-AF65-F5344CB8AC3E}">
        <p14:creationId xmlns:p14="http://schemas.microsoft.com/office/powerpoint/2010/main" val="225796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Financing – </a:t>
            </a:r>
            <a:r>
              <a:rPr lang="en-US" sz="2200" b="1" dirty="0">
                <a:solidFill>
                  <a:schemeClr val="tx1"/>
                </a:solidFill>
              </a:rPr>
              <a:t>Types of Loans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214</a:t>
            </a:r>
          </a:p>
        </p:txBody>
      </p:sp>
      <p:sp>
        <p:nvSpPr>
          <p:cNvPr id="4" name="TextBox 3">
            <a:extLst>
              <a:ext uri="{FF2B5EF4-FFF2-40B4-BE49-F238E27FC236}">
                <a16:creationId xmlns:a16="http://schemas.microsoft.com/office/drawing/2014/main" id="{DD2E5230-4954-3E89-716D-1CF240E23249}"/>
              </a:ext>
            </a:extLst>
          </p:cNvPr>
          <p:cNvSpPr txBox="1"/>
          <p:nvPr/>
        </p:nvSpPr>
        <p:spPr>
          <a:xfrm>
            <a:off x="1538319" y="1728956"/>
            <a:ext cx="9422757" cy="1684115"/>
          </a:xfrm>
          <a:prstGeom prst="rect">
            <a:avLst/>
          </a:prstGeom>
          <a:noFill/>
        </p:spPr>
        <p:txBody>
          <a:bodyPr wrap="square" rtlCol="0">
            <a:spAutoFit/>
          </a:bodyPr>
          <a:lstStyle/>
          <a:p>
            <a:pPr>
              <a:lnSpc>
                <a:spcPct val="150000"/>
              </a:lnSpc>
            </a:pPr>
            <a:r>
              <a:rPr lang="en-US" sz="2400" dirty="0">
                <a:solidFill>
                  <a:srgbClr val="FFFF00"/>
                </a:solidFill>
              </a:rPr>
              <a:t>Bridge Loan </a:t>
            </a:r>
            <a:r>
              <a:rPr lang="en-US" sz="2400" dirty="0"/>
              <a:t>– used to cover the gap between construction financing and long-term financing.  Considered short term financing.</a:t>
            </a:r>
          </a:p>
        </p:txBody>
      </p:sp>
      <p:sp>
        <p:nvSpPr>
          <p:cNvPr id="5" name="TextBox 4">
            <a:extLst>
              <a:ext uri="{FF2B5EF4-FFF2-40B4-BE49-F238E27FC236}">
                <a16:creationId xmlns:a16="http://schemas.microsoft.com/office/drawing/2014/main" id="{8332A827-0CC5-866C-1B6C-B0F314C952FF}"/>
              </a:ext>
            </a:extLst>
          </p:cNvPr>
          <p:cNvSpPr txBox="1"/>
          <p:nvPr/>
        </p:nvSpPr>
        <p:spPr>
          <a:xfrm>
            <a:off x="1538316" y="3570400"/>
            <a:ext cx="9422757" cy="1130118"/>
          </a:xfrm>
          <a:prstGeom prst="rect">
            <a:avLst/>
          </a:prstGeom>
          <a:noFill/>
        </p:spPr>
        <p:txBody>
          <a:bodyPr wrap="square" rtlCol="0">
            <a:spAutoFit/>
          </a:bodyPr>
          <a:lstStyle/>
          <a:p>
            <a:pPr>
              <a:lnSpc>
                <a:spcPct val="150000"/>
              </a:lnSpc>
            </a:pPr>
            <a:r>
              <a:rPr lang="en-US" sz="2400" dirty="0">
                <a:solidFill>
                  <a:srgbClr val="FFFF00"/>
                </a:solidFill>
              </a:rPr>
              <a:t>Permanent (take out) Loan </a:t>
            </a:r>
            <a:r>
              <a:rPr lang="en-US" sz="2400" dirty="0"/>
              <a:t>– a loan that “takes out” a construction or short-term lender.</a:t>
            </a:r>
          </a:p>
        </p:txBody>
      </p:sp>
      <p:sp>
        <p:nvSpPr>
          <p:cNvPr id="3" name="TextBox 2">
            <a:extLst>
              <a:ext uri="{FF2B5EF4-FFF2-40B4-BE49-F238E27FC236}">
                <a16:creationId xmlns:a16="http://schemas.microsoft.com/office/drawing/2014/main" id="{0C5B5F28-4D2A-537E-3BCA-921442812D05}"/>
              </a:ext>
            </a:extLst>
          </p:cNvPr>
          <p:cNvSpPr txBox="1"/>
          <p:nvPr/>
        </p:nvSpPr>
        <p:spPr>
          <a:xfrm>
            <a:off x="1538317" y="4854535"/>
            <a:ext cx="9422757" cy="1684115"/>
          </a:xfrm>
          <a:prstGeom prst="rect">
            <a:avLst/>
          </a:prstGeom>
          <a:noFill/>
        </p:spPr>
        <p:txBody>
          <a:bodyPr wrap="square" rtlCol="0">
            <a:spAutoFit/>
          </a:bodyPr>
          <a:lstStyle/>
          <a:p>
            <a:pPr>
              <a:lnSpc>
                <a:spcPct val="150000"/>
              </a:lnSpc>
            </a:pPr>
            <a:r>
              <a:rPr lang="en-US" sz="2400" dirty="0">
                <a:solidFill>
                  <a:srgbClr val="FFFF00"/>
                </a:solidFill>
              </a:rPr>
              <a:t>Reverse Annuity </a:t>
            </a:r>
            <a:r>
              <a:rPr lang="en-US" sz="2400" dirty="0"/>
              <a:t>– a homeowner pledges the equity in their home as security for a loan that is paid out in regular monthly amounts over its term to the homeowner.</a:t>
            </a:r>
          </a:p>
        </p:txBody>
      </p:sp>
    </p:spTree>
    <p:extLst>
      <p:ext uri="{BB962C8B-B14F-4D97-AF65-F5344CB8AC3E}">
        <p14:creationId xmlns:p14="http://schemas.microsoft.com/office/powerpoint/2010/main" val="232879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Financing – </a:t>
            </a:r>
            <a:r>
              <a:rPr lang="en-US" sz="2200" b="1" dirty="0">
                <a:solidFill>
                  <a:schemeClr val="tx1"/>
                </a:solidFill>
              </a:rPr>
              <a:t>Types of Loans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214</a:t>
            </a:r>
          </a:p>
        </p:txBody>
      </p:sp>
      <p:sp>
        <p:nvSpPr>
          <p:cNvPr id="4" name="TextBox 3">
            <a:extLst>
              <a:ext uri="{FF2B5EF4-FFF2-40B4-BE49-F238E27FC236}">
                <a16:creationId xmlns:a16="http://schemas.microsoft.com/office/drawing/2014/main" id="{DD2E5230-4954-3E89-716D-1CF240E23249}"/>
              </a:ext>
            </a:extLst>
          </p:cNvPr>
          <p:cNvSpPr txBox="1"/>
          <p:nvPr/>
        </p:nvSpPr>
        <p:spPr>
          <a:xfrm>
            <a:off x="1538319" y="1728956"/>
            <a:ext cx="9422757" cy="1130118"/>
          </a:xfrm>
          <a:prstGeom prst="rect">
            <a:avLst/>
          </a:prstGeom>
          <a:noFill/>
        </p:spPr>
        <p:txBody>
          <a:bodyPr wrap="square" rtlCol="0">
            <a:spAutoFit/>
          </a:bodyPr>
          <a:lstStyle/>
          <a:p>
            <a:pPr>
              <a:lnSpc>
                <a:spcPct val="150000"/>
              </a:lnSpc>
            </a:pPr>
            <a:r>
              <a:rPr lang="en-US" sz="2400" dirty="0">
                <a:solidFill>
                  <a:srgbClr val="FFFF00"/>
                </a:solidFill>
              </a:rPr>
              <a:t>Seller Financing (Purchase Money Mortgage) </a:t>
            </a:r>
            <a:r>
              <a:rPr lang="en-US" sz="2400" dirty="0"/>
              <a:t>– a loan made by the seller to the buyer for all or part of the purchase price.</a:t>
            </a:r>
          </a:p>
        </p:txBody>
      </p:sp>
      <p:sp>
        <p:nvSpPr>
          <p:cNvPr id="5" name="TextBox 4">
            <a:extLst>
              <a:ext uri="{FF2B5EF4-FFF2-40B4-BE49-F238E27FC236}">
                <a16:creationId xmlns:a16="http://schemas.microsoft.com/office/drawing/2014/main" id="{8332A827-0CC5-866C-1B6C-B0F314C952FF}"/>
              </a:ext>
            </a:extLst>
          </p:cNvPr>
          <p:cNvSpPr txBox="1"/>
          <p:nvPr/>
        </p:nvSpPr>
        <p:spPr>
          <a:xfrm>
            <a:off x="1538318" y="3210276"/>
            <a:ext cx="9422757" cy="3346109"/>
          </a:xfrm>
          <a:prstGeom prst="rect">
            <a:avLst/>
          </a:prstGeom>
          <a:noFill/>
        </p:spPr>
        <p:txBody>
          <a:bodyPr wrap="square" rtlCol="0">
            <a:spAutoFit/>
          </a:bodyPr>
          <a:lstStyle/>
          <a:p>
            <a:pPr>
              <a:lnSpc>
                <a:spcPct val="150000"/>
              </a:lnSpc>
            </a:pPr>
            <a:r>
              <a:rPr lang="en-US" sz="2400" dirty="0">
                <a:solidFill>
                  <a:srgbClr val="FFFF00"/>
                </a:solidFill>
              </a:rPr>
              <a:t>Contract for Deed / Land Contract / Installment Contract </a:t>
            </a:r>
            <a:r>
              <a:rPr lang="en-US" sz="2400" dirty="0"/>
              <a:t>– an Installment sale where the seller finances the buyer and retains legal title until the contract terms are fully performed.  Buyer receives the right to possess the property but does not receive the deed to the property until all the payments have been made.</a:t>
            </a:r>
          </a:p>
        </p:txBody>
      </p:sp>
    </p:spTree>
    <p:extLst>
      <p:ext uri="{BB962C8B-B14F-4D97-AF65-F5344CB8AC3E}">
        <p14:creationId xmlns:p14="http://schemas.microsoft.com/office/powerpoint/2010/main" val="61757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Financing – </a:t>
            </a:r>
            <a:r>
              <a:rPr lang="en-US" sz="2200" b="1" dirty="0">
                <a:solidFill>
                  <a:schemeClr val="tx1"/>
                </a:solidFill>
              </a:rPr>
              <a:t>Types of Loans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215</a:t>
            </a:r>
          </a:p>
        </p:txBody>
      </p:sp>
      <p:sp>
        <p:nvSpPr>
          <p:cNvPr id="4" name="TextBox 3">
            <a:extLst>
              <a:ext uri="{FF2B5EF4-FFF2-40B4-BE49-F238E27FC236}">
                <a16:creationId xmlns:a16="http://schemas.microsoft.com/office/drawing/2014/main" id="{DD2E5230-4954-3E89-716D-1CF240E23249}"/>
              </a:ext>
            </a:extLst>
          </p:cNvPr>
          <p:cNvSpPr txBox="1"/>
          <p:nvPr/>
        </p:nvSpPr>
        <p:spPr>
          <a:xfrm>
            <a:off x="1496116" y="1728956"/>
            <a:ext cx="9422757" cy="1684115"/>
          </a:xfrm>
          <a:prstGeom prst="rect">
            <a:avLst/>
          </a:prstGeom>
          <a:noFill/>
        </p:spPr>
        <p:txBody>
          <a:bodyPr wrap="square" rtlCol="0">
            <a:spAutoFit/>
          </a:bodyPr>
          <a:lstStyle/>
          <a:p>
            <a:pPr>
              <a:lnSpc>
                <a:spcPct val="150000"/>
              </a:lnSpc>
            </a:pPr>
            <a:r>
              <a:rPr lang="en-US" sz="2400" dirty="0">
                <a:solidFill>
                  <a:srgbClr val="FFFF00"/>
                </a:solidFill>
              </a:rPr>
              <a:t>Blanket Mortgage </a:t>
            </a:r>
            <a:r>
              <a:rPr lang="en-US" sz="2400" dirty="0"/>
              <a:t>– a loan that covers more than one property or lot.  Includes a partial release clause which allows sold lots to be removed from the indebtedness.</a:t>
            </a:r>
          </a:p>
        </p:txBody>
      </p:sp>
      <p:pic>
        <p:nvPicPr>
          <p:cNvPr id="6" name="Picture 5" descr="A rectangular board game&#10;&#10;Description automatically generated with medium confidence">
            <a:extLst>
              <a:ext uri="{FF2B5EF4-FFF2-40B4-BE49-F238E27FC236}">
                <a16:creationId xmlns:a16="http://schemas.microsoft.com/office/drawing/2014/main" id="{EF4FDACA-2DA1-7CC7-6B31-80A6D3A735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1850" y="3515281"/>
            <a:ext cx="3878898" cy="3137255"/>
          </a:xfrm>
          <a:prstGeom prst="rect">
            <a:avLst/>
          </a:prstGeom>
        </p:spPr>
      </p:pic>
      <p:pic>
        <p:nvPicPr>
          <p:cNvPr id="9" name="Picture 8" descr="Red tartan fabric">
            <a:extLst>
              <a:ext uri="{FF2B5EF4-FFF2-40B4-BE49-F238E27FC236}">
                <a16:creationId xmlns:a16="http://schemas.microsoft.com/office/drawing/2014/main" id="{BBC46002-0D8C-E3D0-CB87-42566766B157}"/>
              </a:ext>
            </a:extLst>
          </p:cNvPr>
          <p:cNvPicPr>
            <a:picLocks noChangeAspect="1"/>
          </p:cNvPicPr>
          <p:nvPr/>
        </p:nvPicPr>
        <p:blipFill>
          <a:blip r:embed="rId3"/>
          <a:stretch>
            <a:fillRect/>
          </a:stretch>
        </p:blipFill>
        <p:spPr>
          <a:xfrm rot="5400000">
            <a:off x="5162793" y="3623312"/>
            <a:ext cx="2065023" cy="2941319"/>
          </a:xfrm>
          <a:prstGeom prst="foldedCorner">
            <a:avLst>
              <a:gd name="adj" fmla="val 44096"/>
            </a:avLst>
          </a:prstGeom>
        </p:spPr>
      </p:pic>
      <p:pic>
        <p:nvPicPr>
          <p:cNvPr id="10" name="Picture 9" descr="Red tartan fabric">
            <a:extLst>
              <a:ext uri="{FF2B5EF4-FFF2-40B4-BE49-F238E27FC236}">
                <a16:creationId xmlns:a16="http://schemas.microsoft.com/office/drawing/2014/main" id="{B4E9032A-9018-0C4C-32AA-493225222983}"/>
              </a:ext>
            </a:extLst>
          </p:cNvPr>
          <p:cNvPicPr>
            <a:picLocks noChangeAspect="1"/>
          </p:cNvPicPr>
          <p:nvPr/>
        </p:nvPicPr>
        <p:blipFill>
          <a:blip r:embed="rId3"/>
          <a:stretch>
            <a:fillRect/>
          </a:stretch>
        </p:blipFill>
        <p:spPr>
          <a:xfrm rot="5400000">
            <a:off x="5162793" y="3613248"/>
            <a:ext cx="2065023" cy="2941319"/>
          </a:xfrm>
          <a:prstGeom prst="rect">
            <a:avLst/>
          </a:prstGeom>
        </p:spPr>
      </p:pic>
    </p:spTree>
    <p:extLst>
      <p:ext uri="{BB962C8B-B14F-4D97-AF65-F5344CB8AC3E}">
        <p14:creationId xmlns:p14="http://schemas.microsoft.com/office/powerpoint/2010/main" val="22520014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xit" presetSubtype="2" fill="hold" nodeType="clickEffect">
                                  <p:stCondLst>
                                    <p:cond delay="0"/>
                                  </p:stCondLst>
                                  <p:childTnLst>
                                    <p:anim calcmode="lin" valueType="num">
                                      <p:cBhvr additive="base">
                                        <p:cTn id="21" dur="500"/>
                                        <p:tgtEl>
                                          <p:spTgt spid="10"/>
                                        </p:tgtEl>
                                        <p:attrNameLst>
                                          <p:attrName>ppt_x</p:attrName>
                                        </p:attrNameLst>
                                      </p:cBhvr>
                                      <p:tavLst>
                                        <p:tav tm="0">
                                          <p:val>
                                            <p:strVal val="ppt_x"/>
                                          </p:val>
                                        </p:tav>
                                        <p:tav tm="100000">
                                          <p:val>
                                            <p:strVal val="1+ppt_w/2"/>
                                          </p:val>
                                        </p:tav>
                                      </p:tavLst>
                                    </p:anim>
                                    <p:anim calcmode="lin" valueType="num">
                                      <p:cBhvr additive="base">
                                        <p:cTn id="22" dur="500"/>
                                        <p:tgtEl>
                                          <p:spTgt spid="10"/>
                                        </p:tgtEl>
                                        <p:attrNameLst>
                                          <p:attrName>ppt_y</p:attrName>
                                        </p:attrNameLst>
                                      </p:cBhvr>
                                      <p:tavLst>
                                        <p:tav tm="0">
                                          <p:val>
                                            <p:strVal val="ppt_y"/>
                                          </p:val>
                                        </p:tav>
                                        <p:tav tm="100000">
                                          <p:val>
                                            <p:strVal val="ppt_y"/>
                                          </p:val>
                                        </p:tav>
                                      </p:tavLst>
                                    </p:anim>
                                    <p:set>
                                      <p:cBhvr>
                                        <p:cTn id="2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Financing – </a:t>
            </a:r>
            <a:r>
              <a:rPr lang="en-US" sz="2200" b="1" dirty="0">
                <a:solidFill>
                  <a:srgbClr val="FFFF00"/>
                </a:solidFill>
              </a:rPr>
              <a:t>The Lending Process</a:t>
            </a:r>
            <a:endParaRPr lang="en-US" b="1" dirty="0">
              <a:solidFill>
                <a:srgbClr val="FFFF00"/>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215</a:t>
            </a:r>
          </a:p>
        </p:txBody>
      </p:sp>
      <p:sp>
        <p:nvSpPr>
          <p:cNvPr id="4" name="TextBox 3">
            <a:extLst>
              <a:ext uri="{FF2B5EF4-FFF2-40B4-BE49-F238E27FC236}">
                <a16:creationId xmlns:a16="http://schemas.microsoft.com/office/drawing/2014/main" id="{DD2E5230-4954-3E89-716D-1CF240E23249}"/>
              </a:ext>
            </a:extLst>
          </p:cNvPr>
          <p:cNvSpPr txBox="1"/>
          <p:nvPr/>
        </p:nvSpPr>
        <p:spPr>
          <a:xfrm>
            <a:off x="1538320" y="1728956"/>
            <a:ext cx="9516542" cy="576120"/>
          </a:xfrm>
          <a:prstGeom prst="rect">
            <a:avLst/>
          </a:prstGeom>
          <a:noFill/>
        </p:spPr>
        <p:txBody>
          <a:bodyPr wrap="square" rtlCol="0">
            <a:spAutoFit/>
          </a:bodyPr>
          <a:lstStyle/>
          <a:p>
            <a:pPr>
              <a:lnSpc>
                <a:spcPct val="150000"/>
              </a:lnSpc>
            </a:pPr>
            <a:r>
              <a:rPr lang="en-US" sz="2400" dirty="0"/>
              <a:t>Borrower completes a loan application and submits for review.</a:t>
            </a:r>
          </a:p>
        </p:txBody>
      </p:sp>
      <p:sp>
        <p:nvSpPr>
          <p:cNvPr id="3" name="TextBox 2">
            <a:extLst>
              <a:ext uri="{FF2B5EF4-FFF2-40B4-BE49-F238E27FC236}">
                <a16:creationId xmlns:a16="http://schemas.microsoft.com/office/drawing/2014/main" id="{8F61AD2E-AACB-C123-4338-4AC7D4F98558}"/>
              </a:ext>
            </a:extLst>
          </p:cNvPr>
          <p:cNvSpPr txBox="1"/>
          <p:nvPr/>
        </p:nvSpPr>
        <p:spPr>
          <a:xfrm>
            <a:off x="2171366" y="2477424"/>
            <a:ext cx="8725988" cy="1418786"/>
          </a:xfrm>
          <a:prstGeom prst="rect">
            <a:avLst/>
          </a:prstGeom>
          <a:noFill/>
        </p:spPr>
        <p:txBody>
          <a:bodyPr wrap="square" rtlCol="0">
            <a:spAutoFit/>
          </a:bodyPr>
          <a:lstStyle/>
          <a:p>
            <a:pPr>
              <a:lnSpc>
                <a:spcPct val="150000"/>
              </a:lnSpc>
            </a:pPr>
            <a:r>
              <a:rPr lang="en-US" sz="2000" dirty="0"/>
              <a:t>Usually completed on the Uniform Residential Loan Application required for properties that would be sold to FNMA/FHLMC on the secondary market.</a:t>
            </a:r>
          </a:p>
        </p:txBody>
      </p:sp>
      <p:sp>
        <p:nvSpPr>
          <p:cNvPr id="5" name="TextBox 4">
            <a:extLst>
              <a:ext uri="{FF2B5EF4-FFF2-40B4-BE49-F238E27FC236}">
                <a16:creationId xmlns:a16="http://schemas.microsoft.com/office/drawing/2014/main" id="{9E9CA328-8D8E-0696-6FE8-56954F042230}"/>
              </a:ext>
            </a:extLst>
          </p:cNvPr>
          <p:cNvSpPr txBox="1"/>
          <p:nvPr/>
        </p:nvSpPr>
        <p:spPr>
          <a:xfrm>
            <a:off x="2171366" y="4085909"/>
            <a:ext cx="8725988" cy="957121"/>
          </a:xfrm>
          <a:prstGeom prst="rect">
            <a:avLst/>
          </a:prstGeom>
          <a:noFill/>
        </p:spPr>
        <p:txBody>
          <a:bodyPr wrap="square" rtlCol="0">
            <a:spAutoFit/>
          </a:bodyPr>
          <a:lstStyle/>
          <a:p>
            <a:pPr>
              <a:lnSpc>
                <a:spcPct val="150000"/>
              </a:lnSpc>
            </a:pPr>
            <a:r>
              <a:rPr lang="en-US" sz="2000" dirty="0"/>
              <a:t>Borrower provides information on their age, employment history, assets, monthly income and expenses, and a credit report.</a:t>
            </a:r>
          </a:p>
        </p:txBody>
      </p:sp>
      <p:sp>
        <p:nvSpPr>
          <p:cNvPr id="6" name="TextBox 5">
            <a:extLst>
              <a:ext uri="{FF2B5EF4-FFF2-40B4-BE49-F238E27FC236}">
                <a16:creationId xmlns:a16="http://schemas.microsoft.com/office/drawing/2014/main" id="{E25C55AB-2BCA-972B-9C94-44B033E47E24}"/>
              </a:ext>
            </a:extLst>
          </p:cNvPr>
          <p:cNvSpPr txBox="1"/>
          <p:nvPr/>
        </p:nvSpPr>
        <p:spPr>
          <a:xfrm>
            <a:off x="2171366" y="5320425"/>
            <a:ext cx="8725988" cy="957121"/>
          </a:xfrm>
          <a:prstGeom prst="rect">
            <a:avLst/>
          </a:prstGeom>
          <a:noFill/>
        </p:spPr>
        <p:txBody>
          <a:bodyPr wrap="square" rtlCol="0">
            <a:spAutoFit/>
          </a:bodyPr>
          <a:lstStyle/>
          <a:p>
            <a:pPr>
              <a:lnSpc>
                <a:spcPct val="150000"/>
              </a:lnSpc>
            </a:pPr>
            <a:r>
              <a:rPr lang="en-US" sz="2000" dirty="0"/>
              <a:t>If an application is denied the lender must provide specific reasons for its denial.</a:t>
            </a:r>
          </a:p>
        </p:txBody>
      </p:sp>
    </p:spTree>
    <p:extLst>
      <p:ext uri="{BB962C8B-B14F-4D97-AF65-F5344CB8AC3E}">
        <p14:creationId xmlns:p14="http://schemas.microsoft.com/office/powerpoint/2010/main" val="159505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Financing – </a:t>
            </a:r>
            <a:r>
              <a:rPr lang="en-US" sz="2200" b="1" dirty="0">
                <a:solidFill>
                  <a:schemeClr val="tx1"/>
                </a:solidFill>
              </a:rPr>
              <a:t>Basic Concepts and Terminology</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201</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38320" y="1599889"/>
            <a:ext cx="9992498" cy="1130118"/>
          </a:xfrm>
          <a:prstGeom prst="rect">
            <a:avLst/>
          </a:prstGeom>
          <a:noFill/>
        </p:spPr>
        <p:txBody>
          <a:bodyPr wrap="square" rtlCol="0">
            <a:spAutoFit/>
          </a:bodyPr>
          <a:lstStyle/>
          <a:p>
            <a:pPr>
              <a:lnSpc>
                <a:spcPct val="150000"/>
              </a:lnSpc>
            </a:pPr>
            <a:r>
              <a:rPr lang="en-US" sz="2400" dirty="0">
                <a:solidFill>
                  <a:srgbClr val="FFFF00"/>
                </a:solidFill>
              </a:rPr>
              <a:t>Loan to Value (LTV) </a:t>
            </a:r>
            <a:r>
              <a:rPr lang="en-US" sz="2400" dirty="0"/>
              <a:t>– the amount of the loan divided by the value 						of the property. [Leveraging]</a:t>
            </a:r>
          </a:p>
        </p:txBody>
      </p:sp>
      <p:sp>
        <p:nvSpPr>
          <p:cNvPr id="4" name="TextBox 3">
            <a:extLst>
              <a:ext uri="{FF2B5EF4-FFF2-40B4-BE49-F238E27FC236}">
                <a16:creationId xmlns:a16="http://schemas.microsoft.com/office/drawing/2014/main" id="{B3B783CF-A35E-7121-2532-180566F92511}"/>
              </a:ext>
            </a:extLst>
          </p:cNvPr>
          <p:cNvSpPr txBox="1"/>
          <p:nvPr/>
        </p:nvSpPr>
        <p:spPr>
          <a:xfrm>
            <a:off x="1538320" y="2735904"/>
            <a:ext cx="10348880" cy="1130118"/>
          </a:xfrm>
          <a:prstGeom prst="rect">
            <a:avLst/>
          </a:prstGeom>
          <a:noFill/>
        </p:spPr>
        <p:txBody>
          <a:bodyPr wrap="square" rtlCol="0">
            <a:spAutoFit/>
          </a:bodyPr>
          <a:lstStyle/>
          <a:p>
            <a:pPr>
              <a:lnSpc>
                <a:spcPct val="150000"/>
              </a:lnSpc>
            </a:pPr>
            <a:r>
              <a:rPr lang="en-US" sz="2400" dirty="0">
                <a:solidFill>
                  <a:srgbClr val="FFFF00"/>
                </a:solidFill>
              </a:rPr>
              <a:t>Equity </a:t>
            </a:r>
            <a:r>
              <a:rPr lang="en-US" sz="2400" dirty="0"/>
              <a:t>– the difference between the value of the property and all of 						its liens.</a:t>
            </a:r>
          </a:p>
        </p:txBody>
      </p:sp>
      <p:sp>
        <p:nvSpPr>
          <p:cNvPr id="5" name="TextBox 4">
            <a:extLst>
              <a:ext uri="{FF2B5EF4-FFF2-40B4-BE49-F238E27FC236}">
                <a16:creationId xmlns:a16="http://schemas.microsoft.com/office/drawing/2014/main" id="{B9CDE406-ABF2-E048-43A6-1A49F25F1903}"/>
              </a:ext>
            </a:extLst>
          </p:cNvPr>
          <p:cNvSpPr txBox="1"/>
          <p:nvPr/>
        </p:nvSpPr>
        <p:spPr>
          <a:xfrm>
            <a:off x="1538319" y="3968645"/>
            <a:ext cx="10348881" cy="1130118"/>
          </a:xfrm>
          <a:prstGeom prst="rect">
            <a:avLst/>
          </a:prstGeom>
          <a:noFill/>
        </p:spPr>
        <p:txBody>
          <a:bodyPr wrap="square" rtlCol="0">
            <a:spAutoFit/>
          </a:bodyPr>
          <a:lstStyle/>
          <a:p>
            <a:pPr>
              <a:lnSpc>
                <a:spcPct val="150000"/>
              </a:lnSpc>
            </a:pPr>
            <a:r>
              <a:rPr lang="en-US" sz="2400" dirty="0">
                <a:solidFill>
                  <a:srgbClr val="FFFF00"/>
                </a:solidFill>
              </a:rPr>
              <a:t>Appreciation </a:t>
            </a:r>
            <a:r>
              <a:rPr lang="en-US" sz="2400" dirty="0"/>
              <a:t>– the property increasing in value through market 								changes.</a:t>
            </a:r>
          </a:p>
        </p:txBody>
      </p:sp>
      <p:sp>
        <p:nvSpPr>
          <p:cNvPr id="6" name="TextBox 5">
            <a:extLst>
              <a:ext uri="{FF2B5EF4-FFF2-40B4-BE49-F238E27FC236}">
                <a16:creationId xmlns:a16="http://schemas.microsoft.com/office/drawing/2014/main" id="{85C116C9-882F-1CB4-EA5A-16647F7032B3}"/>
              </a:ext>
            </a:extLst>
          </p:cNvPr>
          <p:cNvSpPr txBox="1"/>
          <p:nvPr/>
        </p:nvSpPr>
        <p:spPr>
          <a:xfrm>
            <a:off x="1538319" y="5098763"/>
            <a:ext cx="10728477" cy="1130118"/>
          </a:xfrm>
          <a:prstGeom prst="rect">
            <a:avLst/>
          </a:prstGeom>
          <a:noFill/>
        </p:spPr>
        <p:txBody>
          <a:bodyPr wrap="square" rtlCol="0">
            <a:spAutoFit/>
          </a:bodyPr>
          <a:lstStyle/>
          <a:p>
            <a:pPr>
              <a:lnSpc>
                <a:spcPct val="150000"/>
              </a:lnSpc>
            </a:pPr>
            <a:r>
              <a:rPr lang="en-US" sz="2400" dirty="0">
                <a:solidFill>
                  <a:srgbClr val="FFFF00"/>
                </a:solidFill>
              </a:rPr>
              <a:t>Hypothecation </a:t>
            </a:r>
            <a:r>
              <a:rPr lang="en-US" sz="2400" dirty="0"/>
              <a:t>– pledging property as security for the loan </a:t>
            </a:r>
            <a:r>
              <a:rPr lang="en-US" sz="2400"/>
              <a:t>without 								losing </a:t>
            </a:r>
            <a:r>
              <a:rPr lang="en-US" sz="2400" dirty="0"/>
              <a:t>ownership/possession of the property.</a:t>
            </a:r>
          </a:p>
        </p:txBody>
      </p:sp>
    </p:spTree>
    <p:extLst>
      <p:ext uri="{BB962C8B-B14F-4D97-AF65-F5344CB8AC3E}">
        <p14:creationId xmlns:p14="http://schemas.microsoft.com/office/powerpoint/2010/main" val="11825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Financing – </a:t>
            </a:r>
            <a:r>
              <a:rPr lang="en-US" sz="2200" b="1" dirty="0">
                <a:solidFill>
                  <a:schemeClr val="tx1"/>
                </a:solidFill>
              </a:rPr>
              <a:t>The Lending Process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215</a:t>
            </a:r>
          </a:p>
        </p:txBody>
      </p:sp>
      <p:sp>
        <p:nvSpPr>
          <p:cNvPr id="4" name="TextBox 3">
            <a:extLst>
              <a:ext uri="{FF2B5EF4-FFF2-40B4-BE49-F238E27FC236}">
                <a16:creationId xmlns:a16="http://schemas.microsoft.com/office/drawing/2014/main" id="{DD2E5230-4954-3E89-716D-1CF240E23249}"/>
              </a:ext>
            </a:extLst>
          </p:cNvPr>
          <p:cNvSpPr txBox="1"/>
          <p:nvPr/>
        </p:nvSpPr>
        <p:spPr>
          <a:xfrm>
            <a:off x="1550043" y="1529664"/>
            <a:ext cx="9516542" cy="1130118"/>
          </a:xfrm>
          <a:prstGeom prst="rect">
            <a:avLst/>
          </a:prstGeom>
          <a:noFill/>
        </p:spPr>
        <p:txBody>
          <a:bodyPr wrap="square" rtlCol="0">
            <a:spAutoFit/>
          </a:bodyPr>
          <a:lstStyle/>
          <a:p>
            <a:pPr>
              <a:lnSpc>
                <a:spcPct val="150000"/>
              </a:lnSpc>
            </a:pPr>
            <a:r>
              <a:rPr lang="en-US" sz="2400" dirty="0"/>
              <a:t>Lender must rely on eight types of information to determine if the borrower can repay the loan (Qualified Borrower).</a:t>
            </a:r>
          </a:p>
        </p:txBody>
      </p:sp>
      <p:sp>
        <p:nvSpPr>
          <p:cNvPr id="3" name="TextBox 2">
            <a:extLst>
              <a:ext uri="{FF2B5EF4-FFF2-40B4-BE49-F238E27FC236}">
                <a16:creationId xmlns:a16="http://schemas.microsoft.com/office/drawing/2014/main" id="{8F61AD2E-AACB-C123-4338-4AC7D4F98558}"/>
              </a:ext>
            </a:extLst>
          </p:cNvPr>
          <p:cNvSpPr txBox="1"/>
          <p:nvPr/>
        </p:nvSpPr>
        <p:spPr>
          <a:xfrm>
            <a:off x="2194812" y="2778878"/>
            <a:ext cx="9194847" cy="3363678"/>
          </a:xfrm>
          <a:prstGeom prst="rect">
            <a:avLst/>
          </a:prstGeom>
          <a:noFill/>
        </p:spPr>
        <p:txBody>
          <a:bodyPr wrap="square" rtlCol="0">
            <a:spAutoFit/>
          </a:bodyPr>
          <a:lstStyle/>
          <a:p>
            <a:pPr>
              <a:lnSpc>
                <a:spcPct val="150000"/>
              </a:lnSpc>
            </a:pPr>
            <a:r>
              <a:rPr lang="en-US" dirty="0"/>
              <a:t>Current income or assets.</a:t>
            </a:r>
          </a:p>
          <a:p>
            <a:pPr>
              <a:lnSpc>
                <a:spcPct val="150000"/>
              </a:lnSpc>
            </a:pPr>
            <a:r>
              <a:rPr lang="en-US" dirty="0"/>
              <a:t>Current employment status.</a:t>
            </a:r>
          </a:p>
          <a:p>
            <a:pPr>
              <a:lnSpc>
                <a:spcPct val="150000"/>
              </a:lnSpc>
            </a:pPr>
            <a:r>
              <a:rPr lang="en-US" dirty="0"/>
              <a:t>Credit history.</a:t>
            </a:r>
          </a:p>
          <a:p>
            <a:pPr>
              <a:lnSpc>
                <a:spcPct val="150000"/>
              </a:lnSpc>
            </a:pPr>
            <a:r>
              <a:rPr lang="en-US" dirty="0"/>
              <a:t>Monthly payment for the mortgage.</a:t>
            </a:r>
          </a:p>
          <a:p>
            <a:pPr>
              <a:lnSpc>
                <a:spcPct val="150000"/>
              </a:lnSpc>
            </a:pPr>
            <a:r>
              <a:rPr lang="en-US" dirty="0"/>
              <a:t>Monthly payments being made on other loans on the same property.</a:t>
            </a:r>
          </a:p>
          <a:p>
            <a:pPr>
              <a:lnSpc>
                <a:spcPct val="150000"/>
              </a:lnSpc>
            </a:pPr>
            <a:r>
              <a:rPr lang="en-US" dirty="0"/>
              <a:t>Monthly  payments for other mortgage related expenses.</a:t>
            </a:r>
          </a:p>
          <a:p>
            <a:pPr>
              <a:lnSpc>
                <a:spcPct val="150000"/>
              </a:lnSpc>
            </a:pPr>
            <a:r>
              <a:rPr lang="en-US" dirty="0"/>
              <a:t>Other debts.</a:t>
            </a:r>
          </a:p>
          <a:p>
            <a:pPr>
              <a:lnSpc>
                <a:spcPct val="150000"/>
              </a:lnSpc>
            </a:pPr>
            <a:r>
              <a:rPr lang="en-US" dirty="0"/>
              <a:t>Monthly debt payments compared to monthly income </a:t>
            </a:r>
            <a:r>
              <a:rPr lang="en-US" sz="1200" dirty="0"/>
              <a:t>(Debt-To-Income ratio.)</a:t>
            </a:r>
            <a:endParaRPr lang="en-US" dirty="0"/>
          </a:p>
        </p:txBody>
      </p:sp>
    </p:spTree>
    <p:extLst>
      <p:ext uri="{BB962C8B-B14F-4D97-AF65-F5344CB8AC3E}">
        <p14:creationId xmlns:p14="http://schemas.microsoft.com/office/powerpoint/2010/main" val="215704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Financing – </a:t>
            </a:r>
            <a:r>
              <a:rPr lang="en-US" sz="2200" b="1" dirty="0">
                <a:solidFill>
                  <a:schemeClr val="tx1"/>
                </a:solidFill>
              </a:rPr>
              <a:t>The Lending Process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216</a:t>
            </a:r>
          </a:p>
        </p:txBody>
      </p:sp>
      <p:sp>
        <p:nvSpPr>
          <p:cNvPr id="4" name="TextBox 3">
            <a:extLst>
              <a:ext uri="{FF2B5EF4-FFF2-40B4-BE49-F238E27FC236}">
                <a16:creationId xmlns:a16="http://schemas.microsoft.com/office/drawing/2014/main" id="{DD2E5230-4954-3E89-716D-1CF240E23249}"/>
              </a:ext>
            </a:extLst>
          </p:cNvPr>
          <p:cNvSpPr txBox="1"/>
          <p:nvPr/>
        </p:nvSpPr>
        <p:spPr>
          <a:xfrm>
            <a:off x="1585212" y="1754074"/>
            <a:ext cx="9516542" cy="1049454"/>
          </a:xfrm>
          <a:prstGeom prst="rect">
            <a:avLst/>
          </a:prstGeom>
          <a:noFill/>
        </p:spPr>
        <p:txBody>
          <a:bodyPr wrap="square" rtlCol="0">
            <a:spAutoFit/>
          </a:bodyPr>
          <a:lstStyle/>
          <a:p>
            <a:pPr>
              <a:lnSpc>
                <a:spcPct val="150000"/>
              </a:lnSpc>
            </a:pPr>
            <a:r>
              <a:rPr lang="en-US" sz="2400" dirty="0">
                <a:solidFill>
                  <a:srgbClr val="FFFF00"/>
                </a:solidFill>
              </a:rPr>
              <a:t>Income Ratio</a:t>
            </a:r>
            <a:r>
              <a:rPr lang="en-US" sz="2400" dirty="0"/>
              <a:t> – </a:t>
            </a:r>
            <a:r>
              <a:rPr lang="en-US" sz="2000" dirty="0"/>
              <a:t>limits the percent of gross income a borrower may spend on housing costs (PITI and possible HOA fees, utilities, PMI)</a:t>
            </a:r>
            <a:endParaRPr lang="en-US" sz="2400" dirty="0"/>
          </a:p>
        </p:txBody>
      </p:sp>
      <p:sp>
        <p:nvSpPr>
          <p:cNvPr id="3" name="TextBox 2">
            <a:extLst>
              <a:ext uri="{FF2B5EF4-FFF2-40B4-BE49-F238E27FC236}">
                <a16:creationId xmlns:a16="http://schemas.microsoft.com/office/drawing/2014/main" id="{8F61AD2E-AACB-C123-4338-4AC7D4F98558}"/>
              </a:ext>
            </a:extLst>
          </p:cNvPr>
          <p:cNvSpPr txBox="1"/>
          <p:nvPr/>
        </p:nvSpPr>
        <p:spPr>
          <a:xfrm>
            <a:off x="2194812" y="3096152"/>
            <a:ext cx="9194847" cy="455189"/>
          </a:xfrm>
          <a:prstGeom prst="rect">
            <a:avLst/>
          </a:prstGeom>
          <a:noFill/>
        </p:spPr>
        <p:txBody>
          <a:bodyPr wrap="square" rtlCol="0">
            <a:spAutoFit/>
          </a:bodyPr>
          <a:lstStyle/>
          <a:p>
            <a:pPr>
              <a:lnSpc>
                <a:spcPct val="150000"/>
              </a:lnSpc>
            </a:pPr>
            <a:r>
              <a:rPr lang="en-US" dirty="0"/>
              <a:t>Monthly housing expenses ÷ monthly gross income.</a:t>
            </a:r>
          </a:p>
        </p:txBody>
      </p:sp>
      <p:sp>
        <p:nvSpPr>
          <p:cNvPr id="5" name="TextBox 4">
            <a:extLst>
              <a:ext uri="{FF2B5EF4-FFF2-40B4-BE49-F238E27FC236}">
                <a16:creationId xmlns:a16="http://schemas.microsoft.com/office/drawing/2014/main" id="{C0681044-49F3-0B0B-D573-33C54984CFA2}"/>
              </a:ext>
            </a:extLst>
          </p:cNvPr>
          <p:cNvSpPr txBox="1"/>
          <p:nvPr/>
        </p:nvSpPr>
        <p:spPr>
          <a:xfrm>
            <a:off x="2194812" y="3761848"/>
            <a:ext cx="9194847" cy="1286186"/>
          </a:xfrm>
          <a:prstGeom prst="rect">
            <a:avLst/>
          </a:prstGeom>
          <a:noFill/>
        </p:spPr>
        <p:txBody>
          <a:bodyPr wrap="square" rtlCol="0">
            <a:spAutoFit/>
          </a:bodyPr>
          <a:lstStyle/>
          <a:p>
            <a:pPr>
              <a:lnSpc>
                <a:spcPct val="150000"/>
              </a:lnSpc>
            </a:pPr>
            <a:r>
              <a:rPr lang="en-US" dirty="0"/>
              <a:t>Most lenders require the ratio be no greater than 25% - 28%</a:t>
            </a:r>
          </a:p>
          <a:p>
            <a:pPr>
              <a:lnSpc>
                <a:spcPct val="150000"/>
              </a:lnSpc>
            </a:pPr>
            <a:r>
              <a:rPr lang="en-US" dirty="0"/>
              <a:t>		FHA has a ratio of 31%</a:t>
            </a:r>
          </a:p>
          <a:p>
            <a:pPr>
              <a:lnSpc>
                <a:spcPct val="150000"/>
              </a:lnSpc>
            </a:pPr>
            <a:r>
              <a:rPr lang="en-US" dirty="0"/>
              <a:t>		VA does not utilize this qualifying ratio.</a:t>
            </a:r>
          </a:p>
        </p:txBody>
      </p:sp>
    </p:spTree>
    <p:extLst>
      <p:ext uri="{BB962C8B-B14F-4D97-AF65-F5344CB8AC3E}">
        <p14:creationId xmlns:p14="http://schemas.microsoft.com/office/powerpoint/2010/main" val="145882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Financing – </a:t>
            </a:r>
            <a:r>
              <a:rPr lang="en-US" sz="2200" b="1" dirty="0">
                <a:solidFill>
                  <a:schemeClr val="tx1"/>
                </a:solidFill>
              </a:rPr>
              <a:t>The Lending Process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216</a:t>
            </a:r>
          </a:p>
        </p:txBody>
      </p:sp>
      <p:sp>
        <p:nvSpPr>
          <p:cNvPr id="4" name="TextBox 3">
            <a:extLst>
              <a:ext uri="{FF2B5EF4-FFF2-40B4-BE49-F238E27FC236}">
                <a16:creationId xmlns:a16="http://schemas.microsoft.com/office/drawing/2014/main" id="{DD2E5230-4954-3E89-716D-1CF240E23249}"/>
              </a:ext>
            </a:extLst>
          </p:cNvPr>
          <p:cNvSpPr txBox="1"/>
          <p:nvPr/>
        </p:nvSpPr>
        <p:spPr>
          <a:xfrm>
            <a:off x="1585212" y="1754074"/>
            <a:ext cx="9516542" cy="1049454"/>
          </a:xfrm>
          <a:prstGeom prst="rect">
            <a:avLst/>
          </a:prstGeom>
          <a:noFill/>
        </p:spPr>
        <p:txBody>
          <a:bodyPr wrap="square" rtlCol="0">
            <a:spAutoFit/>
          </a:bodyPr>
          <a:lstStyle/>
          <a:p>
            <a:pPr>
              <a:lnSpc>
                <a:spcPct val="150000"/>
              </a:lnSpc>
            </a:pPr>
            <a:r>
              <a:rPr lang="en-US" sz="2400" dirty="0">
                <a:solidFill>
                  <a:srgbClr val="FFFF00"/>
                </a:solidFill>
              </a:rPr>
              <a:t>Debt Ratio</a:t>
            </a:r>
            <a:r>
              <a:rPr lang="en-US" sz="2400" dirty="0"/>
              <a:t> – </a:t>
            </a:r>
            <a:r>
              <a:rPr lang="en-US" sz="2000" dirty="0"/>
              <a:t>considers all of the monthly obligations of the income ratio plus any additional payments the borrower must make for other debts.</a:t>
            </a:r>
            <a:endParaRPr lang="en-US" sz="2400" dirty="0"/>
          </a:p>
        </p:txBody>
      </p:sp>
      <p:sp>
        <p:nvSpPr>
          <p:cNvPr id="3" name="TextBox 2">
            <a:extLst>
              <a:ext uri="{FF2B5EF4-FFF2-40B4-BE49-F238E27FC236}">
                <a16:creationId xmlns:a16="http://schemas.microsoft.com/office/drawing/2014/main" id="{8F61AD2E-AACB-C123-4338-4AC7D4F98558}"/>
              </a:ext>
            </a:extLst>
          </p:cNvPr>
          <p:cNvSpPr txBox="1"/>
          <p:nvPr/>
        </p:nvSpPr>
        <p:spPr>
          <a:xfrm>
            <a:off x="2194812" y="3096152"/>
            <a:ext cx="9194847" cy="870688"/>
          </a:xfrm>
          <a:prstGeom prst="rect">
            <a:avLst/>
          </a:prstGeom>
          <a:noFill/>
        </p:spPr>
        <p:txBody>
          <a:bodyPr wrap="square" rtlCol="0">
            <a:spAutoFit/>
          </a:bodyPr>
          <a:lstStyle/>
          <a:p>
            <a:pPr>
              <a:lnSpc>
                <a:spcPct val="150000"/>
              </a:lnSpc>
            </a:pPr>
            <a:r>
              <a:rPr lang="en-US" dirty="0"/>
              <a:t>Borrowers monthly housing expense plus monthly debt obligations ÷ monthly gross income.</a:t>
            </a:r>
          </a:p>
        </p:txBody>
      </p:sp>
      <p:sp>
        <p:nvSpPr>
          <p:cNvPr id="5" name="TextBox 4">
            <a:extLst>
              <a:ext uri="{FF2B5EF4-FFF2-40B4-BE49-F238E27FC236}">
                <a16:creationId xmlns:a16="http://schemas.microsoft.com/office/drawing/2014/main" id="{C0681044-49F3-0B0B-D573-33C54984CFA2}"/>
              </a:ext>
            </a:extLst>
          </p:cNvPr>
          <p:cNvSpPr txBox="1"/>
          <p:nvPr/>
        </p:nvSpPr>
        <p:spPr>
          <a:xfrm>
            <a:off x="2194811" y="4170724"/>
            <a:ext cx="9194847" cy="1286186"/>
          </a:xfrm>
          <a:prstGeom prst="rect">
            <a:avLst/>
          </a:prstGeom>
          <a:noFill/>
        </p:spPr>
        <p:txBody>
          <a:bodyPr wrap="square" rtlCol="0">
            <a:spAutoFit/>
          </a:bodyPr>
          <a:lstStyle/>
          <a:p>
            <a:pPr>
              <a:lnSpc>
                <a:spcPct val="150000"/>
              </a:lnSpc>
            </a:pPr>
            <a:r>
              <a:rPr lang="en-US" dirty="0"/>
              <a:t>Most conventional lenders require this ratio be no greater than 36%.</a:t>
            </a:r>
          </a:p>
          <a:p>
            <a:pPr>
              <a:lnSpc>
                <a:spcPct val="150000"/>
              </a:lnSpc>
            </a:pPr>
            <a:r>
              <a:rPr lang="en-US" dirty="0"/>
              <a:t>		FHA have a ratio of no greater than 43%</a:t>
            </a:r>
          </a:p>
          <a:p>
            <a:pPr>
              <a:lnSpc>
                <a:spcPct val="150000"/>
              </a:lnSpc>
            </a:pPr>
            <a:r>
              <a:rPr lang="en-US" dirty="0"/>
              <a:t>		VA loans utilize 41% and a variable “residual income” calculation.</a:t>
            </a:r>
          </a:p>
        </p:txBody>
      </p:sp>
    </p:spTree>
    <p:extLst>
      <p:ext uri="{BB962C8B-B14F-4D97-AF65-F5344CB8AC3E}">
        <p14:creationId xmlns:p14="http://schemas.microsoft.com/office/powerpoint/2010/main" val="151388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Financing – </a:t>
            </a:r>
            <a:r>
              <a:rPr lang="en-US" sz="2200" b="1" dirty="0">
                <a:solidFill>
                  <a:schemeClr val="tx1"/>
                </a:solidFill>
              </a:rPr>
              <a:t>The Lending Process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217</a:t>
            </a:r>
          </a:p>
        </p:txBody>
      </p:sp>
      <p:sp>
        <p:nvSpPr>
          <p:cNvPr id="4" name="TextBox 3">
            <a:extLst>
              <a:ext uri="{FF2B5EF4-FFF2-40B4-BE49-F238E27FC236}">
                <a16:creationId xmlns:a16="http://schemas.microsoft.com/office/drawing/2014/main" id="{DD2E5230-4954-3E89-716D-1CF240E23249}"/>
              </a:ext>
            </a:extLst>
          </p:cNvPr>
          <p:cNvSpPr txBox="1"/>
          <p:nvPr/>
        </p:nvSpPr>
        <p:spPr>
          <a:xfrm>
            <a:off x="1585212" y="1754074"/>
            <a:ext cx="9516542" cy="495457"/>
          </a:xfrm>
          <a:prstGeom prst="rect">
            <a:avLst/>
          </a:prstGeom>
          <a:noFill/>
        </p:spPr>
        <p:txBody>
          <a:bodyPr wrap="square" rtlCol="0">
            <a:spAutoFit/>
          </a:bodyPr>
          <a:lstStyle/>
          <a:p>
            <a:pPr>
              <a:lnSpc>
                <a:spcPct val="150000"/>
              </a:lnSpc>
            </a:pPr>
            <a:r>
              <a:rPr lang="en-US" sz="2000" dirty="0"/>
              <a:t>Lenders also evaluate:</a:t>
            </a:r>
            <a:endParaRPr lang="en-US" sz="2400" dirty="0"/>
          </a:p>
        </p:txBody>
      </p:sp>
      <p:sp>
        <p:nvSpPr>
          <p:cNvPr id="3" name="TextBox 2">
            <a:extLst>
              <a:ext uri="{FF2B5EF4-FFF2-40B4-BE49-F238E27FC236}">
                <a16:creationId xmlns:a16="http://schemas.microsoft.com/office/drawing/2014/main" id="{8F61AD2E-AACB-C123-4338-4AC7D4F98558}"/>
              </a:ext>
            </a:extLst>
          </p:cNvPr>
          <p:cNvSpPr txBox="1"/>
          <p:nvPr/>
        </p:nvSpPr>
        <p:spPr>
          <a:xfrm>
            <a:off x="2194811" y="2495294"/>
            <a:ext cx="9194847" cy="455189"/>
          </a:xfrm>
          <a:prstGeom prst="rect">
            <a:avLst/>
          </a:prstGeom>
          <a:noFill/>
        </p:spPr>
        <p:txBody>
          <a:bodyPr wrap="square" rtlCol="0">
            <a:spAutoFit/>
          </a:bodyPr>
          <a:lstStyle/>
          <a:p>
            <a:pPr>
              <a:lnSpc>
                <a:spcPct val="150000"/>
              </a:lnSpc>
            </a:pPr>
            <a:r>
              <a:rPr lang="en-US" dirty="0"/>
              <a:t>How long the applicant has been employed.</a:t>
            </a:r>
          </a:p>
        </p:txBody>
      </p:sp>
      <p:sp>
        <p:nvSpPr>
          <p:cNvPr id="5" name="TextBox 4">
            <a:extLst>
              <a:ext uri="{FF2B5EF4-FFF2-40B4-BE49-F238E27FC236}">
                <a16:creationId xmlns:a16="http://schemas.microsoft.com/office/drawing/2014/main" id="{C0681044-49F3-0B0B-D573-33C54984CFA2}"/>
              </a:ext>
            </a:extLst>
          </p:cNvPr>
          <p:cNvSpPr txBox="1"/>
          <p:nvPr/>
        </p:nvSpPr>
        <p:spPr>
          <a:xfrm>
            <a:off x="2194811" y="3073728"/>
            <a:ext cx="9194847" cy="455189"/>
          </a:xfrm>
          <a:prstGeom prst="rect">
            <a:avLst/>
          </a:prstGeom>
          <a:noFill/>
        </p:spPr>
        <p:txBody>
          <a:bodyPr wrap="square" rtlCol="0">
            <a:spAutoFit/>
          </a:bodyPr>
          <a:lstStyle/>
          <a:p>
            <a:pPr>
              <a:lnSpc>
                <a:spcPct val="150000"/>
              </a:lnSpc>
            </a:pPr>
            <a:r>
              <a:rPr lang="en-US" dirty="0"/>
              <a:t>How frequently the applicant has changed jobs in the past.</a:t>
            </a:r>
          </a:p>
        </p:txBody>
      </p:sp>
      <p:sp>
        <p:nvSpPr>
          <p:cNvPr id="6" name="TextBox 5">
            <a:extLst>
              <a:ext uri="{FF2B5EF4-FFF2-40B4-BE49-F238E27FC236}">
                <a16:creationId xmlns:a16="http://schemas.microsoft.com/office/drawing/2014/main" id="{878B3C82-6626-031B-13F1-EA6725ABC1C3}"/>
              </a:ext>
            </a:extLst>
          </p:cNvPr>
          <p:cNvSpPr txBox="1"/>
          <p:nvPr/>
        </p:nvSpPr>
        <p:spPr>
          <a:xfrm>
            <a:off x="2194811" y="3634067"/>
            <a:ext cx="9194847" cy="455189"/>
          </a:xfrm>
          <a:prstGeom prst="rect">
            <a:avLst/>
          </a:prstGeom>
          <a:noFill/>
        </p:spPr>
        <p:txBody>
          <a:bodyPr wrap="square" rtlCol="0">
            <a:spAutoFit/>
          </a:bodyPr>
          <a:lstStyle/>
          <a:p>
            <a:pPr>
              <a:lnSpc>
                <a:spcPct val="150000"/>
              </a:lnSpc>
            </a:pPr>
            <a:r>
              <a:rPr lang="en-US" dirty="0"/>
              <a:t>How likely secondary income (bonuses, overtime) will continue.</a:t>
            </a:r>
          </a:p>
        </p:txBody>
      </p:sp>
      <p:sp>
        <p:nvSpPr>
          <p:cNvPr id="8" name="TextBox 7">
            <a:extLst>
              <a:ext uri="{FF2B5EF4-FFF2-40B4-BE49-F238E27FC236}">
                <a16:creationId xmlns:a16="http://schemas.microsoft.com/office/drawing/2014/main" id="{DB983A22-67D8-5BE8-59D0-BE493C31EAD2}"/>
              </a:ext>
            </a:extLst>
          </p:cNvPr>
          <p:cNvSpPr txBox="1"/>
          <p:nvPr/>
        </p:nvSpPr>
        <p:spPr>
          <a:xfrm>
            <a:off x="2194811" y="4234096"/>
            <a:ext cx="9194847" cy="870688"/>
          </a:xfrm>
          <a:prstGeom prst="rect">
            <a:avLst/>
          </a:prstGeom>
          <a:noFill/>
        </p:spPr>
        <p:txBody>
          <a:bodyPr wrap="square" rtlCol="0">
            <a:spAutoFit/>
          </a:bodyPr>
          <a:lstStyle/>
          <a:p>
            <a:pPr>
              <a:lnSpc>
                <a:spcPct val="150000"/>
              </a:lnSpc>
            </a:pPr>
            <a:r>
              <a:rPr lang="en-US" dirty="0"/>
              <a:t>How education level, training and skills, age and type of occupation may affect the income stream in the future.</a:t>
            </a:r>
          </a:p>
        </p:txBody>
      </p:sp>
      <p:sp>
        <p:nvSpPr>
          <p:cNvPr id="9" name="TextBox 8">
            <a:extLst>
              <a:ext uri="{FF2B5EF4-FFF2-40B4-BE49-F238E27FC236}">
                <a16:creationId xmlns:a16="http://schemas.microsoft.com/office/drawing/2014/main" id="{C4FC07DA-6028-236B-F460-B067E57A65A5}"/>
              </a:ext>
            </a:extLst>
          </p:cNvPr>
          <p:cNvSpPr txBox="1"/>
          <p:nvPr/>
        </p:nvSpPr>
        <p:spPr>
          <a:xfrm>
            <a:off x="2194811" y="5246124"/>
            <a:ext cx="9194847" cy="1286186"/>
          </a:xfrm>
          <a:prstGeom prst="rect">
            <a:avLst/>
          </a:prstGeom>
          <a:noFill/>
        </p:spPr>
        <p:txBody>
          <a:bodyPr wrap="square" rtlCol="0">
            <a:spAutoFit/>
          </a:bodyPr>
          <a:lstStyle/>
          <a:p>
            <a:pPr>
              <a:lnSpc>
                <a:spcPct val="150000"/>
              </a:lnSpc>
            </a:pPr>
            <a:r>
              <a:rPr lang="en-US" dirty="0"/>
              <a:t>Cash resources needed to make the down payment.</a:t>
            </a:r>
          </a:p>
          <a:p>
            <a:pPr>
              <a:lnSpc>
                <a:spcPct val="150000"/>
              </a:lnSpc>
            </a:pPr>
            <a:r>
              <a:rPr lang="en-US" dirty="0"/>
              <a:t>	Gifts may require a gift letter attesting that the money does not need</a:t>
            </a:r>
            <a:br>
              <a:rPr lang="en-US" dirty="0"/>
            </a:br>
            <a:r>
              <a:rPr lang="en-US" dirty="0"/>
              <a:t>	to be repaid.</a:t>
            </a:r>
          </a:p>
        </p:txBody>
      </p:sp>
    </p:spTree>
    <p:extLst>
      <p:ext uri="{BB962C8B-B14F-4D97-AF65-F5344CB8AC3E}">
        <p14:creationId xmlns:p14="http://schemas.microsoft.com/office/powerpoint/2010/main" val="211596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Financing – </a:t>
            </a:r>
            <a:r>
              <a:rPr lang="en-US" sz="2200" b="1" dirty="0">
                <a:solidFill>
                  <a:schemeClr val="tx1"/>
                </a:solidFill>
              </a:rPr>
              <a:t>The Lending Process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217</a:t>
            </a:r>
          </a:p>
        </p:txBody>
      </p:sp>
      <p:sp>
        <p:nvSpPr>
          <p:cNvPr id="4" name="TextBox 3">
            <a:extLst>
              <a:ext uri="{FF2B5EF4-FFF2-40B4-BE49-F238E27FC236}">
                <a16:creationId xmlns:a16="http://schemas.microsoft.com/office/drawing/2014/main" id="{DD2E5230-4954-3E89-716D-1CF240E23249}"/>
              </a:ext>
            </a:extLst>
          </p:cNvPr>
          <p:cNvSpPr txBox="1"/>
          <p:nvPr/>
        </p:nvSpPr>
        <p:spPr>
          <a:xfrm>
            <a:off x="1585212" y="1754074"/>
            <a:ext cx="9516542" cy="495457"/>
          </a:xfrm>
          <a:prstGeom prst="rect">
            <a:avLst/>
          </a:prstGeom>
          <a:noFill/>
        </p:spPr>
        <p:txBody>
          <a:bodyPr wrap="square" rtlCol="0">
            <a:spAutoFit/>
          </a:bodyPr>
          <a:lstStyle/>
          <a:p>
            <a:pPr>
              <a:lnSpc>
                <a:spcPct val="150000"/>
              </a:lnSpc>
            </a:pPr>
            <a:r>
              <a:rPr lang="en-US" sz="2000" dirty="0"/>
              <a:t>Lenders also evaluate:</a:t>
            </a:r>
            <a:endParaRPr lang="en-US" sz="2400" dirty="0"/>
          </a:p>
        </p:txBody>
      </p:sp>
      <p:sp>
        <p:nvSpPr>
          <p:cNvPr id="3" name="TextBox 2">
            <a:extLst>
              <a:ext uri="{FF2B5EF4-FFF2-40B4-BE49-F238E27FC236}">
                <a16:creationId xmlns:a16="http://schemas.microsoft.com/office/drawing/2014/main" id="{8F61AD2E-AACB-C123-4338-4AC7D4F98558}"/>
              </a:ext>
            </a:extLst>
          </p:cNvPr>
          <p:cNvSpPr txBox="1"/>
          <p:nvPr/>
        </p:nvSpPr>
        <p:spPr>
          <a:xfrm>
            <a:off x="2194812" y="2274649"/>
            <a:ext cx="9194847" cy="2532681"/>
          </a:xfrm>
          <a:prstGeom prst="rect">
            <a:avLst/>
          </a:prstGeom>
          <a:noFill/>
        </p:spPr>
        <p:txBody>
          <a:bodyPr wrap="square" rtlCol="0">
            <a:spAutoFit/>
          </a:bodyPr>
          <a:lstStyle/>
          <a:p>
            <a:pPr>
              <a:lnSpc>
                <a:spcPct val="150000"/>
              </a:lnSpc>
            </a:pPr>
            <a:r>
              <a:rPr lang="en-US" dirty="0"/>
              <a:t>A written credit report detailing:</a:t>
            </a:r>
          </a:p>
          <a:p>
            <a:pPr>
              <a:lnSpc>
                <a:spcPct val="150000"/>
              </a:lnSpc>
            </a:pPr>
            <a:r>
              <a:rPr lang="en-US" dirty="0"/>
              <a:t>	Outstanding Debts</a:t>
            </a:r>
            <a:br>
              <a:rPr lang="en-US" dirty="0"/>
            </a:br>
            <a:r>
              <a:rPr lang="en-US" dirty="0"/>
              <a:t>	Payment behavior.</a:t>
            </a:r>
          </a:p>
          <a:p>
            <a:pPr>
              <a:lnSpc>
                <a:spcPct val="150000"/>
              </a:lnSpc>
            </a:pPr>
            <a:r>
              <a:rPr lang="en-US" dirty="0"/>
              <a:t>	Legal information of public record.</a:t>
            </a:r>
          </a:p>
          <a:p>
            <a:pPr>
              <a:lnSpc>
                <a:spcPct val="150000"/>
              </a:lnSpc>
            </a:pPr>
            <a:r>
              <a:rPr lang="en-US" dirty="0"/>
              <a:t>	Bankruptcies, divorces, foreclosures, short sales, repossessions.</a:t>
            </a:r>
            <a:br>
              <a:rPr lang="en-US" dirty="0"/>
            </a:br>
            <a:r>
              <a:rPr lang="en-US" dirty="0"/>
              <a:t>	Problems with payment behavior.</a:t>
            </a:r>
          </a:p>
        </p:txBody>
      </p:sp>
      <p:sp>
        <p:nvSpPr>
          <p:cNvPr id="10" name="TextBox 9">
            <a:extLst>
              <a:ext uri="{FF2B5EF4-FFF2-40B4-BE49-F238E27FC236}">
                <a16:creationId xmlns:a16="http://schemas.microsoft.com/office/drawing/2014/main" id="{E592FF41-5EFB-B23A-9855-17E15AA62EC8}"/>
              </a:ext>
            </a:extLst>
          </p:cNvPr>
          <p:cNvSpPr txBox="1"/>
          <p:nvPr/>
        </p:nvSpPr>
        <p:spPr>
          <a:xfrm>
            <a:off x="2194812" y="4982060"/>
            <a:ext cx="9194847" cy="1286186"/>
          </a:xfrm>
          <a:prstGeom prst="rect">
            <a:avLst/>
          </a:prstGeom>
          <a:noFill/>
        </p:spPr>
        <p:txBody>
          <a:bodyPr wrap="square" rtlCol="0">
            <a:spAutoFit/>
          </a:bodyPr>
          <a:lstStyle/>
          <a:p>
            <a:pPr>
              <a:lnSpc>
                <a:spcPct val="150000"/>
              </a:lnSpc>
            </a:pPr>
            <a:r>
              <a:rPr lang="en-US" dirty="0"/>
              <a:t>If a lender denies a loan based on a credit report, the lender must disclose in writing that the applicant is entitled to a statement of reason for any creditor responsible for the negative credit report.</a:t>
            </a:r>
          </a:p>
        </p:txBody>
      </p:sp>
    </p:spTree>
    <p:extLst>
      <p:ext uri="{BB962C8B-B14F-4D97-AF65-F5344CB8AC3E}">
        <p14:creationId xmlns:p14="http://schemas.microsoft.com/office/powerpoint/2010/main" val="205054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Financing – </a:t>
            </a:r>
            <a:r>
              <a:rPr lang="en-US" sz="2200" b="1" dirty="0">
                <a:solidFill>
                  <a:schemeClr val="tx1"/>
                </a:solidFill>
              </a:rPr>
              <a:t>The Lending Process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217</a:t>
            </a:r>
          </a:p>
        </p:txBody>
      </p:sp>
      <p:sp>
        <p:nvSpPr>
          <p:cNvPr id="4" name="TextBox 3">
            <a:extLst>
              <a:ext uri="{FF2B5EF4-FFF2-40B4-BE49-F238E27FC236}">
                <a16:creationId xmlns:a16="http://schemas.microsoft.com/office/drawing/2014/main" id="{DD2E5230-4954-3E89-716D-1CF240E23249}"/>
              </a:ext>
            </a:extLst>
          </p:cNvPr>
          <p:cNvSpPr txBox="1"/>
          <p:nvPr/>
        </p:nvSpPr>
        <p:spPr>
          <a:xfrm>
            <a:off x="1585212" y="1754074"/>
            <a:ext cx="9516542" cy="495457"/>
          </a:xfrm>
          <a:prstGeom prst="rect">
            <a:avLst/>
          </a:prstGeom>
          <a:noFill/>
        </p:spPr>
        <p:txBody>
          <a:bodyPr wrap="square" rtlCol="0">
            <a:spAutoFit/>
          </a:bodyPr>
          <a:lstStyle/>
          <a:p>
            <a:pPr>
              <a:lnSpc>
                <a:spcPct val="150000"/>
              </a:lnSpc>
            </a:pPr>
            <a:r>
              <a:rPr lang="en-US" sz="2000" dirty="0"/>
              <a:t>Consumer Financial Protection Bureau (CFPB) requirements:</a:t>
            </a:r>
            <a:endParaRPr lang="en-US" sz="2400" dirty="0"/>
          </a:p>
        </p:txBody>
      </p:sp>
      <p:sp>
        <p:nvSpPr>
          <p:cNvPr id="3" name="TextBox 2">
            <a:extLst>
              <a:ext uri="{FF2B5EF4-FFF2-40B4-BE49-F238E27FC236}">
                <a16:creationId xmlns:a16="http://schemas.microsoft.com/office/drawing/2014/main" id="{8F61AD2E-AACB-C123-4338-4AC7D4F98558}"/>
              </a:ext>
            </a:extLst>
          </p:cNvPr>
          <p:cNvSpPr txBox="1"/>
          <p:nvPr/>
        </p:nvSpPr>
        <p:spPr>
          <a:xfrm>
            <a:off x="2194811" y="2333946"/>
            <a:ext cx="9194847" cy="870688"/>
          </a:xfrm>
          <a:prstGeom prst="rect">
            <a:avLst/>
          </a:prstGeom>
          <a:noFill/>
        </p:spPr>
        <p:txBody>
          <a:bodyPr wrap="square" rtlCol="0">
            <a:spAutoFit/>
          </a:bodyPr>
          <a:lstStyle/>
          <a:p>
            <a:pPr>
              <a:lnSpc>
                <a:spcPct val="150000"/>
              </a:lnSpc>
            </a:pPr>
            <a:r>
              <a:rPr lang="en-US" dirty="0">
                <a:solidFill>
                  <a:srgbClr val="FFFF00"/>
                </a:solidFill>
              </a:rPr>
              <a:t>Loan Estimate </a:t>
            </a:r>
            <a:r>
              <a:rPr lang="en-US" dirty="0"/>
              <a:t>– must be provided within three days of receiving the loan application.</a:t>
            </a:r>
          </a:p>
        </p:txBody>
      </p:sp>
      <p:sp>
        <p:nvSpPr>
          <p:cNvPr id="5" name="TextBox 4">
            <a:extLst>
              <a:ext uri="{FF2B5EF4-FFF2-40B4-BE49-F238E27FC236}">
                <a16:creationId xmlns:a16="http://schemas.microsoft.com/office/drawing/2014/main" id="{F3BD9015-C060-D50E-14DB-7ED84113111E}"/>
              </a:ext>
            </a:extLst>
          </p:cNvPr>
          <p:cNvSpPr txBox="1"/>
          <p:nvPr/>
        </p:nvSpPr>
        <p:spPr>
          <a:xfrm>
            <a:off x="2194811" y="3293283"/>
            <a:ext cx="9194847" cy="870688"/>
          </a:xfrm>
          <a:prstGeom prst="rect">
            <a:avLst/>
          </a:prstGeom>
          <a:noFill/>
        </p:spPr>
        <p:txBody>
          <a:bodyPr wrap="square" rtlCol="0">
            <a:spAutoFit/>
          </a:bodyPr>
          <a:lstStyle/>
          <a:p>
            <a:pPr>
              <a:lnSpc>
                <a:spcPct val="150000"/>
              </a:lnSpc>
            </a:pPr>
            <a:r>
              <a:rPr lang="en-US" dirty="0">
                <a:solidFill>
                  <a:srgbClr val="FFFF00"/>
                </a:solidFill>
              </a:rPr>
              <a:t>Closing Disclosure </a:t>
            </a:r>
            <a:r>
              <a:rPr lang="en-US" dirty="0"/>
              <a:t>– must be provided at least three days before loan consummation.</a:t>
            </a:r>
          </a:p>
        </p:txBody>
      </p:sp>
      <p:sp>
        <p:nvSpPr>
          <p:cNvPr id="6" name="TextBox 5">
            <a:extLst>
              <a:ext uri="{FF2B5EF4-FFF2-40B4-BE49-F238E27FC236}">
                <a16:creationId xmlns:a16="http://schemas.microsoft.com/office/drawing/2014/main" id="{A4ECD216-10A2-AB9A-C4EF-8CABA7936944}"/>
              </a:ext>
            </a:extLst>
          </p:cNvPr>
          <p:cNvSpPr txBox="1"/>
          <p:nvPr/>
        </p:nvSpPr>
        <p:spPr>
          <a:xfrm>
            <a:off x="2194811" y="4310739"/>
            <a:ext cx="9194847" cy="1286186"/>
          </a:xfrm>
          <a:prstGeom prst="rect">
            <a:avLst/>
          </a:prstGeom>
          <a:noFill/>
        </p:spPr>
        <p:txBody>
          <a:bodyPr wrap="square" rtlCol="0">
            <a:spAutoFit/>
          </a:bodyPr>
          <a:lstStyle/>
          <a:p>
            <a:pPr>
              <a:lnSpc>
                <a:spcPct val="150000"/>
              </a:lnSpc>
            </a:pPr>
            <a:r>
              <a:rPr lang="en-US" dirty="0"/>
              <a:t>Documents include settlement charges, title charges, recording and transfer fees, required reserve deposits, tax and homeowner’s insurance impound deposits and other closing costs.</a:t>
            </a:r>
          </a:p>
        </p:txBody>
      </p:sp>
      <p:sp>
        <p:nvSpPr>
          <p:cNvPr id="8" name="TextBox 7">
            <a:extLst>
              <a:ext uri="{FF2B5EF4-FFF2-40B4-BE49-F238E27FC236}">
                <a16:creationId xmlns:a16="http://schemas.microsoft.com/office/drawing/2014/main" id="{D5F120CB-DB25-A600-F13C-9C2D377A3521}"/>
              </a:ext>
            </a:extLst>
          </p:cNvPr>
          <p:cNvSpPr txBox="1"/>
          <p:nvPr/>
        </p:nvSpPr>
        <p:spPr>
          <a:xfrm>
            <a:off x="2194811" y="5760296"/>
            <a:ext cx="9194847" cy="870688"/>
          </a:xfrm>
          <a:prstGeom prst="rect">
            <a:avLst/>
          </a:prstGeom>
          <a:noFill/>
        </p:spPr>
        <p:txBody>
          <a:bodyPr wrap="square" rtlCol="0">
            <a:spAutoFit/>
          </a:bodyPr>
          <a:lstStyle/>
          <a:p>
            <a:pPr>
              <a:lnSpc>
                <a:spcPct val="150000"/>
              </a:lnSpc>
            </a:pPr>
            <a:r>
              <a:rPr lang="en-US" dirty="0"/>
              <a:t>Costs in the Closing Disclosure must match those in the Loan Estimate within certain tolerances.</a:t>
            </a:r>
          </a:p>
        </p:txBody>
      </p:sp>
    </p:spTree>
    <p:extLst>
      <p:ext uri="{BB962C8B-B14F-4D97-AF65-F5344CB8AC3E}">
        <p14:creationId xmlns:p14="http://schemas.microsoft.com/office/powerpoint/2010/main" val="156531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218</a:t>
            </a:r>
          </a:p>
        </p:txBody>
      </p:sp>
      <p:pic>
        <p:nvPicPr>
          <p:cNvPr id="11" name="Picture 10" descr="A document with text and numbers&#10;&#10;Description automatically generated">
            <a:extLst>
              <a:ext uri="{FF2B5EF4-FFF2-40B4-BE49-F238E27FC236}">
                <a16:creationId xmlns:a16="http://schemas.microsoft.com/office/drawing/2014/main" id="{F81078DD-AA8F-1639-B477-59E28F9E51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4017" y="0"/>
            <a:ext cx="5299338" cy="6858000"/>
          </a:xfrm>
          <a:prstGeom prst="rect">
            <a:avLst/>
          </a:prstGeom>
          <a:ln w="12700">
            <a:solidFill>
              <a:prstClr val="black"/>
            </a:solidFill>
          </a:ln>
        </p:spPr>
      </p:pic>
    </p:spTree>
    <p:extLst>
      <p:ext uri="{BB962C8B-B14F-4D97-AF65-F5344CB8AC3E}">
        <p14:creationId xmlns:p14="http://schemas.microsoft.com/office/powerpoint/2010/main" val="28750114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219</a:t>
            </a:r>
          </a:p>
        </p:txBody>
      </p:sp>
      <p:pic>
        <p:nvPicPr>
          <p:cNvPr id="2" name="Picture 1" descr="A document with text and numbers&#10;&#10;Description automatically generated with medium confidence">
            <a:extLst>
              <a:ext uri="{FF2B5EF4-FFF2-40B4-BE49-F238E27FC236}">
                <a16:creationId xmlns:a16="http://schemas.microsoft.com/office/drawing/2014/main" id="{F6783DA5-EBBD-E103-3AC5-B39D7A78BD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9470" y="0"/>
            <a:ext cx="5245491" cy="6788315"/>
          </a:xfrm>
          <a:prstGeom prst="rect">
            <a:avLst/>
          </a:prstGeom>
          <a:ln w="12700">
            <a:solidFill>
              <a:prstClr val="black"/>
            </a:solidFill>
          </a:ln>
        </p:spPr>
      </p:pic>
    </p:spTree>
    <p:extLst>
      <p:ext uri="{BB962C8B-B14F-4D97-AF65-F5344CB8AC3E}">
        <p14:creationId xmlns:p14="http://schemas.microsoft.com/office/powerpoint/2010/main" val="7907442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220</a:t>
            </a:r>
          </a:p>
        </p:txBody>
      </p:sp>
      <p:pic>
        <p:nvPicPr>
          <p:cNvPr id="3" name="Picture 2" descr="A document with text and numbers&#10;&#10;Description automatically generated">
            <a:extLst>
              <a:ext uri="{FF2B5EF4-FFF2-40B4-BE49-F238E27FC236}">
                <a16:creationId xmlns:a16="http://schemas.microsoft.com/office/drawing/2014/main" id="{26748DC3-6233-5DA3-3A62-5511C17CFE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0658" y="0"/>
            <a:ext cx="5299338" cy="6858000"/>
          </a:xfrm>
          <a:prstGeom prst="rect">
            <a:avLst/>
          </a:prstGeom>
          <a:ln w="12700">
            <a:solidFill>
              <a:prstClr val="black"/>
            </a:solidFill>
          </a:ln>
        </p:spPr>
      </p:pic>
    </p:spTree>
    <p:extLst>
      <p:ext uri="{BB962C8B-B14F-4D97-AF65-F5344CB8AC3E}">
        <p14:creationId xmlns:p14="http://schemas.microsoft.com/office/powerpoint/2010/main" val="30161288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Financing – </a:t>
            </a:r>
            <a:r>
              <a:rPr lang="en-US" sz="2200" b="1" dirty="0">
                <a:solidFill>
                  <a:srgbClr val="FFFF00"/>
                </a:solidFill>
              </a:rPr>
              <a:t>Foreclosure and Short Sales</a:t>
            </a:r>
            <a:endParaRPr lang="en-US" b="1" dirty="0">
              <a:solidFill>
                <a:srgbClr val="FFFF00"/>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221</a:t>
            </a:r>
          </a:p>
        </p:txBody>
      </p:sp>
      <p:sp>
        <p:nvSpPr>
          <p:cNvPr id="4" name="TextBox 3">
            <a:extLst>
              <a:ext uri="{FF2B5EF4-FFF2-40B4-BE49-F238E27FC236}">
                <a16:creationId xmlns:a16="http://schemas.microsoft.com/office/drawing/2014/main" id="{DD2E5230-4954-3E89-716D-1CF240E23249}"/>
              </a:ext>
            </a:extLst>
          </p:cNvPr>
          <p:cNvSpPr txBox="1"/>
          <p:nvPr/>
        </p:nvSpPr>
        <p:spPr>
          <a:xfrm>
            <a:off x="1538320" y="1728956"/>
            <a:ext cx="9516542" cy="576120"/>
          </a:xfrm>
          <a:prstGeom prst="rect">
            <a:avLst/>
          </a:prstGeom>
          <a:noFill/>
        </p:spPr>
        <p:txBody>
          <a:bodyPr wrap="square" rtlCol="0">
            <a:spAutoFit/>
          </a:bodyPr>
          <a:lstStyle/>
          <a:p>
            <a:pPr>
              <a:lnSpc>
                <a:spcPct val="150000"/>
              </a:lnSpc>
            </a:pPr>
            <a:r>
              <a:rPr lang="en-US" sz="2400" dirty="0">
                <a:solidFill>
                  <a:srgbClr val="FFFF00"/>
                </a:solidFill>
              </a:rPr>
              <a:t>Judicial Foreclosure</a:t>
            </a:r>
          </a:p>
        </p:txBody>
      </p:sp>
      <p:sp>
        <p:nvSpPr>
          <p:cNvPr id="3" name="TextBox 2">
            <a:extLst>
              <a:ext uri="{FF2B5EF4-FFF2-40B4-BE49-F238E27FC236}">
                <a16:creationId xmlns:a16="http://schemas.microsoft.com/office/drawing/2014/main" id="{8F61AD2E-AACB-C123-4338-4AC7D4F98558}"/>
              </a:ext>
            </a:extLst>
          </p:cNvPr>
          <p:cNvSpPr txBox="1"/>
          <p:nvPr/>
        </p:nvSpPr>
        <p:spPr>
          <a:xfrm>
            <a:off x="2171366" y="2477424"/>
            <a:ext cx="8725988" cy="957121"/>
          </a:xfrm>
          <a:prstGeom prst="rect">
            <a:avLst/>
          </a:prstGeom>
          <a:noFill/>
        </p:spPr>
        <p:txBody>
          <a:bodyPr wrap="square" rtlCol="0">
            <a:spAutoFit/>
          </a:bodyPr>
          <a:lstStyle/>
          <a:p>
            <a:pPr>
              <a:lnSpc>
                <a:spcPct val="150000"/>
              </a:lnSpc>
            </a:pPr>
            <a:r>
              <a:rPr lang="en-US" sz="2000" dirty="0"/>
              <a:t>Used with properties with a Mortgage or a Deed of Trust with a private trustee.</a:t>
            </a:r>
          </a:p>
        </p:txBody>
      </p:sp>
      <p:sp>
        <p:nvSpPr>
          <p:cNvPr id="5" name="TextBox 4">
            <a:extLst>
              <a:ext uri="{FF2B5EF4-FFF2-40B4-BE49-F238E27FC236}">
                <a16:creationId xmlns:a16="http://schemas.microsoft.com/office/drawing/2014/main" id="{9E9CA328-8D8E-0696-6FE8-56954F042230}"/>
              </a:ext>
            </a:extLst>
          </p:cNvPr>
          <p:cNvSpPr txBox="1"/>
          <p:nvPr/>
        </p:nvSpPr>
        <p:spPr>
          <a:xfrm>
            <a:off x="2171366" y="3522164"/>
            <a:ext cx="8725988" cy="957121"/>
          </a:xfrm>
          <a:prstGeom prst="rect">
            <a:avLst/>
          </a:prstGeom>
          <a:noFill/>
        </p:spPr>
        <p:txBody>
          <a:bodyPr wrap="square" rtlCol="0">
            <a:spAutoFit/>
          </a:bodyPr>
          <a:lstStyle/>
          <a:p>
            <a:pPr>
              <a:lnSpc>
                <a:spcPct val="150000"/>
              </a:lnSpc>
            </a:pPr>
            <a:r>
              <a:rPr lang="en-US" sz="2000" dirty="0"/>
              <a:t>Lender sues the borrower in a court and obtains a judgment and a court order to sell the property.</a:t>
            </a:r>
          </a:p>
        </p:txBody>
      </p:sp>
      <p:sp>
        <p:nvSpPr>
          <p:cNvPr id="6" name="TextBox 5">
            <a:extLst>
              <a:ext uri="{FF2B5EF4-FFF2-40B4-BE49-F238E27FC236}">
                <a16:creationId xmlns:a16="http://schemas.microsoft.com/office/drawing/2014/main" id="{E25C55AB-2BCA-972B-9C94-44B033E47E24}"/>
              </a:ext>
            </a:extLst>
          </p:cNvPr>
          <p:cNvSpPr txBox="1"/>
          <p:nvPr/>
        </p:nvSpPr>
        <p:spPr>
          <a:xfrm>
            <a:off x="2171366" y="4654465"/>
            <a:ext cx="8725988" cy="495457"/>
          </a:xfrm>
          <a:prstGeom prst="rect">
            <a:avLst/>
          </a:prstGeom>
          <a:noFill/>
        </p:spPr>
        <p:txBody>
          <a:bodyPr wrap="square" rtlCol="0">
            <a:spAutoFit/>
          </a:bodyPr>
          <a:lstStyle/>
          <a:p>
            <a:pPr>
              <a:lnSpc>
                <a:spcPct val="150000"/>
              </a:lnSpc>
            </a:pPr>
            <a:r>
              <a:rPr lang="en-US" sz="2000" dirty="0"/>
              <a:t>Property is sold at public sale to the highest bidder.</a:t>
            </a:r>
          </a:p>
        </p:txBody>
      </p:sp>
      <p:sp>
        <p:nvSpPr>
          <p:cNvPr id="8" name="TextBox 7">
            <a:extLst>
              <a:ext uri="{FF2B5EF4-FFF2-40B4-BE49-F238E27FC236}">
                <a16:creationId xmlns:a16="http://schemas.microsoft.com/office/drawing/2014/main" id="{D0FD40D3-214A-812C-0379-A3AD3558559E}"/>
              </a:ext>
            </a:extLst>
          </p:cNvPr>
          <p:cNvSpPr txBox="1"/>
          <p:nvPr/>
        </p:nvSpPr>
        <p:spPr>
          <a:xfrm>
            <a:off x="2171366" y="5334123"/>
            <a:ext cx="8725988" cy="957121"/>
          </a:xfrm>
          <a:prstGeom prst="rect">
            <a:avLst/>
          </a:prstGeom>
          <a:noFill/>
        </p:spPr>
        <p:txBody>
          <a:bodyPr wrap="square" rtlCol="0">
            <a:spAutoFit/>
          </a:bodyPr>
          <a:lstStyle/>
          <a:p>
            <a:pPr>
              <a:lnSpc>
                <a:spcPct val="150000"/>
              </a:lnSpc>
            </a:pPr>
            <a:r>
              <a:rPr lang="en-US" sz="2000" dirty="0"/>
              <a:t>Acceleration Clause allows the lender to call the note due before the scheduled end of the term due to default.</a:t>
            </a:r>
          </a:p>
        </p:txBody>
      </p:sp>
    </p:spTree>
    <p:extLst>
      <p:ext uri="{BB962C8B-B14F-4D97-AF65-F5344CB8AC3E}">
        <p14:creationId xmlns:p14="http://schemas.microsoft.com/office/powerpoint/2010/main" val="50975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Financing – </a:t>
            </a:r>
            <a:r>
              <a:rPr lang="en-US" sz="2200" b="1" dirty="0">
                <a:solidFill>
                  <a:srgbClr val="FFFF00"/>
                </a:solidFill>
              </a:rPr>
              <a:t>The Paperwork</a:t>
            </a:r>
            <a:endParaRPr lang="en-US" b="1" dirty="0">
              <a:solidFill>
                <a:srgbClr val="FFFF00"/>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201</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38320" y="1553110"/>
            <a:ext cx="8725988" cy="2792111"/>
          </a:xfrm>
          <a:prstGeom prst="rect">
            <a:avLst/>
          </a:prstGeom>
          <a:noFill/>
        </p:spPr>
        <p:txBody>
          <a:bodyPr wrap="square" rtlCol="0">
            <a:spAutoFit/>
          </a:bodyPr>
          <a:lstStyle/>
          <a:p>
            <a:pPr>
              <a:lnSpc>
                <a:spcPct val="150000"/>
              </a:lnSpc>
            </a:pPr>
            <a:r>
              <a:rPr lang="en-US" sz="2400" dirty="0">
                <a:solidFill>
                  <a:srgbClr val="FFFF00"/>
                </a:solidFill>
              </a:rPr>
              <a:t>Mortgage or Deed of Trust </a:t>
            </a:r>
            <a:r>
              <a:rPr lang="en-US" sz="2400" dirty="0"/>
              <a:t>– documents that pledges the property as collateral for the debt.</a:t>
            </a:r>
          </a:p>
          <a:p>
            <a:pPr>
              <a:lnSpc>
                <a:spcPct val="150000"/>
              </a:lnSpc>
            </a:pPr>
            <a:endParaRPr lang="en-US" sz="2400" dirty="0"/>
          </a:p>
          <a:p>
            <a:pPr>
              <a:lnSpc>
                <a:spcPct val="150000"/>
              </a:lnSpc>
            </a:pPr>
            <a:r>
              <a:rPr lang="en-US" sz="2400" dirty="0"/>
              <a:t>			Both contain a Promissory Note</a:t>
            </a:r>
          </a:p>
          <a:p>
            <a:pPr>
              <a:lnSpc>
                <a:spcPct val="150000"/>
              </a:lnSpc>
            </a:pPr>
            <a:r>
              <a:rPr lang="en-US" sz="2400" dirty="0"/>
              <a:t>			and agreements that collateralize the property.</a:t>
            </a:r>
          </a:p>
        </p:txBody>
      </p:sp>
    </p:spTree>
    <p:extLst>
      <p:ext uri="{BB962C8B-B14F-4D97-AF65-F5344CB8AC3E}">
        <p14:creationId xmlns:p14="http://schemas.microsoft.com/office/powerpoint/2010/main" val="30616015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Financing – </a:t>
            </a:r>
            <a:r>
              <a:rPr lang="en-US" sz="2200" b="1" dirty="0">
                <a:solidFill>
                  <a:schemeClr val="tx1"/>
                </a:solidFill>
              </a:rPr>
              <a:t>Foreclosure and Short Sales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222</a:t>
            </a:r>
          </a:p>
        </p:txBody>
      </p:sp>
      <p:sp>
        <p:nvSpPr>
          <p:cNvPr id="4" name="TextBox 3">
            <a:extLst>
              <a:ext uri="{FF2B5EF4-FFF2-40B4-BE49-F238E27FC236}">
                <a16:creationId xmlns:a16="http://schemas.microsoft.com/office/drawing/2014/main" id="{DD2E5230-4954-3E89-716D-1CF240E23249}"/>
              </a:ext>
            </a:extLst>
          </p:cNvPr>
          <p:cNvSpPr txBox="1"/>
          <p:nvPr/>
        </p:nvSpPr>
        <p:spPr>
          <a:xfrm>
            <a:off x="1538320" y="1559987"/>
            <a:ext cx="9516542" cy="576120"/>
          </a:xfrm>
          <a:prstGeom prst="rect">
            <a:avLst/>
          </a:prstGeom>
          <a:noFill/>
        </p:spPr>
        <p:txBody>
          <a:bodyPr wrap="square" rtlCol="0">
            <a:spAutoFit/>
          </a:bodyPr>
          <a:lstStyle/>
          <a:p>
            <a:pPr>
              <a:lnSpc>
                <a:spcPct val="150000"/>
              </a:lnSpc>
            </a:pPr>
            <a:r>
              <a:rPr lang="en-US" sz="2400" dirty="0">
                <a:solidFill>
                  <a:srgbClr val="FFFF00"/>
                </a:solidFill>
              </a:rPr>
              <a:t>Non-Judicial Foreclosure</a:t>
            </a:r>
          </a:p>
        </p:txBody>
      </p:sp>
      <p:sp>
        <p:nvSpPr>
          <p:cNvPr id="3" name="TextBox 2">
            <a:extLst>
              <a:ext uri="{FF2B5EF4-FFF2-40B4-BE49-F238E27FC236}">
                <a16:creationId xmlns:a16="http://schemas.microsoft.com/office/drawing/2014/main" id="{8F61AD2E-AACB-C123-4338-4AC7D4F98558}"/>
              </a:ext>
            </a:extLst>
          </p:cNvPr>
          <p:cNvSpPr txBox="1"/>
          <p:nvPr/>
        </p:nvSpPr>
        <p:spPr>
          <a:xfrm>
            <a:off x="2171366" y="2216771"/>
            <a:ext cx="8725988" cy="495457"/>
          </a:xfrm>
          <a:prstGeom prst="rect">
            <a:avLst/>
          </a:prstGeom>
          <a:noFill/>
        </p:spPr>
        <p:txBody>
          <a:bodyPr wrap="square" rtlCol="0">
            <a:spAutoFit/>
          </a:bodyPr>
          <a:lstStyle/>
          <a:p>
            <a:pPr>
              <a:lnSpc>
                <a:spcPct val="150000"/>
              </a:lnSpc>
            </a:pPr>
            <a:r>
              <a:rPr lang="en-US" sz="2000" dirty="0"/>
              <a:t>Used with properties that utilize a Deed of Trust with a public trustee.</a:t>
            </a:r>
          </a:p>
        </p:txBody>
      </p:sp>
      <p:sp>
        <p:nvSpPr>
          <p:cNvPr id="5" name="TextBox 4">
            <a:extLst>
              <a:ext uri="{FF2B5EF4-FFF2-40B4-BE49-F238E27FC236}">
                <a16:creationId xmlns:a16="http://schemas.microsoft.com/office/drawing/2014/main" id="{9E9CA328-8D8E-0696-6FE8-56954F042230}"/>
              </a:ext>
            </a:extLst>
          </p:cNvPr>
          <p:cNvSpPr txBox="1"/>
          <p:nvPr/>
        </p:nvSpPr>
        <p:spPr>
          <a:xfrm>
            <a:off x="2171365" y="2883394"/>
            <a:ext cx="9516541" cy="495457"/>
          </a:xfrm>
          <a:prstGeom prst="rect">
            <a:avLst/>
          </a:prstGeom>
          <a:noFill/>
        </p:spPr>
        <p:txBody>
          <a:bodyPr wrap="square" rtlCol="0">
            <a:spAutoFit/>
          </a:bodyPr>
          <a:lstStyle/>
          <a:p>
            <a:pPr>
              <a:lnSpc>
                <a:spcPct val="150000"/>
              </a:lnSpc>
            </a:pPr>
            <a:r>
              <a:rPr lang="en-US" sz="2000" dirty="0"/>
              <a:t>Third party trustee is called to foreclose and sell the property for the lender.</a:t>
            </a:r>
          </a:p>
        </p:txBody>
      </p:sp>
      <p:sp>
        <p:nvSpPr>
          <p:cNvPr id="6" name="TextBox 5">
            <a:extLst>
              <a:ext uri="{FF2B5EF4-FFF2-40B4-BE49-F238E27FC236}">
                <a16:creationId xmlns:a16="http://schemas.microsoft.com/office/drawing/2014/main" id="{E25C55AB-2BCA-972B-9C94-44B033E47E24}"/>
              </a:ext>
            </a:extLst>
          </p:cNvPr>
          <p:cNvSpPr txBox="1"/>
          <p:nvPr/>
        </p:nvSpPr>
        <p:spPr>
          <a:xfrm>
            <a:off x="2171366" y="3576168"/>
            <a:ext cx="8725988" cy="957121"/>
          </a:xfrm>
          <a:prstGeom prst="rect">
            <a:avLst/>
          </a:prstGeom>
          <a:noFill/>
        </p:spPr>
        <p:txBody>
          <a:bodyPr wrap="square" rtlCol="0">
            <a:spAutoFit/>
          </a:bodyPr>
          <a:lstStyle/>
          <a:p>
            <a:pPr>
              <a:lnSpc>
                <a:spcPct val="150000"/>
              </a:lnSpc>
            </a:pPr>
            <a:r>
              <a:rPr lang="en-US" sz="2000" dirty="0"/>
              <a:t>Notice of default must be recorded and a public sale advertised in the newspaper.</a:t>
            </a:r>
          </a:p>
        </p:txBody>
      </p:sp>
      <p:sp>
        <p:nvSpPr>
          <p:cNvPr id="8" name="TextBox 7">
            <a:extLst>
              <a:ext uri="{FF2B5EF4-FFF2-40B4-BE49-F238E27FC236}">
                <a16:creationId xmlns:a16="http://schemas.microsoft.com/office/drawing/2014/main" id="{D0FD40D3-214A-812C-0379-A3AD3558559E}"/>
              </a:ext>
            </a:extLst>
          </p:cNvPr>
          <p:cNvSpPr txBox="1"/>
          <p:nvPr/>
        </p:nvSpPr>
        <p:spPr>
          <a:xfrm>
            <a:off x="2171366" y="4656519"/>
            <a:ext cx="8725988" cy="495457"/>
          </a:xfrm>
          <a:prstGeom prst="rect">
            <a:avLst/>
          </a:prstGeom>
          <a:noFill/>
        </p:spPr>
        <p:txBody>
          <a:bodyPr wrap="square" rtlCol="0">
            <a:spAutoFit/>
          </a:bodyPr>
          <a:lstStyle/>
          <a:p>
            <a:pPr>
              <a:lnSpc>
                <a:spcPct val="150000"/>
              </a:lnSpc>
            </a:pPr>
            <a:r>
              <a:rPr lang="en-US" sz="2000" dirty="0"/>
              <a:t>Property is sold at a public sale to the highest bidder.</a:t>
            </a:r>
          </a:p>
        </p:txBody>
      </p:sp>
      <p:sp>
        <p:nvSpPr>
          <p:cNvPr id="9" name="TextBox 8">
            <a:extLst>
              <a:ext uri="{FF2B5EF4-FFF2-40B4-BE49-F238E27FC236}">
                <a16:creationId xmlns:a16="http://schemas.microsoft.com/office/drawing/2014/main" id="{C18815F1-8FE7-0210-2430-5805BFD8E6B5}"/>
              </a:ext>
            </a:extLst>
          </p:cNvPr>
          <p:cNvSpPr txBox="1"/>
          <p:nvPr/>
        </p:nvSpPr>
        <p:spPr>
          <a:xfrm>
            <a:off x="1538320" y="5354905"/>
            <a:ext cx="9516542" cy="576120"/>
          </a:xfrm>
          <a:prstGeom prst="rect">
            <a:avLst/>
          </a:prstGeom>
          <a:noFill/>
        </p:spPr>
        <p:txBody>
          <a:bodyPr wrap="square" rtlCol="0">
            <a:spAutoFit/>
          </a:bodyPr>
          <a:lstStyle/>
          <a:p>
            <a:pPr>
              <a:lnSpc>
                <a:spcPct val="150000"/>
              </a:lnSpc>
            </a:pPr>
            <a:r>
              <a:rPr lang="en-US" sz="2400" dirty="0">
                <a:solidFill>
                  <a:srgbClr val="FFFF00"/>
                </a:solidFill>
              </a:rPr>
              <a:t>Strict Foreclosure </a:t>
            </a:r>
            <a:r>
              <a:rPr lang="en-US" sz="2400" dirty="0"/>
              <a:t>– The court awards title to the lender.</a:t>
            </a:r>
          </a:p>
        </p:txBody>
      </p:sp>
    </p:spTree>
    <p:extLst>
      <p:ext uri="{BB962C8B-B14F-4D97-AF65-F5344CB8AC3E}">
        <p14:creationId xmlns:p14="http://schemas.microsoft.com/office/powerpoint/2010/main" val="330163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Financing – </a:t>
            </a:r>
            <a:r>
              <a:rPr lang="en-US" sz="2200" b="1" dirty="0">
                <a:solidFill>
                  <a:schemeClr val="tx1"/>
                </a:solidFill>
              </a:rPr>
              <a:t>Foreclosure and Short Sales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222</a:t>
            </a:r>
          </a:p>
        </p:txBody>
      </p:sp>
      <p:pic>
        <p:nvPicPr>
          <p:cNvPr id="11" name="Picture 10" descr="A diagram of foreclosure processes&#10;&#10;Description automatically generated">
            <a:extLst>
              <a:ext uri="{FF2B5EF4-FFF2-40B4-BE49-F238E27FC236}">
                <a16:creationId xmlns:a16="http://schemas.microsoft.com/office/drawing/2014/main" id="{80437B0F-D514-34EA-BC09-2C748534BD38}"/>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5385" b="98590" l="789" r="98335">
                        <a14:foregroundMark x1="3593" y1="14231" x2="10167" y2="8333"/>
                        <a14:foregroundMark x1="10167" y1="8333" x2="21472" y2="6026"/>
                        <a14:foregroundMark x1="21472" y1="6026" x2="63015" y2="8846"/>
                        <a14:foregroundMark x1="63015" y1="8846" x2="70114" y2="8333"/>
                        <a14:foregroundMark x1="70114" y1="8333" x2="79053" y2="8974"/>
                        <a14:foregroundMark x1="79053" y1="8974" x2="87117" y2="13846"/>
                        <a14:foregroundMark x1="87117" y1="13846" x2="90885" y2="22179"/>
                        <a14:foregroundMark x1="90885" y1="22179" x2="92638" y2="91410"/>
                        <a14:foregroundMark x1="92638" y1="91410" x2="10079" y2="95256"/>
                        <a14:foregroundMark x1="10079" y1="95256" x2="4733" y2="85256"/>
                        <a14:foregroundMark x1="4733" y1="85256" x2="8238" y2="44359"/>
                        <a14:foregroundMark x1="8238" y1="44359" x2="5960" y2="25641"/>
                        <a14:foregroundMark x1="5960" y1="25641" x2="8940" y2="38590"/>
                        <a14:foregroundMark x1="8940" y1="38590" x2="14549" y2="51026"/>
                        <a14:foregroundMark x1="14549" y1="51026" x2="22524" y2="48205"/>
                        <a14:foregroundMark x1="22524" y1="48205" x2="14987" y2="49487"/>
                        <a14:foregroundMark x1="14987" y1="49487" x2="14110" y2="65128"/>
                        <a14:foregroundMark x1="14110" y1="65128" x2="20421" y2="78590"/>
                        <a14:foregroundMark x1="20421" y1="78590" x2="35232" y2="78462"/>
                        <a14:foregroundMark x1="35232" y1="78462" x2="44522" y2="51538"/>
                        <a14:foregroundMark x1="44522" y1="51538" x2="53462" y2="43077"/>
                        <a14:foregroundMark x1="53462" y1="43077" x2="45574" y2="52564"/>
                        <a14:foregroundMark x1="45574" y1="52564" x2="48291" y2="65897"/>
                        <a14:foregroundMark x1="48291" y1="65897" x2="60649" y2="57692"/>
                        <a14:foregroundMark x1="60649" y1="57692" x2="65469" y2="45256"/>
                        <a14:foregroundMark x1="65469" y1="45256" x2="81683" y2="50256"/>
                        <a14:foregroundMark x1="81683" y1="50256" x2="79492" y2="78077"/>
                        <a14:foregroundMark x1="79492" y1="78077" x2="71954" y2="84487"/>
                        <a14:foregroundMark x1="71954" y1="84487" x2="90184" y2="91538"/>
                        <a14:foregroundMark x1="90184" y1="91538" x2="95706" y2="85000"/>
                        <a14:foregroundMark x1="95706" y1="85000" x2="92375" y2="16538"/>
                        <a14:foregroundMark x1="92375" y1="16538" x2="88081" y2="8846"/>
                        <a14:foregroundMark x1="88081" y1="8846" x2="71516" y2="5128"/>
                        <a14:foregroundMark x1="71516" y1="5128" x2="15776" y2="6795"/>
                        <a14:foregroundMark x1="15776" y1="6795" x2="10342" y2="12949"/>
                        <a14:foregroundMark x1="10342" y1="12949" x2="26205" y2="15769"/>
                        <a14:foregroundMark x1="26205" y1="15769" x2="72480" y2="12821"/>
                        <a14:foregroundMark x1="72480" y1="12821" x2="82647" y2="16026"/>
                        <a14:foregroundMark x1="82647" y1="16026" x2="31025" y2="22949"/>
                        <a14:foregroundMark x1="31025" y1="22949" x2="36810" y2="32051"/>
                        <a14:foregroundMark x1="36810" y1="32051" x2="79141" y2="27949"/>
                        <a14:foregroundMark x1="22261" y1="43974" x2="22261" y2="43974"/>
                        <a14:foregroundMark x1="22524" y1="43974" x2="22524" y2="43974"/>
                        <a14:foregroundMark x1="26117" y1="43333" x2="27432" y2="43718"/>
                        <a14:foregroundMark x1="27607" y1="43077" x2="28309" y2="43333"/>
                        <a14:foregroundMark x1="28747" y1="42821" x2="30412" y2="43077"/>
                        <a14:foregroundMark x1="30850" y1="42821" x2="30850" y2="42821"/>
                        <a14:foregroundMark x1="45223" y1="44359" x2="45223" y2="44359"/>
                        <a14:foregroundMark x1="46100" y1="42821" x2="46100" y2="42821"/>
                        <a14:foregroundMark x1="46100" y1="41795" x2="45486" y2="42179"/>
                        <a14:foregroundMark x1="43120" y1="42436" x2="41192" y2="43974"/>
                        <a14:foregroundMark x1="40754" y1="43974" x2="40491" y2="45641"/>
                        <a14:foregroundMark x1="39877" y1="45897" x2="39702" y2="47179"/>
                        <a14:foregroundMark x1="39001" y1="47179" x2="39001" y2="47179"/>
                        <a14:foregroundMark x1="38124" y1="47436" x2="36897" y2="49103"/>
                        <a14:foregroundMark x1="36459" y1="46795" x2="36459" y2="46795"/>
                        <a14:foregroundMark x1="36196" y1="43974" x2="36196" y2="43974"/>
                        <a14:foregroundMark x1="36021" y1="42179" x2="36021" y2="43077"/>
                        <a14:foregroundMark x1="35583" y1="44359" x2="35583" y2="46795"/>
                        <a14:foregroundMark x1="34531" y1="48718" x2="34531" y2="50256"/>
                        <a14:foregroundMark x1="33479" y1="52564" x2="33216" y2="53718"/>
                        <a14:foregroundMark x1="32165" y1="54359" x2="29974" y2="56282"/>
                        <a14:foregroundMark x1="29535" y1="56282" x2="29360" y2="58846"/>
                        <a14:foregroundMark x1="29185" y1="59359" x2="29535" y2="60641"/>
                        <a14:foregroundMark x1="31288" y1="59359" x2="31551" y2="61026"/>
                        <a14:foregroundMark x1="31113" y1="61026" x2="26117" y2="61026"/>
                        <a14:foregroundMark x1="25504" y1="60000" x2="25504" y2="60000"/>
                        <a14:foregroundMark x1="25504" y1="59359" x2="25504" y2="59359"/>
                        <a14:foregroundMark x1="3856" y1="30513" x2="3856" y2="30513"/>
                        <a14:foregroundMark x1="4207" y1="29872" x2="4207" y2="29872"/>
                        <a14:foregroundMark x1="4908" y1="26154" x2="4908" y2="26154"/>
                        <a14:foregroundMark x1="5083" y1="24872" x2="5083" y2="24872"/>
                        <a14:foregroundMark x1="5083" y1="24231" x2="5083" y2="24231"/>
                        <a14:foregroundMark x1="5083" y1="23974" x2="5083" y2="23974"/>
                        <a14:foregroundMark x1="19895" y1="11026" x2="19895" y2="11026"/>
                        <a14:foregroundMark x1="19895" y1="11026" x2="19895" y2="11026"/>
                        <a14:foregroundMark x1="25942" y1="10769" x2="25942" y2="10769"/>
                        <a14:foregroundMark x1="25942" y1="10769" x2="25942" y2="10769"/>
                        <a14:foregroundMark x1="23313" y1="10769" x2="23313" y2="10769"/>
                        <a14:foregroundMark x1="23576" y1="10769" x2="23576" y2="10769"/>
                        <a14:foregroundMark x1="25504" y1="10769" x2="25504" y2="10769"/>
                        <a14:foregroundMark x1="25504" y1="10769" x2="25504" y2="10769"/>
                        <a14:foregroundMark x1="25504" y1="10769" x2="25504" y2="10769"/>
                        <a14:foregroundMark x1="26819" y1="10769" x2="26819" y2="10769"/>
                        <a14:foregroundMark x1="26819" y1="10769" x2="26819" y2="10769"/>
                        <a14:foregroundMark x1="26819" y1="10769" x2="26819" y2="10769"/>
                        <a14:foregroundMark x1="36459" y1="11923" x2="36459" y2="11923"/>
                        <a14:foregroundMark x1="36459" y1="11923" x2="36459" y2="11923"/>
                        <a14:foregroundMark x1="37774" y1="11923" x2="37774" y2="11923"/>
                        <a14:foregroundMark x1="37774" y1="11923" x2="37774" y2="11923"/>
                        <a14:foregroundMark x1="37336" y1="10128" x2="37336" y2="10128"/>
                        <a14:foregroundMark x1="37336" y1="9744" x2="37336" y2="9744"/>
                        <a14:foregroundMark x1="37336" y1="9744" x2="37336" y2="9744"/>
                        <a14:foregroundMark x1="34969" y1="10769" x2="34969" y2="10769"/>
                        <a14:foregroundMark x1="35145" y1="12564" x2="35846" y2="14231"/>
                        <a14:foregroundMark x1="36196" y1="14872" x2="37774" y2="14872"/>
                        <a14:foregroundMark x1="40491" y1="11923" x2="41192" y2="12308"/>
                        <a14:foregroundMark x1="41630" y1="11667" x2="41630" y2="11667"/>
                        <a14:foregroundMark x1="41630" y1="9744" x2="41630" y2="9744"/>
                        <a14:foregroundMark x1="41192" y1="10128" x2="41192" y2="10128"/>
                        <a14:foregroundMark x1="38124" y1="11410" x2="38124" y2="11410"/>
                        <a14:foregroundMark x1="37774" y1="10128" x2="37774" y2="10128"/>
                        <a14:foregroundMark x1="37774" y1="10128" x2="36897" y2="10769"/>
                        <a14:foregroundMark x1="36635" y1="10769" x2="35846" y2="11026"/>
                        <a14:foregroundMark x1="35408" y1="10769" x2="34706" y2="11410"/>
                        <a14:foregroundMark x1="34969" y1="12949" x2="34969" y2="12949"/>
                        <a14:foregroundMark x1="35583" y1="12308" x2="35583" y2="13205"/>
                        <a14:foregroundMark x1="93339" y1="26795" x2="93339" y2="26795"/>
                        <a14:foregroundMark x1="93777" y1="26795" x2="93777" y2="26795"/>
                        <a14:foregroundMark x1="93777" y1="26795" x2="93777" y2="26795"/>
                        <a14:foregroundMark x1="97458" y1="27436" x2="97458" y2="27436"/>
                        <a14:foregroundMark x1="97458" y1="27436" x2="97458" y2="27436"/>
                        <a14:foregroundMark x1="97458" y1="27436" x2="97458" y2="27436"/>
                        <a14:foregroundMark x1="97195" y1="18846" x2="97195" y2="18846"/>
                        <a14:foregroundMark x1="97195" y1="18846" x2="97195" y2="18846"/>
                        <a14:foregroundMark x1="86240" y1="50256" x2="86240" y2="50256"/>
                        <a14:foregroundMark x1="86678" y1="49615" x2="86678" y2="49615"/>
                        <a14:foregroundMark x1="86678" y1="49103" x2="86678" y2="49103"/>
                        <a14:foregroundMark x1="85802" y1="43974" x2="85802" y2="43974"/>
                        <a14:foregroundMark x1="84750" y1="42821" x2="70815" y2="40256"/>
                        <a14:foregroundMark x1="70377" y1="40513" x2="71429" y2="40513"/>
                        <a14:foregroundMark x1="74233" y1="39615" x2="76599" y2="40000"/>
                        <a14:foregroundMark x1="77213" y1="59359" x2="77213" y2="59359"/>
                        <a14:foregroundMark x1="77213" y1="58846" x2="77213" y2="59744"/>
                        <a14:foregroundMark x1="76775" y1="59359" x2="75986" y2="62821"/>
                        <a14:foregroundMark x1="74847" y1="64487" x2="74671" y2="77692"/>
                        <a14:foregroundMark x1="74671" y1="77692" x2="74671" y2="77692"/>
                        <a14:foregroundMark x1="72918" y1="79487" x2="72743" y2="80513"/>
                        <a14:foregroundMark x1="72130" y1="79872" x2="72130" y2="79872"/>
                        <a14:foregroundMark x1="70815" y1="78846" x2="70815" y2="78846"/>
                        <a14:foregroundMark x1="69939" y1="77692" x2="69939" y2="77692"/>
                        <a14:foregroundMark x1="65644" y1="73205" x2="65644" y2="73205"/>
                        <a14:foregroundMark x1="64768" y1="66667" x2="65206" y2="64744"/>
                        <a14:foregroundMark x1="65206" y1="62564" x2="60298" y2="67564"/>
                        <a14:foregroundMark x1="55302" y1="73590" x2="55302" y2="74487"/>
                        <a14:foregroundMark x1="53812" y1="75385" x2="48028" y2="77949"/>
                        <a14:foregroundMark x1="45486" y1="78205" x2="43734" y2="79872"/>
                        <a14:foregroundMark x1="39264" y1="77692" x2="38124" y2="79872"/>
                        <a14:foregroundMark x1="28747" y1="70769" x2="28747" y2="70769"/>
                        <a14:foregroundMark x1="28922" y1="67564" x2="26819" y2="49359"/>
                        <a14:foregroundMark x1="26819" y1="49359" x2="26819" y2="49359"/>
                        <a14:foregroundMark x1="25066" y1="42821" x2="25066" y2="42821"/>
                        <a14:foregroundMark x1="24628" y1="40513" x2="23138" y2="40897"/>
                        <a14:foregroundMark x1="21209" y1="40513" x2="19281" y2="41538"/>
                        <a14:foregroundMark x1="15425" y1="40513" x2="15425" y2="40513"/>
                        <a14:foregroundMark x1="15425" y1="40513" x2="15425" y2="40513"/>
                        <a14:foregroundMark x1="18405" y1="13590" x2="18405" y2="13590"/>
                        <a14:foregroundMark x1="18405" y1="13590" x2="18405" y2="13590"/>
                        <a14:foregroundMark x1="19281" y1="14487" x2="19281" y2="14487"/>
                        <a14:foregroundMark x1="19281" y1="14872" x2="19281" y2="14872"/>
                        <a14:foregroundMark x1="19281" y1="14872" x2="19281" y2="14872"/>
                        <a14:foregroundMark x1="16740" y1="9487" x2="26906" y2="10513"/>
                        <a14:foregroundMark x1="26906" y1="10513" x2="20070" y2="13077"/>
                        <a14:foregroundMark x1="20070" y1="13077" x2="21034" y2="13590"/>
                        <a14:foregroundMark x1="42419" y1="11026" x2="45925" y2="9487"/>
                        <a14:foregroundMark x1="31551" y1="40000" x2="55741" y2="36923"/>
                        <a14:foregroundMark x1="55741" y1="36923" x2="62051" y2="38077"/>
                        <a14:foregroundMark x1="62051" y1="38077" x2="64330" y2="47051"/>
                        <a14:foregroundMark x1="64330" y1="47051" x2="57493" y2="51538"/>
                        <a14:foregroundMark x1="57493" y1="51538" x2="48554" y2="50128"/>
                        <a14:foregroundMark x1="48554" y1="50128" x2="58107" y2="45513"/>
                        <a14:foregroundMark x1="58107" y1="45513" x2="52936" y2="38974"/>
                        <a14:foregroundMark x1="52936" y1="38974" x2="45311" y2="42436"/>
                        <a14:foregroundMark x1="45311" y1="42436" x2="63278" y2="43333"/>
                        <a14:foregroundMark x1="72480" y1="54359" x2="69939" y2="74231"/>
                        <a14:foregroundMark x1="69939" y1="74231" x2="58720" y2="73205"/>
                        <a14:foregroundMark x1="58720" y1="73205" x2="65206" y2="82949"/>
                        <a14:foregroundMark x1="65206" y1="82949" x2="44084" y2="86795"/>
                        <a14:foregroundMark x1="44084" y1="86795" x2="11218" y2="86923"/>
                        <a14:foregroundMark x1="11218" y1="86923" x2="8940" y2="78333"/>
                        <a14:foregroundMark x1="8940" y1="78333" x2="8151" y2="65641"/>
                        <a14:foregroundMark x1="8151" y1="65641" x2="13059" y2="77436"/>
                        <a14:foregroundMark x1="13059" y1="77436" x2="5872" y2="63590"/>
                        <a14:foregroundMark x1="5872" y1="63590" x2="3681" y2="53590"/>
                        <a14:foregroundMark x1="3681" y1="53590" x2="4207" y2="40256"/>
                        <a14:foregroundMark x1="3155" y1="89615" x2="9641" y2="93590"/>
                        <a14:foregroundMark x1="9641" y1="93590" x2="19632" y2="93462"/>
                        <a14:foregroundMark x1="19632" y1="93462" x2="78089" y2="96154"/>
                        <a14:foregroundMark x1="78089" y1="96154" x2="91937" y2="95128"/>
                        <a14:foregroundMark x1="91937" y1="95128" x2="96407" y2="88590"/>
                        <a14:foregroundMark x1="96407" y1="88590" x2="96319" y2="91795"/>
                        <a14:foregroundMark x1="95267" y1="95897" x2="9465" y2="95897"/>
                        <a14:foregroundMark x1="9465" y1="95897" x2="4470" y2="94615"/>
                        <a14:foregroundMark x1="48028" y1="10769" x2="48466" y2="11026"/>
                        <a14:foregroundMark x1="97195" y1="96923" x2="97195" y2="96923"/>
                        <a14:foregroundMark x1="94216" y1="97949" x2="94216" y2="97949"/>
                        <a14:foregroundMark x1="88869" y1="97821" x2="88869" y2="97821"/>
                        <a14:foregroundMark x1="90096" y1="97692" x2="94479" y2="97564"/>
                        <a14:foregroundMark x1="95618" y1="97821" x2="97371" y2="97821"/>
                        <a14:foregroundMark x1="98335" y1="27564" x2="98335" y2="27564"/>
                        <a14:foregroundMark x1="92638" y1="5385" x2="92638" y2="5385"/>
                        <a14:foregroundMark x1="66521" y1="97564" x2="74145" y2="97051"/>
                        <a14:foregroundMark x1="74145" y1="97051" x2="87292" y2="97051"/>
                        <a14:foregroundMark x1="76074" y1="98077" x2="76074" y2="98077"/>
                        <a14:foregroundMark x1="80368" y1="98333" x2="80368" y2="98333"/>
                        <a14:foregroundMark x1="84049" y1="98333" x2="84049" y2="98333"/>
                        <a14:foregroundMark x1="72130" y1="98333" x2="72130" y2="98333"/>
                        <a14:foregroundMark x1="34794" y1="98077" x2="34794" y2="98077"/>
                        <a14:foregroundMark x1="39702" y1="97821" x2="39702" y2="97821"/>
                        <a14:foregroundMark x1="36021" y1="97436" x2="49167" y2="96538"/>
                        <a14:foregroundMark x1="49167" y1="96538" x2="63190" y2="96795"/>
                        <a14:foregroundMark x1="63190" y1="96795" x2="64943" y2="96667"/>
                        <a14:foregroundMark x1="41718" y1="98590" x2="46188" y2="97821"/>
                        <a14:foregroundMark x1="47853" y1="97821" x2="54514" y2="97308"/>
                        <a14:foregroundMark x1="54514" y1="97308" x2="65118" y2="97436"/>
                        <a14:foregroundMark x1="56442" y1="98462" x2="56442" y2="98462"/>
                        <a14:foregroundMark x1="1840" y1="20769" x2="17353" y2="19872"/>
                        <a14:foregroundMark x1="17353" y1="19872" x2="30500" y2="22949"/>
                        <a14:foregroundMark x1="30500" y1="22949" x2="32866" y2="33333"/>
                        <a14:foregroundMark x1="32866" y1="33333" x2="3155" y2="33846"/>
                        <a14:foregroundMark x1="3155" y1="33846" x2="2805" y2="24231"/>
                        <a14:foregroundMark x1="2805" y1="24231" x2="10342" y2="23974"/>
                        <a14:foregroundMark x1="10342" y1="23974" x2="30061" y2="30385"/>
                        <a14:foregroundMark x1="30061" y1="30385" x2="18054" y2="27436"/>
                        <a14:foregroundMark x1="18054" y1="27436" x2="7800" y2="31667"/>
                        <a14:foregroundMark x1="7800" y1="31667" x2="20245" y2="31538"/>
                        <a14:foregroundMark x1="20245" y1="31538" x2="25679" y2="24231"/>
                        <a14:foregroundMark x1="25679" y1="24231" x2="28133" y2="22949"/>
                        <a14:foregroundMark x1="1052" y1="91795" x2="1052" y2="91795"/>
                        <a14:foregroundMark x1="1928" y1="94487" x2="1928" y2="94487"/>
                        <a14:foregroundMark x1="2016" y1="96282" x2="2016" y2="96282"/>
                        <a14:foregroundMark x1="2016" y1="97821" x2="2016" y2="97821"/>
                        <a14:foregroundMark x1="789" y1="95128" x2="789" y2="95128"/>
                        <a14:foregroundMark x1="4207" y1="96795" x2="4207" y2="96795"/>
                        <a14:foregroundMark x1="7537" y1="97051" x2="7537" y2="97051"/>
                        <a14:foregroundMark x1="10429" y1="97179" x2="10429" y2="97179"/>
                        <a14:foregroundMark x1="14724" y1="97692" x2="14724" y2="97692"/>
                        <a14:foregroundMark x1="18931" y1="97821" x2="18931" y2="97821"/>
                        <a14:foregroundMark x1="21297" y1="97821" x2="21297" y2="97821"/>
                        <a14:foregroundMark x1="25679" y1="97949" x2="25679" y2="97949"/>
                        <a14:foregroundMark x1="27783" y1="97821" x2="27783" y2="97821"/>
                        <a14:foregroundMark x1="30061" y1="97949" x2="30061" y2="97949"/>
                        <a14:foregroundMark x1="31814" y1="97949" x2="31814" y2="97949"/>
                        <a14:foregroundMark x1="12270" y1="98205" x2="12270" y2="98205"/>
                        <a14:foregroundMark x1="9115" y1="98077" x2="9115" y2="98077"/>
                        <a14:foregroundMark x1="6573" y1="98077" x2="6573" y2="98077"/>
                        <a14:foregroundMark x1="69676" y1="98462" x2="69676" y2="98462"/>
                        <a14:foregroundMark x1="86415" y1="98077" x2="86415" y2="98077"/>
                        <a14:foregroundMark x1="86240" y1="80256" x2="86240" y2="80256"/>
                        <a14:foregroundMark x1="79930" y1="52949" x2="87379" y2="52821"/>
                        <a14:foregroundMark x1="87379" y1="52821" x2="80543" y2="62179"/>
                        <a14:foregroundMark x1="80543" y1="62179" x2="89833" y2="61026"/>
                        <a14:foregroundMark x1="89833" y1="61026" x2="83786" y2="69487"/>
                        <a14:foregroundMark x1="83786" y1="69487" x2="90447" y2="74872"/>
                        <a14:foregroundMark x1="90447" y1="74872" x2="79930" y2="83590"/>
                        <a14:foregroundMark x1="79930" y1="83590" x2="85802" y2="88846"/>
                        <a14:foregroundMark x1="85802" y1="88846" x2="88344" y2="79615"/>
                        <a14:foregroundMark x1="88344" y1="79615" x2="88256" y2="79231"/>
                        <a14:backgroundMark x1="2892" y1="99487" x2="2892" y2="99487"/>
                        <a14:backgroundMark x1="1928" y1="99487" x2="1928" y2="99487"/>
                        <a14:backgroundMark x1="1928" y1="99487" x2="1928" y2="99487"/>
                        <a14:backgroundMark x1="5346" y1="99487" x2="5346" y2="99487"/>
                        <a14:backgroundMark x1="5346" y1="99487" x2="5346" y2="99487"/>
                        <a14:backgroundMark x1="4032" y1="99487" x2="4032" y2="99487"/>
                        <a14:backgroundMark x1="4032" y1="99487" x2="4032" y2="99487"/>
                        <a14:backgroundMark x1="6573" y1="99615" x2="12883" y2="99487"/>
                        <a14:backgroundMark x1="12883" y1="99487" x2="19544" y2="99615"/>
                        <a14:backgroundMark x1="19544" y1="99615" x2="26556" y2="99359"/>
                        <a14:backgroundMark x1="26556" y1="99359" x2="30850" y2="99487"/>
                        <a14:backgroundMark x1="31288" y1="99872" x2="38387" y2="99359"/>
                        <a14:backgroundMark x1="38387" y1="99359" x2="45399" y2="99744"/>
                        <a14:backgroundMark x1="45409" y1="99743" x2="47099" y2="99611"/>
                        <a14:backgroundMark x1="50044" y1="99872" x2="56529" y2="99487"/>
                        <a14:backgroundMark x1="56529" y1="99487" x2="63541" y2="99487"/>
                        <a14:backgroundMark x1="65725" y1="99445" x2="70202" y2="99359"/>
                        <a14:backgroundMark x1="63541" y1="99487" x2="65199" y2="99455"/>
                        <a14:backgroundMark x1="70202" y1="99359" x2="76249" y2="99359"/>
                        <a14:backgroundMark x1="76424" y1="99872" x2="84137" y2="99744"/>
                        <a14:backgroundMark x1="84137" y1="99744" x2="98598" y2="99872"/>
                        <a14:backgroundMark x1="48817" y1="99744" x2="48817" y2="99744"/>
                        <a14:backgroundMark x1="48379" y1="99359" x2="48379" y2="99359"/>
                      </a14:backgroundRemoval>
                    </a14:imgEffect>
                  </a14:imgLayer>
                </a14:imgProps>
              </a:ext>
              <a:ext uri="{28A0092B-C50C-407E-A947-70E740481C1C}">
                <a14:useLocalDpi xmlns:a14="http://schemas.microsoft.com/office/drawing/2010/main" val="0"/>
              </a:ext>
            </a:extLst>
          </a:blip>
          <a:stretch>
            <a:fillRect/>
          </a:stretch>
        </p:blipFill>
        <p:spPr>
          <a:xfrm>
            <a:off x="2175431" y="1499852"/>
            <a:ext cx="7605383" cy="5198320"/>
          </a:xfrm>
          <a:prstGeom prst="rect">
            <a:avLst/>
          </a:prstGeom>
        </p:spPr>
      </p:pic>
    </p:spTree>
    <p:extLst>
      <p:ext uri="{BB962C8B-B14F-4D97-AF65-F5344CB8AC3E}">
        <p14:creationId xmlns:p14="http://schemas.microsoft.com/office/powerpoint/2010/main" val="23515580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Financing – </a:t>
            </a:r>
            <a:r>
              <a:rPr lang="en-US" sz="2200" b="1" dirty="0">
                <a:solidFill>
                  <a:schemeClr val="tx1"/>
                </a:solidFill>
              </a:rPr>
              <a:t>Foreclosure and Short Sales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222</a:t>
            </a:r>
          </a:p>
        </p:txBody>
      </p:sp>
      <p:sp>
        <p:nvSpPr>
          <p:cNvPr id="9" name="TextBox 8">
            <a:extLst>
              <a:ext uri="{FF2B5EF4-FFF2-40B4-BE49-F238E27FC236}">
                <a16:creationId xmlns:a16="http://schemas.microsoft.com/office/drawing/2014/main" id="{D99FDED2-E320-0F4C-53C6-CBA3D96BD3BB}"/>
              </a:ext>
            </a:extLst>
          </p:cNvPr>
          <p:cNvSpPr txBox="1"/>
          <p:nvPr/>
        </p:nvSpPr>
        <p:spPr>
          <a:xfrm>
            <a:off x="1538320" y="2014526"/>
            <a:ext cx="9516542" cy="1684115"/>
          </a:xfrm>
          <a:prstGeom prst="rect">
            <a:avLst/>
          </a:prstGeom>
          <a:noFill/>
        </p:spPr>
        <p:txBody>
          <a:bodyPr wrap="square" rtlCol="0">
            <a:spAutoFit/>
          </a:bodyPr>
          <a:lstStyle/>
          <a:p>
            <a:pPr>
              <a:lnSpc>
                <a:spcPct val="150000"/>
              </a:lnSpc>
            </a:pPr>
            <a:r>
              <a:rPr lang="en-US" sz="2400" dirty="0">
                <a:solidFill>
                  <a:srgbClr val="FFFF00"/>
                </a:solidFill>
              </a:rPr>
              <a:t>Equitable Redemption </a:t>
            </a:r>
            <a:r>
              <a:rPr lang="en-US" sz="2400" dirty="0"/>
              <a:t>– process prior to the public sale where the borrower can pay the back payments plus fees and penalties to reinstate the mortgage.</a:t>
            </a:r>
          </a:p>
        </p:txBody>
      </p:sp>
      <p:sp>
        <p:nvSpPr>
          <p:cNvPr id="10" name="TextBox 9">
            <a:extLst>
              <a:ext uri="{FF2B5EF4-FFF2-40B4-BE49-F238E27FC236}">
                <a16:creationId xmlns:a16="http://schemas.microsoft.com/office/drawing/2014/main" id="{61E3EEB4-9D86-B01B-F863-97B709C00B65}"/>
              </a:ext>
            </a:extLst>
          </p:cNvPr>
          <p:cNvSpPr txBox="1"/>
          <p:nvPr/>
        </p:nvSpPr>
        <p:spPr>
          <a:xfrm>
            <a:off x="1538320" y="4138089"/>
            <a:ext cx="9516542" cy="1684115"/>
          </a:xfrm>
          <a:prstGeom prst="rect">
            <a:avLst/>
          </a:prstGeom>
          <a:noFill/>
        </p:spPr>
        <p:txBody>
          <a:bodyPr wrap="square" rtlCol="0">
            <a:spAutoFit/>
          </a:bodyPr>
          <a:lstStyle/>
          <a:p>
            <a:pPr>
              <a:lnSpc>
                <a:spcPct val="150000"/>
              </a:lnSpc>
            </a:pPr>
            <a:r>
              <a:rPr lang="en-US" sz="2400" dirty="0">
                <a:solidFill>
                  <a:srgbClr val="FFFF00"/>
                </a:solidFill>
              </a:rPr>
              <a:t>Statutory Redemption </a:t>
            </a:r>
            <a:r>
              <a:rPr lang="en-US" sz="2400" dirty="0"/>
              <a:t>– process that allows the borrower an opportunity to pay off the entire loan balance plus fees and penalties and then keep the property.</a:t>
            </a:r>
          </a:p>
        </p:txBody>
      </p:sp>
    </p:spTree>
    <p:extLst>
      <p:ext uri="{BB962C8B-B14F-4D97-AF65-F5344CB8AC3E}">
        <p14:creationId xmlns:p14="http://schemas.microsoft.com/office/powerpoint/2010/main" val="1902177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Financing – </a:t>
            </a:r>
            <a:r>
              <a:rPr lang="en-US" sz="2200" b="1" dirty="0">
                <a:solidFill>
                  <a:schemeClr val="tx1"/>
                </a:solidFill>
              </a:rPr>
              <a:t>Foreclosure and Short Sales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222</a:t>
            </a:r>
          </a:p>
        </p:txBody>
      </p:sp>
      <p:sp>
        <p:nvSpPr>
          <p:cNvPr id="9" name="TextBox 8">
            <a:extLst>
              <a:ext uri="{FF2B5EF4-FFF2-40B4-BE49-F238E27FC236}">
                <a16:creationId xmlns:a16="http://schemas.microsoft.com/office/drawing/2014/main" id="{D99FDED2-E320-0F4C-53C6-CBA3D96BD3BB}"/>
              </a:ext>
            </a:extLst>
          </p:cNvPr>
          <p:cNvSpPr txBox="1"/>
          <p:nvPr/>
        </p:nvSpPr>
        <p:spPr>
          <a:xfrm>
            <a:off x="1538320" y="1871778"/>
            <a:ext cx="9516542" cy="1130118"/>
          </a:xfrm>
          <a:prstGeom prst="rect">
            <a:avLst/>
          </a:prstGeom>
          <a:noFill/>
        </p:spPr>
        <p:txBody>
          <a:bodyPr wrap="square" rtlCol="0">
            <a:spAutoFit/>
          </a:bodyPr>
          <a:lstStyle/>
          <a:p>
            <a:pPr>
              <a:lnSpc>
                <a:spcPct val="150000"/>
              </a:lnSpc>
            </a:pPr>
            <a:r>
              <a:rPr lang="en-US" sz="2400" dirty="0">
                <a:solidFill>
                  <a:srgbClr val="FFFF00"/>
                </a:solidFill>
              </a:rPr>
              <a:t>Deed in Lieu of Foreclosure </a:t>
            </a:r>
            <a:r>
              <a:rPr lang="en-US" sz="2400" dirty="0"/>
              <a:t>– borrower gives the lender a deed to the property of instead of foreclosing on it.</a:t>
            </a:r>
          </a:p>
        </p:txBody>
      </p:sp>
      <p:sp>
        <p:nvSpPr>
          <p:cNvPr id="10" name="TextBox 9">
            <a:extLst>
              <a:ext uri="{FF2B5EF4-FFF2-40B4-BE49-F238E27FC236}">
                <a16:creationId xmlns:a16="http://schemas.microsoft.com/office/drawing/2014/main" id="{61E3EEB4-9D86-B01B-F863-97B709C00B65}"/>
              </a:ext>
            </a:extLst>
          </p:cNvPr>
          <p:cNvSpPr txBox="1"/>
          <p:nvPr/>
        </p:nvSpPr>
        <p:spPr>
          <a:xfrm>
            <a:off x="1538320" y="3337815"/>
            <a:ext cx="9516542" cy="1684115"/>
          </a:xfrm>
          <a:prstGeom prst="rect">
            <a:avLst/>
          </a:prstGeom>
          <a:noFill/>
        </p:spPr>
        <p:txBody>
          <a:bodyPr wrap="square" rtlCol="0">
            <a:spAutoFit/>
          </a:bodyPr>
          <a:lstStyle/>
          <a:p>
            <a:pPr>
              <a:lnSpc>
                <a:spcPct val="150000"/>
              </a:lnSpc>
            </a:pPr>
            <a:r>
              <a:rPr lang="en-US" sz="2400" dirty="0">
                <a:solidFill>
                  <a:srgbClr val="FFFF00"/>
                </a:solidFill>
              </a:rPr>
              <a:t>Deficiency Judgement </a:t>
            </a:r>
            <a:r>
              <a:rPr lang="en-US" sz="2400" dirty="0"/>
              <a:t>– if a property is sold and the proceeds are insufficient to pay the loan and foreclosure costs, the lender can sue the borrower for the difference.</a:t>
            </a:r>
          </a:p>
        </p:txBody>
      </p:sp>
    </p:spTree>
    <p:extLst>
      <p:ext uri="{BB962C8B-B14F-4D97-AF65-F5344CB8AC3E}">
        <p14:creationId xmlns:p14="http://schemas.microsoft.com/office/powerpoint/2010/main" val="32625764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Financing – </a:t>
            </a:r>
            <a:r>
              <a:rPr lang="en-US" sz="2200" b="1" dirty="0">
                <a:solidFill>
                  <a:schemeClr val="tx1"/>
                </a:solidFill>
              </a:rPr>
              <a:t>Foreclosure and Short Sales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223</a:t>
            </a:r>
          </a:p>
        </p:txBody>
      </p:sp>
      <p:sp>
        <p:nvSpPr>
          <p:cNvPr id="9" name="TextBox 8">
            <a:extLst>
              <a:ext uri="{FF2B5EF4-FFF2-40B4-BE49-F238E27FC236}">
                <a16:creationId xmlns:a16="http://schemas.microsoft.com/office/drawing/2014/main" id="{D99FDED2-E320-0F4C-53C6-CBA3D96BD3BB}"/>
              </a:ext>
            </a:extLst>
          </p:cNvPr>
          <p:cNvSpPr txBox="1"/>
          <p:nvPr/>
        </p:nvSpPr>
        <p:spPr>
          <a:xfrm>
            <a:off x="1538320" y="1871778"/>
            <a:ext cx="9516542" cy="3900107"/>
          </a:xfrm>
          <a:prstGeom prst="rect">
            <a:avLst/>
          </a:prstGeom>
          <a:noFill/>
        </p:spPr>
        <p:txBody>
          <a:bodyPr wrap="square" rtlCol="0">
            <a:spAutoFit/>
          </a:bodyPr>
          <a:lstStyle/>
          <a:p>
            <a:pPr>
              <a:lnSpc>
                <a:spcPct val="150000"/>
              </a:lnSpc>
            </a:pPr>
            <a:r>
              <a:rPr lang="en-US" sz="2400" dirty="0">
                <a:solidFill>
                  <a:srgbClr val="FFFF00"/>
                </a:solidFill>
              </a:rPr>
              <a:t>Short Sale </a:t>
            </a:r>
            <a:r>
              <a:rPr lang="en-US" sz="2400" dirty="0"/>
              <a:t>– When a borrower needs to sell the property and owes more on the property  than it’s worth.</a:t>
            </a:r>
          </a:p>
          <a:p>
            <a:pPr>
              <a:lnSpc>
                <a:spcPct val="150000"/>
              </a:lnSpc>
            </a:pPr>
            <a:endParaRPr lang="en-US" sz="2400" dirty="0"/>
          </a:p>
          <a:p>
            <a:pPr>
              <a:lnSpc>
                <a:spcPct val="150000"/>
              </a:lnSpc>
            </a:pPr>
            <a:r>
              <a:rPr lang="en-US" sz="2400" dirty="0"/>
              <a:t>	- Contract is contingent on lender’s approval.</a:t>
            </a:r>
          </a:p>
          <a:p>
            <a:pPr>
              <a:lnSpc>
                <a:spcPct val="150000"/>
              </a:lnSpc>
            </a:pPr>
            <a:r>
              <a:rPr lang="en-US" sz="2400" dirty="0"/>
              <a:t>	- Lienholder is not relieved of their entire monetary</a:t>
            </a:r>
            <a:br>
              <a:rPr lang="en-US" sz="2400" dirty="0"/>
            </a:br>
            <a:r>
              <a:rPr lang="en-US" sz="2400" dirty="0"/>
              <a:t>        obligation unless forgiven by the lender.</a:t>
            </a:r>
          </a:p>
          <a:p>
            <a:pPr>
              <a:lnSpc>
                <a:spcPct val="150000"/>
              </a:lnSpc>
            </a:pPr>
            <a:r>
              <a:rPr lang="en-US" sz="2400" dirty="0"/>
              <a:t>	- Lender could still sue for a deficiency judgment.</a:t>
            </a:r>
          </a:p>
        </p:txBody>
      </p:sp>
    </p:spTree>
    <p:extLst>
      <p:ext uri="{BB962C8B-B14F-4D97-AF65-F5344CB8AC3E}">
        <p14:creationId xmlns:p14="http://schemas.microsoft.com/office/powerpoint/2010/main" val="29741945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Financing – </a:t>
            </a:r>
            <a:r>
              <a:rPr lang="en-US" sz="2200" b="1" dirty="0">
                <a:solidFill>
                  <a:srgbClr val="FFFF00"/>
                </a:solidFill>
              </a:rPr>
              <a:t>The Money Supply</a:t>
            </a:r>
            <a:endParaRPr lang="en-US" b="1" dirty="0">
              <a:solidFill>
                <a:srgbClr val="FFFF00"/>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223</a:t>
            </a:r>
          </a:p>
        </p:txBody>
      </p:sp>
      <p:sp>
        <p:nvSpPr>
          <p:cNvPr id="9" name="TextBox 8">
            <a:extLst>
              <a:ext uri="{FF2B5EF4-FFF2-40B4-BE49-F238E27FC236}">
                <a16:creationId xmlns:a16="http://schemas.microsoft.com/office/drawing/2014/main" id="{D99FDED2-E320-0F4C-53C6-CBA3D96BD3BB}"/>
              </a:ext>
            </a:extLst>
          </p:cNvPr>
          <p:cNvSpPr txBox="1"/>
          <p:nvPr/>
        </p:nvSpPr>
        <p:spPr>
          <a:xfrm>
            <a:off x="1538320" y="1586251"/>
            <a:ext cx="9516542" cy="1130118"/>
          </a:xfrm>
          <a:prstGeom prst="rect">
            <a:avLst/>
          </a:prstGeom>
          <a:noFill/>
        </p:spPr>
        <p:txBody>
          <a:bodyPr wrap="square" rtlCol="0">
            <a:spAutoFit/>
          </a:bodyPr>
          <a:lstStyle/>
          <a:p>
            <a:pPr>
              <a:lnSpc>
                <a:spcPct val="150000"/>
              </a:lnSpc>
            </a:pPr>
            <a:r>
              <a:rPr lang="en-US" sz="2400" dirty="0">
                <a:solidFill>
                  <a:srgbClr val="FFFF00"/>
                </a:solidFill>
              </a:rPr>
              <a:t>Primary Mortgage Market </a:t>
            </a:r>
            <a:r>
              <a:rPr lang="en-US" sz="2400" dirty="0"/>
              <a:t>– financial institutions that make loans directly to consumers.</a:t>
            </a:r>
          </a:p>
        </p:txBody>
      </p:sp>
      <p:sp>
        <p:nvSpPr>
          <p:cNvPr id="3" name="TextBox 2">
            <a:extLst>
              <a:ext uri="{FF2B5EF4-FFF2-40B4-BE49-F238E27FC236}">
                <a16:creationId xmlns:a16="http://schemas.microsoft.com/office/drawing/2014/main" id="{4184B70C-C3F5-4710-511E-25C7D18DF0E0}"/>
              </a:ext>
            </a:extLst>
          </p:cNvPr>
          <p:cNvSpPr txBox="1"/>
          <p:nvPr/>
        </p:nvSpPr>
        <p:spPr>
          <a:xfrm>
            <a:off x="2109820" y="2863941"/>
            <a:ext cx="9516542" cy="957121"/>
          </a:xfrm>
          <a:prstGeom prst="rect">
            <a:avLst/>
          </a:prstGeom>
          <a:noFill/>
        </p:spPr>
        <p:txBody>
          <a:bodyPr wrap="square" rtlCol="0">
            <a:spAutoFit/>
          </a:bodyPr>
          <a:lstStyle/>
          <a:p>
            <a:pPr>
              <a:lnSpc>
                <a:spcPct val="150000"/>
              </a:lnSpc>
            </a:pPr>
            <a:r>
              <a:rPr lang="en-US" sz="2000" dirty="0"/>
              <a:t>Savings and loans, commercial banks, mutual savings banks, life insurance companies, mortgage bankers, credit unions.</a:t>
            </a:r>
          </a:p>
        </p:txBody>
      </p:sp>
      <p:sp>
        <p:nvSpPr>
          <p:cNvPr id="4" name="TextBox 3">
            <a:extLst>
              <a:ext uri="{FF2B5EF4-FFF2-40B4-BE49-F238E27FC236}">
                <a16:creationId xmlns:a16="http://schemas.microsoft.com/office/drawing/2014/main" id="{83E41018-FD9E-CEC8-AF20-109503397FBB}"/>
              </a:ext>
            </a:extLst>
          </p:cNvPr>
          <p:cNvSpPr txBox="1"/>
          <p:nvPr/>
        </p:nvSpPr>
        <p:spPr>
          <a:xfrm>
            <a:off x="2109820" y="4088623"/>
            <a:ext cx="9650380" cy="495457"/>
          </a:xfrm>
          <a:prstGeom prst="rect">
            <a:avLst/>
          </a:prstGeom>
          <a:noFill/>
        </p:spPr>
        <p:txBody>
          <a:bodyPr wrap="square" rtlCol="0">
            <a:spAutoFit/>
          </a:bodyPr>
          <a:lstStyle/>
          <a:p>
            <a:pPr>
              <a:lnSpc>
                <a:spcPct val="150000"/>
              </a:lnSpc>
            </a:pPr>
            <a:r>
              <a:rPr lang="en-US" sz="2000" dirty="0">
                <a:solidFill>
                  <a:srgbClr val="FFFF00"/>
                </a:solidFill>
              </a:rPr>
              <a:t>Mortgage Banker </a:t>
            </a:r>
            <a:r>
              <a:rPr lang="en-US" sz="2000" dirty="0"/>
              <a:t>– loan officer who presents his or her bank’s loan products.</a:t>
            </a:r>
          </a:p>
        </p:txBody>
      </p:sp>
      <p:sp>
        <p:nvSpPr>
          <p:cNvPr id="5" name="TextBox 4">
            <a:extLst>
              <a:ext uri="{FF2B5EF4-FFF2-40B4-BE49-F238E27FC236}">
                <a16:creationId xmlns:a16="http://schemas.microsoft.com/office/drawing/2014/main" id="{B3ABC894-33EA-1FDE-D240-CBE0EB82130A}"/>
              </a:ext>
            </a:extLst>
          </p:cNvPr>
          <p:cNvSpPr txBox="1"/>
          <p:nvPr/>
        </p:nvSpPr>
        <p:spPr>
          <a:xfrm>
            <a:off x="2109820" y="4851641"/>
            <a:ext cx="9650380" cy="957121"/>
          </a:xfrm>
          <a:prstGeom prst="rect">
            <a:avLst/>
          </a:prstGeom>
          <a:noFill/>
        </p:spPr>
        <p:txBody>
          <a:bodyPr wrap="square" rtlCol="0">
            <a:spAutoFit/>
          </a:bodyPr>
          <a:lstStyle/>
          <a:p>
            <a:pPr>
              <a:lnSpc>
                <a:spcPct val="150000"/>
              </a:lnSpc>
            </a:pPr>
            <a:r>
              <a:rPr lang="en-US" sz="2000" dirty="0">
                <a:solidFill>
                  <a:srgbClr val="FFFF00"/>
                </a:solidFill>
              </a:rPr>
              <a:t>Mortgage Broker </a:t>
            </a:r>
            <a:r>
              <a:rPr lang="en-US" sz="2000" dirty="0"/>
              <a:t>– helps borrowers understand and choose a loan produce from various offerings of numerous lenders/investors.</a:t>
            </a:r>
          </a:p>
        </p:txBody>
      </p:sp>
    </p:spTree>
    <p:extLst>
      <p:ext uri="{BB962C8B-B14F-4D97-AF65-F5344CB8AC3E}">
        <p14:creationId xmlns:p14="http://schemas.microsoft.com/office/powerpoint/2010/main" val="427623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Financing – </a:t>
            </a:r>
            <a:r>
              <a:rPr lang="en-US" sz="2200" b="1" dirty="0">
                <a:solidFill>
                  <a:schemeClr val="tx1"/>
                </a:solidFill>
              </a:rPr>
              <a:t>The Money Supply</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224</a:t>
            </a:r>
          </a:p>
        </p:txBody>
      </p:sp>
      <p:sp>
        <p:nvSpPr>
          <p:cNvPr id="9" name="TextBox 8">
            <a:extLst>
              <a:ext uri="{FF2B5EF4-FFF2-40B4-BE49-F238E27FC236}">
                <a16:creationId xmlns:a16="http://schemas.microsoft.com/office/drawing/2014/main" id="{D99FDED2-E320-0F4C-53C6-CBA3D96BD3BB}"/>
              </a:ext>
            </a:extLst>
          </p:cNvPr>
          <p:cNvSpPr txBox="1"/>
          <p:nvPr/>
        </p:nvSpPr>
        <p:spPr>
          <a:xfrm>
            <a:off x="1538320" y="1586251"/>
            <a:ext cx="9516542" cy="1130118"/>
          </a:xfrm>
          <a:prstGeom prst="rect">
            <a:avLst/>
          </a:prstGeom>
          <a:noFill/>
        </p:spPr>
        <p:txBody>
          <a:bodyPr wrap="square" rtlCol="0">
            <a:spAutoFit/>
          </a:bodyPr>
          <a:lstStyle/>
          <a:p>
            <a:pPr>
              <a:lnSpc>
                <a:spcPct val="150000"/>
              </a:lnSpc>
            </a:pPr>
            <a:r>
              <a:rPr lang="en-US" sz="2400" dirty="0"/>
              <a:t>Primary Mortgage Market – financial institutions that make loans directly to consumers.</a:t>
            </a:r>
          </a:p>
        </p:txBody>
      </p:sp>
      <p:sp>
        <p:nvSpPr>
          <p:cNvPr id="3" name="TextBox 2">
            <a:extLst>
              <a:ext uri="{FF2B5EF4-FFF2-40B4-BE49-F238E27FC236}">
                <a16:creationId xmlns:a16="http://schemas.microsoft.com/office/drawing/2014/main" id="{4184B70C-C3F5-4710-511E-25C7D18DF0E0}"/>
              </a:ext>
            </a:extLst>
          </p:cNvPr>
          <p:cNvSpPr txBox="1"/>
          <p:nvPr/>
        </p:nvSpPr>
        <p:spPr>
          <a:xfrm>
            <a:off x="2109820" y="2863941"/>
            <a:ext cx="9516542" cy="2803781"/>
          </a:xfrm>
          <a:prstGeom prst="rect">
            <a:avLst/>
          </a:prstGeom>
          <a:noFill/>
        </p:spPr>
        <p:txBody>
          <a:bodyPr wrap="square" rtlCol="0">
            <a:spAutoFit/>
          </a:bodyPr>
          <a:lstStyle/>
          <a:p>
            <a:pPr>
              <a:lnSpc>
                <a:spcPct val="150000"/>
              </a:lnSpc>
            </a:pPr>
            <a:r>
              <a:rPr lang="en-US" sz="2000" dirty="0"/>
              <a:t>Primary lenders assume the initial risk of the mortgage loan.</a:t>
            </a:r>
          </a:p>
          <a:p>
            <a:pPr>
              <a:lnSpc>
                <a:spcPct val="150000"/>
              </a:lnSpc>
            </a:pPr>
            <a:endParaRPr lang="en-US" sz="2000" dirty="0"/>
          </a:p>
          <a:p>
            <a:pPr>
              <a:lnSpc>
                <a:spcPct val="150000"/>
              </a:lnSpc>
            </a:pPr>
            <a:r>
              <a:rPr lang="en-US" sz="2000" dirty="0">
                <a:solidFill>
                  <a:srgbClr val="FFFF00"/>
                </a:solidFill>
              </a:rPr>
              <a:t>Portfolio Loans </a:t>
            </a:r>
            <a:r>
              <a:rPr lang="en-US" sz="2000" dirty="0"/>
              <a:t>– loans originated by lenders (Portfolio Lenders) for retaining the investments in their own portfolios.</a:t>
            </a:r>
          </a:p>
          <a:p>
            <a:pPr>
              <a:lnSpc>
                <a:spcPct val="150000"/>
              </a:lnSpc>
            </a:pPr>
            <a:endParaRPr lang="en-US" sz="2000" dirty="0"/>
          </a:p>
          <a:p>
            <a:pPr>
              <a:lnSpc>
                <a:spcPct val="150000"/>
              </a:lnSpc>
            </a:pPr>
            <a:r>
              <a:rPr lang="en-US" sz="2000" dirty="0">
                <a:solidFill>
                  <a:srgbClr val="FFFF00"/>
                </a:solidFill>
              </a:rPr>
              <a:t>Loan Servicing </a:t>
            </a:r>
            <a:r>
              <a:rPr lang="en-US" sz="2000" dirty="0"/>
              <a:t>– holding loans and collecting payments.</a:t>
            </a:r>
          </a:p>
        </p:txBody>
      </p:sp>
    </p:spTree>
    <p:extLst>
      <p:ext uri="{BB962C8B-B14F-4D97-AF65-F5344CB8AC3E}">
        <p14:creationId xmlns:p14="http://schemas.microsoft.com/office/powerpoint/2010/main" val="291624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Financing – </a:t>
            </a:r>
            <a:r>
              <a:rPr lang="en-US" sz="2200" b="1" dirty="0">
                <a:solidFill>
                  <a:schemeClr val="tx1"/>
                </a:solidFill>
              </a:rPr>
              <a:t>The Money Supply</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224</a:t>
            </a:r>
          </a:p>
        </p:txBody>
      </p:sp>
      <p:sp>
        <p:nvSpPr>
          <p:cNvPr id="9" name="TextBox 8">
            <a:extLst>
              <a:ext uri="{FF2B5EF4-FFF2-40B4-BE49-F238E27FC236}">
                <a16:creationId xmlns:a16="http://schemas.microsoft.com/office/drawing/2014/main" id="{D99FDED2-E320-0F4C-53C6-CBA3D96BD3BB}"/>
              </a:ext>
            </a:extLst>
          </p:cNvPr>
          <p:cNvSpPr txBox="1"/>
          <p:nvPr/>
        </p:nvSpPr>
        <p:spPr>
          <a:xfrm>
            <a:off x="1538320" y="1586251"/>
            <a:ext cx="9992498" cy="1130118"/>
          </a:xfrm>
          <a:prstGeom prst="rect">
            <a:avLst/>
          </a:prstGeom>
          <a:noFill/>
        </p:spPr>
        <p:txBody>
          <a:bodyPr wrap="square" rtlCol="0">
            <a:spAutoFit/>
          </a:bodyPr>
          <a:lstStyle/>
          <a:p>
            <a:pPr>
              <a:lnSpc>
                <a:spcPct val="150000"/>
              </a:lnSpc>
            </a:pPr>
            <a:r>
              <a:rPr lang="en-US" sz="2400" dirty="0">
                <a:solidFill>
                  <a:srgbClr val="FFFF00"/>
                </a:solidFill>
              </a:rPr>
              <a:t>Secondary Mortgage Market </a:t>
            </a:r>
            <a:r>
              <a:rPr lang="en-US" sz="2400" dirty="0"/>
              <a:t>– Lenders investors and government agencies that buy loans originated by someone else.</a:t>
            </a:r>
          </a:p>
        </p:txBody>
      </p:sp>
      <p:sp>
        <p:nvSpPr>
          <p:cNvPr id="4" name="TextBox 3">
            <a:extLst>
              <a:ext uri="{FF2B5EF4-FFF2-40B4-BE49-F238E27FC236}">
                <a16:creationId xmlns:a16="http://schemas.microsoft.com/office/drawing/2014/main" id="{CF982707-6ED1-E5D8-5F3C-BFBFEA56A2DD}"/>
              </a:ext>
            </a:extLst>
          </p:cNvPr>
          <p:cNvSpPr txBox="1"/>
          <p:nvPr/>
        </p:nvSpPr>
        <p:spPr>
          <a:xfrm>
            <a:off x="2109820" y="2863941"/>
            <a:ext cx="9516542" cy="957121"/>
          </a:xfrm>
          <a:prstGeom prst="rect">
            <a:avLst/>
          </a:prstGeom>
          <a:noFill/>
        </p:spPr>
        <p:txBody>
          <a:bodyPr wrap="square" rtlCol="0">
            <a:spAutoFit/>
          </a:bodyPr>
          <a:lstStyle/>
          <a:p>
            <a:pPr>
              <a:lnSpc>
                <a:spcPct val="150000"/>
              </a:lnSpc>
            </a:pPr>
            <a:r>
              <a:rPr lang="en-US" sz="2000" dirty="0"/>
              <a:t>FNMA, FHLMC, GNMA, Investment Firms, Life Insurance Companies, pension funds, etc.</a:t>
            </a:r>
          </a:p>
        </p:txBody>
      </p:sp>
      <p:sp>
        <p:nvSpPr>
          <p:cNvPr id="5" name="TextBox 4">
            <a:extLst>
              <a:ext uri="{FF2B5EF4-FFF2-40B4-BE49-F238E27FC236}">
                <a16:creationId xmlns:a16="http://schemas.microsoft.com/office/drawing/2014/main" id="{3F9D11EB-6454-9E6A-F9B3-BFDBE257947E}"/>
              </a:ext>
            </a:extLst>
          </p:cNvPr>
          <p:cNvSpPr txBox="1"/>
          <p:nvPr/>
        </p:nvSpPr>
        <p:spPr>
          <a:xfrm>
            <a:off x="2109820" y="3968634"/>
            <a:ext cx="9650380" cy="957121"/>
          </a:xfrm>
          <a:prstGeom prst="rect">
            <a:avLst/>
          </a:prstGeom>
          <a:noFill/>
        </p:spPr>
        <p:txBody>
          <a:bodyPr wrap="square" rtlCol="0">
            <a:spAutoFit/>
          </a:bodyPr>
          <a:lstStyle/>
          <a:p>
            <a:pPr>
              <a:lnSpc>
                <a:spcPct val="150000"/>
              </a:lnSpc>
            </a:pPr>
            <a:r>
              <a:rPr lang="en-US" sz="2000" dirty="0"/>
              <a:t>Organizations by pools of mortgages from primary lenders and sell securities backed by these pooled mortgages to investors.</a:t>
            </a:r>
          </a:p>
        </p:txBody>
      </p:sp>
      <p:sp>
        <p:nvSpPr>
          <p:cNvPr id="8" name="TextBox 7">
            <a:extLst>
              <a:ext uri="{FF2B5EF4-FFF2-40B4-BE49-F238E27FC236}">
                <a16:creationId xmlns:a16="http://schemas.microsoft.com/office/drawing/2014/main" id="{8092DC4B-F1E7-31FC-15FC-CE91B080858A}"/>
              </a:ext>
            </a:extLst>
          </p:cNvPr>
          <p:cNvSpPr txBox="1"/>
          <p:nvPr/>
        </p:nvSpPr>
        <p:spPr>
          <a:xfrm>
            <a:off x="2109820" y="5073327"/>
            <a:ext cx="9650380" cy="1418786"/>
          </a:xfrm>
          <a:prstGeom prst="rect">
            <a:avLst/>
          </a:prstGeom>
          <a:noFill/>
        </p:spPr>
        <p:txBody>
          <a:bodyPr wrap="square" rtlCol="0">
            <a:spAutoFit/>
          </a:bodyPr>
          <a:lstStyle/>
          <a:p>
            <a:pPr>
              <a:lnSpc>
                <a:spcPct val="150000"/>
              </a:lnSpc>
            </a:pPr>
            <a:r>
              <a:rPr lang="en-US" sz="2000" dirty="0"/>
              <a:t>Secondary market only buys loans that meet established requirements for quality of collateral, quality of the borrower and specific requirements for documentation.</a:t>
            </a:r>
          </a:p>
        </p:txBody>
      </p:sp>
    </p:spTree>
    <p:extLst>
      <p:ext uri="{BB962C8B-B14F-4D97-AF65-F5344CB8AC3E}">
        <p14:creationId xmlns:p14="http://schemas.microsoft.com/office/powerpoint/2010/main" val="403728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Financing – </a:t>
            </a:r>
            <a:r>
              <a:rPr lang="en-US" sz="2200" b="1" dirty="0">
                <a:solidFill>
                  <a:schemeClr val="tx1"/>
                </a:solidFill>
              </a:rPr>
              <a:t>The Money Supply</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224</a:t>
            </a:r>
          </a:p>
        </p:txBody>
      </p:sp>
      <p:sp>
        <p:nvSpPr>
          <p:cNvPr id="9" name="TextBox 8">
            <a:extLst>
              <a:ext uri="{FF2B5EF4-FFF2-40B4-BE49-F238E27FC236}">
                <a16:creationId xmlns:a16="http://schemas.microsoft.com/office/drawing/2014/main" id="{D99FDED2-E320-0F4C-53C6-CBA3D96BD3BB}"/>
              </a:ext>
            </a:extLst>
          </p:cNvPr>
          <p:cNvSpPr txBox="1"/>
          <p:nvPr/>
        </p:nvSpPr>
        <p:spPr>
          <a:xfrm>
            <a:off x="1538320" y="1586251"/>
            <a:ext cx="9992498" cy="1130118"/>
          </a:xfrm>
          <a:prstGeom prst="rect">
            <a:avLst/>
          </a:prstGeom>
          <a:noFill/>
        </p:spPr>
        <p:txBody>
          <a:bodyPr wrap="square" rtlCol="0">
            <a:spAutoFit/>
          </a:bodyPr>
          <a:lstStyle/>
          <a:p>
            <a:pPr>
              <a:lnSpc>
                <a:spcPct val="150000"/>
              </a:lnSpc>
            </a:pPr>
            <a:r>
              <a:rPr lang="en-US" sz="2400" dirty="0"/>
              <a:t>Secondary Mortgage Market – Lenders investors and government agencies that buy loans originated by someone else.</a:t>
            </a:r>
          </a:p>
        </p:txBody>
      </p:sp>
      <p:pic>
        <p:nvPicPr>
          <p:cNvPr id="6" name="Picture 5">
            <a:extLst>
              <a:ext uri="{FF2B5EF4-FFF2-40B4-BE49-F238E27FC236}">
                <a16:creationId xmlns:a16="http://schemas.microsoft.com/office/drawing/2014/main" id="{77E71FDE-21D1-C370-0023-3B76BDA0F9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182" y="3429000"/>
            <a:ext cx="11158127" cy="1130118"/>
          </a:xfrm>
          <a:prstGeom prst="rect">
            <a:avLst/>
          </a:prstGeom>
        </p:spPr>
      </p:pic>
    </p:spTree>
    <p:extLst>
      <p:ext uri="{BB962C8B-B14F-4D97-AF65-F5344CB8AC3E}">
        <p14:creationId xmlns:p14="http://schemas.microsoft.com/office/powerpoint/2010/main" val="30147164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Financing – </a:t>
            </a:r>
            <a:r>
              <a:rPr lang="en-US" sz="2200" b="1" dirty="0">
                <a:solidFill>
                  <a:schemeClr val="tx1"/>
                </a:solidFill>
              </a:rPr>
              <a:t>The Money Supply</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225</a:t>
            </a:r>
          </a:p>
        </p:txBody>
      </p:sp>
      <p:sp>
        <p:nvSpPr>
          <p:cNvPr id="9" name="TextBox 8">
            <a:extLst>
              <a:ext uri="{FF2B5EF4-FFF2-40B4-BE49-F238E27FC236}">
                <a16:creationId xmlns:a16="http://schemas.microsoft.com/office/drawing/2014/main" id="{D99FDED2-E320-0F4C-53C6-CBA3D96BD3BB}"/>
              </a:ext>
            </a:extLst>
          </p:cNvPr>
          <p:cNvSpPr txBox="1"/>
          <p:nvPr/>
        </p:nvSpPr>
        <p:spPr>
          <a:xfrm>
            <a:off x="1538320" y="1586251"/>
            <a:ext cx="9992498" cy="576120"/>
          </a:xfrm>
          <a:prstGeom prst="rect">
            <a:avLst/>
          </a:prstGeom>
          <a:noFill/>
        </p:spPr>
        <p:txBody>
          <a:bodyPr wrap="square" rtlCol="0">
            <a:spAutoFit/>
          </a:bodyPr>
          <a:lstStyle/>
          <a:p>
            <a:pPr>
              <a:lnSpc>
                <a:spcPct val="150000"/>
              </a:lnSpc>
            </a:pPr>
            <a:r>
              <a:rPr lang="en-US" sz="2400" dirty="0">
                <a:solidFill>
                  <a:srgbClr val="FFFF00"/>
                </a:solidFill>
              </a:rPr>
              <a:t>Federal National Mortgage Associations (FNMA / Fannie Mae)</a:t>
            </a:r>
            <a:r>
              <a:rPr lang="en-US" sz="2400" dirty="0"/>
              <a:t> </a:t>
            </a:r>
          </a:p>
        </p:txBody>
      </p:sp>
      <p:sp>
        <p:nvSpPr>
          <p:cNvPr id="4" name="TextBox 3">
            <a:extLst>
              <a:ext uri="{FF2B5EF4-FFF2-40B4-BE49-F238E27FC236}">
                <a16:creationId xmlns:a16="http://schemas.microsoft.com/office/drawing/2014/main" id="{CF982707-6ED1-E5D8-5F3C-BFBFEA56A2DD}"/>
              </a:ext>
            </a:extLst>
          </p:cNvPr>
          <p:cNvSpPr txBox="1"/>
          <p:nvPr/>
        </p:nvSpPr>
        <p:spPr>
          <a:xfrm>
            <a:off x="2109820" y="2309943"/>
            <a:ext cx="9516542" cy="495457"/>
          </a:xfrm>
          <a:prstGeom prst="rect">
            <a:avLst/>
          </a:prstGeom>
          <a:noFill/>
        </p:spPr>
        <p:txBody>
          <a:bodyPr wrap="square" rtlCol="0">
            <a:spAutoFit/>
          </a:bodyPr>
          <a:lstStyle/>
          <a:p>
            <a:pPr>
              <a:lnSpc>
                <a:spcPct val="150000"/>
              </a:lnSpc>
            </a:pPr>
            <a:r>
              <a:rPr lang="en-US" sz="2000" dirty="0"/>
              <a:t>Government sponsored.</a:t>
            </a:r>
          </a:p>
        </p:txBody>
      </p:sp>
      <p:sp>
        <p:nvSpPr>
          <p:cNvPr id="5" name="TextBox 4">
            <a:extLst>
              <a:ext uri="{FF2B5EF4-FFF2-40B4-BE49-F238E27FC236}">
                <a16:creationId xmlns:a16="http://schemas.microsoft.com/office/drawing/2014/main" id="{3F9D11EB-6454-9E6A-F9B3-BFDBE257947E}"/>
              </a:ext>
            </a:extLst>
          </p:cNvPr>
          <p:cNvSpPr txBox="1"/>
          <p:nvPr/>
        </p:nvSpPr>
        <p:spPr>
          <a:xfrm>
            <a:off x="2109820" y="3035425"/>
            <a:ext cx="9650380" cy="495457"/>
          </a:xfrm>
          <a:prstGeom prst="rect">
            <a:avLst/>
          </a:prstGeom>
          <a:noFill/>
        </p:spPr>
        <p:txBody>
          <a:bodyPr wrap="square" rtlCol="0">
            <a:spAutoFit/>
          </a:bodyPr>
          <a:lstStyle/>
          <a:p>
            <a:pPr>
              <a:lnSpc>
                <a:spcPct val="150000"/>
              </a:lnSpc>
            </a:pPr>
            <a:r>
              <a:rPr lang="en-US" sz="2000" dirty="0"/>
              <a:t>Originally a privately owned corporation.</a:t>
            </a:r>
          </a:p>
        </p:txBody>
      </p:sp>
      <p:sp>
        <p:nvSpPr>
          <p:cNvPr id="8" name="TextBox 7">
            <a:extLst>
              <a:ext uri="{FF2B5EF4-FFF2-40B4-BE49-F238E27FC236}">
                <a16:creationId xmlns:a16="http://schemas.microsoft.com/office/drawing/2014/main" id="{8092DC4B-F1E7-31FC-15FC-CE91B080858A}"/>
              </a:ext>
            </a:extLst>
          </p:cNvPr>
          <p:cNvSpPr txBox="1"/>
          <p:nvPr/>
        </p:nvSpPr>
        <p:spPr>
          <a:xfrm>
            <a:off x="2109820" y="3762086"/>
            <a:ext cx="9650380" cy="495457"/>
          </a:xfrm>
          <a:prstGeom prst="rect">
            <a:avLst/>
          </a:prstGeom>
          <a:noFill/>
        </p:spPr>
        <p:txBody>
          <a:bodyPr wrap="square" rtlCol="0">
            <a:spAutoFit/>
          </a:bodyPr>
          <a:lstStyle/>
          <a:p>
            <a:pPr>
              <a:lnSpc>
                <a:spcPct val="150000"/>
              </a:lnSpc>
            </a:pPr>
            <a:r>
              <a:rPr lang="en-US" sz="2000" dirty="0"/>
              <a:t>Buys Conventional, FHA and VA loans.</a:t>
            </a:r>
          </a:p>
        </p:txBody>
      </p:sp>
      <p:sp>
        <p:nvSpPr>
          <p:cNvPr id="3" name="TextBox 2">
            <a:extLst>
              <a:ext uri="{FF2B5EF4-FFF2-40B4-BE49-F238E27FC236}">
                <a16:creationId xmlns:a16="http://schemas.microsoft.com/office/drawing/2014/main" id="{2A394AC3-BABC-5203-00A7-9C044AF23F35}"/>
              </a:ext>
            </a:extLst>
          </p:cNvPr>
          <p:cNvSpPr txBox="1"/>
          <p:nvPr/>
        </p:nvSpPr>
        <p:spPr>
          <a:xfrm>
            <a:off x="2109820" y="4577870"/>
            <a:ext cx="9650380" cy="957121"/>
          </a:xfrm>
          <a:prstGeom prst="rect">
            <a:avLst/>
          </a:prstGeom>
          <a:noFill/>
        </p:spPr>
        <p:txBody>
          <a:bodyPr wrap="square" rtlCol="0">
            <a:spAutoFit/>
          </a:bodyPr>
          <a:lstStyle/>
          <a:p>
            <a:pPr>
              <a:lnSpc>
                <a:spcPct val="150000"/>
              </a:lnSpc>
            </a:pPr>
            <a:r>
              <a:rPr lang="en-US" sz="2000" dirty="0"/>
              <a:t>Gives banks mortgage-backed securities and guarantees payment of interest and principal on mortgage-backed securities.</a:t>
            </a:r>
          </a:p>
        </p:txBody>
      </p:sp>
    </p:spTree>
    <p:extLst>
      <p:ext uri="{BB962C8B-B14F-4D97-AF65-F5344CB8AC3E}">
        <p14:creationId xmlns:p14="http://schemas.microsoft.com/office/powerpoint/2010/main" val="296239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Financing – </a:t>
            </a:r>
            <a:r>
              <a:rPr lang="en-US" sz="2200" b="1" dirty="0">
                <a:solidFill>
                  <a:schemeClr val="tx1"/>
                </a:solidFill>
              </a:rPr>
              <a:t>The Paperwork</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202</a:t>
            </a:r>
          </a:p>
        </p:txBody>
      </p:sp>
      <p:sp>
        <p:nvSpPr>
          <p:cNvPr id="8" name="TextBox 7">
            <a:extLst>
              <a:ext uri="{FF2B5EF4-FFF2-40B4-BE49-F238E27FC236}">
                <a16:creationId xmlns:a16="http://schemas.microsoft.com/office/drawing/2014/main" id="{3D6C5B2F-297D-EAE3-2674-A49589F12630}"/>
              </a:ext>
            </a:extLst>
          </p:cNvPr>
          <p:cNvSpPr txBox="1"/>
          <p:nvPr/>
        </p:nvSpPr>
        <p:spPr>
          <a:xfrm>
            <a:off x="1733006" y="1881194"/>
            <a:ext cx="8725988" cy="2526782"/>
          </a:xfrm>
          <a:prstGeom prst="rect">
            <a:avLst/>
          </a:prstGeom>
          <a:noFill/>
        </p:spPr>
        <p:txBody>
          <a:bodyPr wrap="square" rtlCol="0">
            <a:spAutoFit/>
          </a:bodyPr>
          <a:lstStyle/>
          <a:p>
            <a:pPr>
              <a:lnSpc>
                <a:spcPct val="150000"/>
              </a:lnSpc>
            </a:pPr>
            <a:r>
              <a:rPr lang="en-US" sz="2400" dirty="0">
                <a:solidFill>
                  <a:srgbClr val="FFFF00"/>
                </a:solidFill>
              </a:rPr>
              <a:t>Promissory Note</a:t>
            </a:r>
            <a:r>
              <a:rPr lang="en-US" sz="2400" dirty="0"/>
              <a:t>:</a:t>
            </a:r>
          </a:p>
          <a:p>
            <a:pPr>
              <a:lnSpc>
                <a:spcPct val="150000"/>
              </a:lnSpc>
            </a:pPr>
            <a:r>
              <a:rPr lang="en-US" sz="2400" dirty="0"/>
              <a:t>	- </a:t>
            </a:r>
            <a:r>
              <a:rPr lang="en-US" sz="2000" dirty="0"/>
              <a:t>Signed by the borrower (mortgagor/trustor).</a:t>
            </a:r>
          </a:p>
          <a:p>
            <a:pPr>
              <a:lnSpc>
                <a:spcPct val="150000"/>
              </a:lnSpc>
            </a:pPr>
            <a:r>
              <a:rPr lang="en-US" sz="2000" dirty="0"/>
              <a:t>	- States the debt amount, loan term, method and timing of</a:t>
            </a:r>
            <a:br>
              <a:rPr lang="en-US" sz="2000" dirty="0"/>
            </a:br>
            <a:r>
              <a:rPr lang="en-US" sz="2000" dirty="0"/>
              <a:t>         repayment, interest rate, and a promise to pay.</a:t>
            </a:r>
          </a:p>
          <a:p>
            <a:pPr>
              <a:lnSpc>
                <a:spcPct val="150000"/>
              </a:lnSpc>
            </a:pPr>
            <a:r>
              <a:rPr lang="en-US" sz="2000" dirty="0"/>
              <a:t>	- Assignable</a:t>
            </a:r>
          </a:p>
        </p:txBody>
      </p:sp>
    </p:spTree>
    <p:extLst>
      <p:ext uri="{BB962C8B-B14F-4D97-AF65-F5344CB8AC3E}">
        <p14:creationId xmlns:p14="http://schemas.microsoft.com/office/powerpoint/2010/main" val="11475460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Financing – </a:t>
            </a:r>
            <a:r>
              <a:rPr lang="en-US" sz="2200" b="1" dirty="0">
                <a:solidFill>
                  <a:schemeClr val="tx1"/>
                </a:solidFill>
              </a:rPr>
              <a:t>The Money Supply</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225</a:t>
            </a:r>
          </a:p>
        </p:txBody>
      </p:sp>
      <p:sp>
        <p:nvSpPr>
          <p:cNvPr id="9" name="TextBox 8">
            <a:extLst>
              <a:ext uri="{FF2B5EF4-FFF2-40B4-BE49-F238E27FC236}">
                <a16:creationId xmlns:a16="http://schemas.microsoft.com/office/drawing/2014/main" id="{D99FDED2-E320-0F4C-53C6-CBA3D96BD3BB}"/>
              </a:ext>
            </a:extLst>
          </p:cNvPr>
          <p:cNvSpPr txBox="1"/>
          <p:nvPr/>
        </p:nvSpPr>
        <p:spPr>
          <a:xfrm>
            <a:off x="1538320" y="1586251"/>
            <a:ext cx="9992498" cy="576120"/>
          </a:xfrm>
          <a:prstGeom prst="rect">
            <a:avLst/>
          </a:prstGeom>
          <a:noFill/>
        </p:spPr>
        <p:txBody>
          <a:bodyPr wrap="square" rtlCol="0">
            <a:spAutoFit/>
          </a:bodyPr>
          <a:lstStyle/>
          <a:p>
            <a:pPr>
              <a:lnSpc>
                <a:spcPct val="150000"/>
              </a:lnSpc>
            </a:pPr>
            <a:r>
              <a:rPr lang="en-US" sz="2400" dirty="0">
                <a:solidFill>
                  <a:srgbClr val="FFFF00"/>
                </a:solidFill>
              </a:rPr>
              <a:t>Government National Mortgage Associations (</a:t>
            </a:r>
            <a:r>
              <a:rPr lang="en-US" sz="2000" dirty="0">
                <a:solidFill>
                  <a:srgbClr val="FFFF00"/>
                </a:solidFill>
              </a:rPr>
              <a:t>GNMA / </a:t>
            </a:r>
            <a:r>
              <a:rPr lang="en-US" sz="2000" dirty="0" err="1">
                <a:solidFill>
                  <a:srgbClr val="FFFF00"/>
                </a:solidFill>
              </a:rPr>
              <a:t>Ginnie</a:t>
            </a:r>
            <a:r>
              <a:rPr lang="en-US" sz="2000" dirty="0">
                <a:solidFill>
                  <a:srgbClr val="FFFF00"/>
                </a:solidFill>
              </a:rPr>
              <a:t> Mae)</a:t>
            </a:r>
            <a:endParaRPr lang="en-US" sz="2400" dirty="0"/>
          </a:p>
        </p:txBody>
      </p:sp>
      <p:sp>
        <p:nvSpPr>
          <p:cNvPr id="4" name="TextBox 3">
            <a:extLst>
              <a:ext uri="{FF2B5EF4-FFF2-40B4-BE49-F238E27FC236}">
                <a16:creationId xmlns:a16="http://schemas.microsoft.com/office/drawing/2014/main" id="{CF982707-6ED1-E5D8-5F3C-BFBFEA56A2DD}"/>
              </a:ext>
            </a:extLst>
          </p:cNvPr>
          <p:cNvSpPr txBox="1"/>
          <p:nvPr/>
        </p:nvSpPr>
        <p:spPr>
          <a:xfrm>
            <a:off x="2109820" y="2309943"/>
            <a:ext cx="9516542" cy="495457"/>
          </a:xfrm>
          <a:prstGeom prst="rect">
            <a:avLst/>
          </a:prstGeom>
          <a:noFill/>
        </p:spPr>
        <p:txBody>
          <a:bodyPr wrap="square" rtlCol="0">
            <a:spAutoFit/>
          </a:bodyPr>
          <a:lstStyle/>
          <a:p>
            <a:pPr>
              <a:lnSpc>
                <a:spcPct val="150000"/>
              </a:lnSpc>
            </a:pPr>
            <a:r>
              <a:rPr lang="en-US" sz="2000" dirty="0"/>
              <a:t>Division of Housing and Urban Development</a:t>
            </a:r>
          </a:p>
        </p:txBody>
      </p:sp>
      <p:sp>
        <p:nvSpPr>
          <p:cNvPr id="5" name="TextBox 4">
            <a:extLst>
              <a:ext uri="{FF2B5EF4-FFF2-40B4-BE49-F238E27FC236}">
                <a16:creationId xmlns:a16="http://schemas.microsoft.com/office/drawing/2014/main" id="{3F9D11EB-6454-9E6A-F9B3-BFDBE257947E}"/>
              </a:ext>
            </a:extLst>
          </p:cNvPr>
          <p:cNvSpPr txBox="1"/>
          <p:nvPr/>
        </p:nvSpPr>
        <p:spPr>
          <a:xfrm>
            <a:off x="2109820" y="3035425"/>
            <a:ext cx="9650380" cy="495457"/>
          </a:xfrm>
          <a:prstGeom prst="rect">
            <a:avLst/>
          </a:prstGeom>
          <a:noFill/>
        </p:spPr>
        <p:txBody>
          <a:bodyPr wrap="square" rtlCol="0">
            <a:spAutoFit/>
          </a:bodyPr>
          <a:lstStyle/>
          <a:p>
            <a:pPr>
              <a:lnSpc>
                <a:spcPct val="150000"/>
              </a:lnSpc>
            </a:pPr>
            <a:r>
              <a:rPr lang="en-US" sz="2000" dirty="0"/>
              <a:t>Guarantees payment on FNMA high-risk, low-yield mortgages.</a:t>
            </a:r>
          </a:p>
        </p:txBody>
      </p:sp>
      <p:sp>
        <p:nvSpPr>
          <p:cNvPr id="8" name="TextBox 7">
            <a:extLst>
              <a:ext uri="{FF2B5EF4-FFF2-40B4-BE49-F238E27FC236}">
                <a16:creationId xmlns:a16="http://schemas.microsoft.com/office/drawing/2014/main" id="{8092DC4B-F1E7-31FC-15FC-CE91B080858A}"/>
              </a:ext>
            </a:extLst>
          </p:cNvPr>
          <p:cNvSpPr txBox="1"/>
          <p:nvPr/>
        </p:nvSpPr>
        <p:spPr>
          <a:xfrm>
            <a:off x="2109820" y="3762086"/>
            <a:ext cx="9650380" cy="495457"/>
          </a:xfrm>
          <a:prstGeom prst="rect">
            <a:avLst/>
          </a:prstGeom>
          <a:noFill/>
        </p:spPr>
        <p:txBody>
          <a:bodyPr wrap="square" rtlCol="0">
            <a:spAutoFit/>
          </a:bodyPr>
          <a:lstStyle/>
          <a:p>
            <a:pPr>
              <a:lnSpc>
                <a:spcPct val="150000"/>
              </a:lnSpc>
            </a:pPr>
            <a:r>
              <a:rPr lang="en-US" sz="2000" dirty="0"/>
              <a:t>Absorbs the difference in yield between the mortgages and market rates.</a:t>
            </a:r>
          </a:p>
        </p:txBody>
      </p:sp>
      <p:sp>
        <p:nvSpPr>
          <p:cNvPr id="3" name="TextBox 2">
            <a:extLst>
              <a:ext uri="{FF2B5EF4-FFF2-40B4-BE49-F238E27FC236}">
                <a16:creationId xmlns:a16="http://schemas.microsoft.com/office/drawing/2014/main" id="{2A394AC3-BABC-5203-00A7-9C044AF23F35}"/>
              </a:ext>
            </a:extLst>
          </p:cNvPr>
          <p:cNvSpPr txBox="1"/>
          <p:nvPr/>
        </p:nvSpPr>
        <p:spPr>
          <a:xfrm>
            <a:off x="2109820" y="4577870"/>
            <a:ext cx="9650380" cy="957121"/>
          </a:xfrm>
          <a:prstGeom prst="rect">
            <a:avLst/>
          </a:prstGeom>
          <a:noFill/>
        </p:spPr>
        <p:txBody>
          <a:bodyPr wrap="square" rtlCol="0">
            <a:spAutoFit/>
          </a:bodyPr>
          <a:lstStyle/>
          <a:p>
            <a:pPr>
              <a:lnSpc>
                <a:spcPct val="150000"/>
              </a:lnSpc>
            </a:pPr>
            <a:r>
              <a:rPr lang="en-US" sz="2000" dirty="0"/>
              <a:t>Guarantees privately generated securities backed by pools of VA and FHA-guaranteed loans.</a:t>
            </a:r>
          </a:p>
        </p:txBody>
      </p:sp>
    </p:spTree>
    <p:extLst>
      <p:ext uri="{BB962C8B-B14F-4D97-AF65-F5344CB8AC3E}">
        <p14:creationId xmlns:p14="http://schemas.microsoft.com/office/powerpoint/2010/main" val="105271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Financing – </a:t>
            </a:r>
            <a:r>
              <a:rPr lang="en-US" sz="2200" b="1" dirty="0">
                <a:solidFill>
                  <a:schemeClr val="tx1"/>
                </a:solidFill>
              </a:rPr>
              <a:t>The Money Supply</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225</a:t>
            </a:r>
          </a:p>
        </p:txBody>
      </p:sp>
      <p:sp>
        <p:nvSpPr>
          <p:cNvPr id="9" name="TextBox 8">
            <a:extLst>
              <a:ext uri="{FF2B5EF4-FFF2-40B4-BE49-F238E27FC236}">
                <a16:creationId xmlns:a16="http://schemas.microsoft.com/office/drawing/2014/main" id="{D99FDED2-E320-0F4C-53C6-CBA3D96BD3BB}"/>
              </a:ext>
            </a:extLst>
          </p:cNvPr>
          <p:cNvSpPr txBox="1"/>
          <p:nvPr/>
        </p:nvSpPr>
        <p:spPr>
          <a:xfrm>
            <a:off x="1538320" y="1586251"/>
            <a:ext cx="9992498" cy="576120"/>
          </a:xfrm>
          <a:prstGeom prst="rect">
            <a:avLst/>
          </a:prstGeom>
          <a:noFill/>
        </p:spPr>
        <p:txBody>
          <a:bodyPr wrap="square" rtlCol="0">
            <a:spAutoFit/>
          </a:bodyPr>
          <a:lstStyle/>
          <a:p>
            <a:pPr>
              <a:lnSpc>
                <a:spcPct val="150000"/>
              </a:lnSpc>
            </a:pPr>
            <a:r>
              <a:rPr lang="en-US" sz="2400" dirty="0">
                <a:solidFill>
                  <a:srgbClr val="FFFF00"/>
                </a:solidFill>
              </a:rPr>
              <a:t>Federal Home Loan Mortgage Corp. (</a:t>
            </a:r>
            <a:r>
              <a:rPr lang="en-US" sz="2000" dirty="0">
                <a:solidFill>
                  <a:srgbClr val="FFFF00"/>
                </a:solidFill>
              </a:rPr>
              <a:t>FHLMC / Freddie Mac)</a:t>
            </a:r>
            <a:endParaRPr lang="en-US" sz="2400" dirty="0"/>
          </a:p>
        </p:txBody>
      </p:sp>
      <p:sp>
        <p:nvSpPr>
          <p:cNvPr id="4" name="TextBox 3">
            <a:extLst>
              <a:ext uri="{FF2B5EF4-FFF2-40B4-BE49-F238E27FC236}">
                <a16:creationId xmlns:a16="http://schemas.microsoft.com/office/drawing/2014/main" id="{CF982707-6ED1-E5D8-5F3C-BFBFEA56A2DD}"/>
              </a:ext>
            </a:extLst>
          </p:cNvPr>
          <p:cNvSpPr txBox="1"/>
          <p:nvPr/>
        </p:nvSpPr>
        <p:spPr>
          <a:xfrm>
            <a:off x="2109820" y="2660462"/>
            <a:ext cx="9516542" cy="957121"/>
          </a:xfrm>
          <a:prstGeom prst="rect">
            <a:avLst/>
          </a:prstGeom>
          <a:noFill/>
        </p:spPr>
        <p:txBody>
          <a:bodyPr wrap="square" rtlCol="0">
            <a:spAutoFit/>
          </a:bodyPr>
          <a:lstStyle/>
          <a:p>
            <a:pPr>
              <a:lnSpc>
                <a:spcPct val="150000"/>
              </a:lnSpc>
            </a:pPr>
            <a:r>
              <a:rPr lang="en-US" sz="2000" dirty="0"/>
              <a:t>Government sponsored enterprise that buys mortgages and pools them, selling bonds backed by the mortgages on the open market.</a:t>
            </a:r>
          </a:p>
        </p:txBody>
      </p:sp>
      <p:sp>
        <p:nvSpPr>
          <p:cNvPr id="3" name="TextBox 2">
            <a:extLst>
              <a:ext uri="{FF2B5EF4-FFF2-40B4-BE49-F238E27FC236}">
                <a16:creationId xmlns:a16="http://schemas.microsoft.com/office/drawing/2014/main" id="{2A394AC3-BABC-5203-00A7-9C044AF23F35}"/>
              </a:ext>
            </a:extLst>
          </p:cNvPr>
          <p:cNvSpPr txBox="1"/>
          <p:nvPr/>
        </p:nvSpPr>
        <p:spPr>
          <a:xfrm>
            <a:off x="2109820" y="4042831"/>
            <a:ext cx="9650380" cy="495457"/>
          </a:xfrm>
          <a:prstGeom prst="rect">
            <a:avLst/>
          </a:prstGeom>
          <a:noFill/>
        </p:spPr>
        <p:txBody>
          <a:bodyPr wrap="square" rtlCol="0">
            <a:spAutoFit/>
          </a:bodyPr>
          <a:lstStyle/>
          <a:p>
            <a:pPr>
              <a:lnSpc>
                <a:spcPct val="150000"/>
              </a:lnSpc>
            </a:pPr>
            <a:r>
              <a:rPr lang="en-US" sz="2000" dirty="0"/>
              <a:t>Guarantees performance on FHLMC mortgages.</a:t>
            </a:r>
          </a:p>
        </p:txBody>
      </p:sp>
    </p:spTree>
    <p:extLst>
      <p:ext uri="{BB962C8B-B14F-4D97-AF65-F5344CB8AC3E}">
        <p14:creationId xmlns:p14="http://schemas.microsoft.com/office/powerpoint/2010/main" val="76587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Financing – </a:t>
            </a:r>
            <a:r>
              <a:rPr lang="en-US" sz="2200" b="1" dirty="0">
                <a:solidFill>
                  <a:srgbClr val="FFFF00"/>
                </a:solidFill>
              </a:rPr>
              <a:t>Financing Laws and Rules</a:t>
            </a:r>
            <a:endParaRPr lang="en-US" b="1" dirty="0">
              <a:solidFill>
                <a:srgbClr val="FFFF00"/>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225</a:t>
            </a:r>
          </a:p>
        </p:txBody>
      </p:sp>
      <p:sp>
        <p:nvSpPr>
          <p:cNvPr id="9" name="TextBox 8">
            <a:extLst>
              <a:ext uri="{FF2B5EF4-FFF2-40B4-BE49-F238E27FC236}">
                <a16:creationId xmlns:a16="http://schemas.microsoft.com/office/drawing/2014/main" id="{D99FDED2-E320-0F4C-53C6-CBA3D96BD3BB}"/>
              </a:ext>
            </a:extLst>
          </p:cNvPr>
          <p:cNvSpPr txBox="1"/>
          <p:nvPr/>
        </p:nvSpPr>
        <p:spPr>
          <a:xfrm>
            <a:off x="1538320" y="1586251"/>
            <a:ext cx="9516542" cy="576120"/>
          </a:xfrm>
          <a:prstGeom prst="rect">
            <a:avLst/>
          </a:prstGeom>
          <a:noFill/>
        </p:spPr>
        <p:txBody>
          <a:bodyPr wrap="square" rtlCol="0">
            <a:spAutoFit/>
          </a:bodyPr>
          <a:lstStyle/>
          <a:p>
            <a:pPr>
              <a:lnSpc>
                <a:spcPct val="150000"/>
              </a:lnSpc>
            </a:pPr>
            <a:r>
              <a:rPr lang="en-US" sz="2400" dirty="0">
                <a:solidFill>
                  <a:srgbClr val="FFFF00"/>
                </a:solidFill>
              </a:rPr>
              <a:t>Truth In Lending Act (TILA/Regulation Z)</a:t>
            </a:r>
            <a:endParaRPr lang="en-US" sz="2400" dirty="0"/>
          </a:p>
        </p:txBody>
      </p:sp>
      <p:sp>
        <p:nvSpPr>
          <p:cNvPr id="3" name="TextBox 2">
            <a:extLst>
              <a:ext uri="{FF2B5EF4-FFF2-40B4-BE49-F238E27FC236}">
                <a16:creationId xmlns:a16="http://schemas.microsoft.com/office/drawing/2014/main" id="{4184B70C-C3F5-4710-511E-25C7D18DF0E0}"/>
              </a:ext>
            </a:extLst>
          </p:cNvPr>
          <p:cNvSpPr txBox="1"/>
          <p:nvPr/>
        </p:nvSpPr>
        <p:spPr>
          <a:xfrm>
            <a:off x="2109820" y="2227047"/>
            <a:ext cx="9516542" cy="495457"/>
          </a:xfrm>
          <a:prstGeom prst="rect">
            <a:avLst/>
          </a:prstGeom>
          <a:noFill/>
        </p:spPr>
        <p:txBody>
          <a:bodyPr wrap="square" rtlCol="0">
            <a:spAutoFit/>
          </a:bodyPr>
          <a:lstStyle/>
          <a:p>
            <a:pPr>
              <a:lnSpc>
                <a:spcPct val="150000"/>
              </a:lnSpc>
            </a:pPr>
            <a:r>
              <a:rPr lang="en-US" sz="2000" dirty="0"/>
              <a:t>Requires costs in credit transactions to be disclosed to borrowers.</a:t>
            </a:r>
          </a:p>
        </p:txBody>
      </p:sp>
      <p:sp>
        <p:nvSpPr>
          <p:cNvPr id="6" name="TextBox 5">
            <a:extLst>
              <a:ext uri="{FF2B5EF4-FFF2-40B4-BE49-F238E27FC236}">
                <a16:creationId xmlns:a16="http://schemas.microsoft.com/office/drawing/2014/main" id="{E9643B86-760A-B249-07EE-48AA8D71FB02}"/>
              </a:ext>
            </a:extLst>
          </p:cNvPr>
          <p:cNvSpPr txBox="1"/>
          <p:nvPr/>
        </p:nvSpPr>
        <p:spPr>
          <a:xfrm>
            <a:off x="2109820" y="3073292"/>
            <a:ext cx="9516542" cy="1418786"/>
          </a:xfrm>
          <a:prstGeom prst="rect">
            <a:avLst/>
          </a:prstGeom>
          <a:noFill/>
        </p:spPr>
        <p:txBody>
          <a:bodyPr wrap="square" rtlCol="0">
            <a:spAutoFit/>
          </a:bodyPr>
          <a:lstStyle/>
          <a:p>
            <a:pPr>
              <a:lnSpc>
                <a:spcPct val="150000"/>
              </a:lnSpc>
            </a:pPr>
            <a:r>
              <a:rPr lang="en-US" sz="2000" dirty="0"/>
              <a:t>Requires that all finance charges as well as the true APR (Annual Percentage Rate) be disclosed to the consumer before the transaction is completed.</a:t>
            </a:r>
          </a:p>
        </p:txBody>
      </p:sp>
      <p:sp>
        <p:nvSpPr>
          <p:cNvPr id="8" name="TextBox 7">
            <a:extLst>
              <a:ext uri="{FF2B5EF4-FFF2-40B4-BE49-F238E27FC236}">
                <a16:creationId xmlns:a16="http://schemas.microsoft.com/office/drawing/2014/main" id="{72BAA719-BFCD-7790-1B78-A3232F3B8B26}"/>
              </a:ext>
            </a:extLst>
          </p:cNvPr>
          <p:cNvSpPr txBox="1"/>
          <p:nvPr/>
        </p:nvSpPr>
        <p:spPr>
          <a:xfrm>
            <a:off x="2109820" y="4661344"/>
            <a:ext cx="8532780" cy="1880451"/>
          </a:xfrm>
          <a:prstGeom prst="rect">
            <a:avLst/>
          </a:prstGeom>
          <a:noFill/>
        </p:spPr>
        <p:txBody>
          <a:bodyPr wrap="square" rtlCol="0">
            <a:spAutoFit/>
          </a:bodyPr>
          <a:lstStyle/>
          <a:p>
            <a:pPr>
              <a:lnSpc>
                <a:spcPct val="150000"/>
              </a:lnSpc>
            </a:pPr>
            <a:r>
              <a:rPr lang="en-US" sz="2000" dirty="0"/>
              <a:t>A “cooling off” period is required when liens such as a refinance or home equity loan will be placed on a principal residence.</a:t>
            </a:r>
          </a:p>
          <a:p>
            <a:pPr>
              <a:lnSpc>
                <a:spcPct val="150000"/>
              </a:lnSpc>
            </a:pPr>
            <a:r>
              <a:rPr lang="en-US" sz="2000" dirty="0"/>
              <a:t>	Recission right up to three business days.</a:t>
            </a:r>
          </a:p>
          <a:p>
            <a:pPr>
              <a:lnSpc>
                <a:spcPct val="150000"/>
              </a:lnSpc>
            </a:pPr>
            <a:r>
              <a:rPr lang="en-US" sz="2000" dirty="0"/>
              <a:t>	</a:t>
            </a:r>
            <a:r>
              <a:rPr lang="en-US" sz="2000" u="sng" dirty="0"/>
              <a:t>Does not apply to residential purchase loans</a:t>
            </a:r>
            <a:r>
              <a:rPr lang="en-US" sz="2000" dirty="0"/>
              <a:t>.</a:t>
            </a:r>
          </a:p>
        </p:txBody>
      </p:sp>
    </p:spTree>
    <p:extLst>
      <p:ext uri="{BB962C8B-B14F-4D97-AF65-F5344CB8AC3E}">
        <p14:creationId xmlns:p14="http://schemas.microsoft.com/office/powerpoint/2010/main" val="167089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Financing – </a:t>
            </a:r>
            <a:r>
              <a:rPr lang="en-US" sz="2200" b="1" dirty="0">
                <a:solidFill>
                  <a:schemeClr val="tx1"/>
                </a:solidFill>
              </a:rPr>
              <a:t>Financing Laws and Rules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226</a:t>
            </a:r>
          </a:p>
        </p:txBody>
      </p:sp>
      <p:sp>
        <p:nvSpPr>
          <p:cNvPr id="9" name="TextBox 8">
            <a:extLst>
              <a:ext uri="{FF2B5EF4-FFF2-40B4-BE49-F238E27FC236}">
                <a16:creationId xmlns:a16="http://schemas.microsoft.com/office/drawing/2014/main" id="{D99FDED2-E320-0F4C-53C6-CBA3D96BD3BB}"/>
              </a:ext>
            </a:extLst>
          </p:cNvPr>
          <p:cNvSpPr txBox="1"/>
          <p:nvPr/>
        </p:nvSpPr>
        <p:spPr>
          <a:xfrm>
            <a:off x="1562071" y="1473234"/>
            <a:ext cx="9516542" cy="576120"/>
          </a:xfrm>
          <a:prstGeom prst="rect">
            <a:avLst/>
          </a:prstGeom>
          <a:noFill/>
        </p:spPr>
        <p:txBody>
          <a:bodyPr wrap="square" rtlCol="0">
            <a:spAutoFit/>
          </a:bodyPr>
          <a:lstStyle/>
          <a:p>
            <a:pPr>
              <a:lnSpc>
                <a:spcPct val="150000"/>
              </a:lnSpc>
            </a:pPr>
            <a:r>
              <a:rPr lang="en-US" sz="2400" dirty="0"/>
              <a:t>Truth In Lending Act (TILA/Regulation Z)</a:t>
            </a:r>
          </a:p>
        </p:txBody>
      </p:sp>
      <p:sp>
        <p:nvSpPr>
          <p:cNvPr id="3" name="TextBox 2">
            <a:extLst>
              <a:ext uri="{FF2B5EF4-FFF2-40B4-BE49-F238E27FC236}">
                <a16:creationId xmlns:a16="http://schemas.microsoft.com/office/drawing/2014/main" id="{4184B70C-C3F5-4710-511E-25C7D18DF0E0}"/>
              </a:ext>
            </a:extLst>
          </p:cNvPr>
          <p:cNvSpPr txBox="1"/>
          <p:nvPr/>
        </p:nvSpPr>
        <p:spPr>
          <a:xfrm>
            <a:off x="2109819" y="2084234"/>
            <a:ext cx="9516542" cy="495457"/>
          </a:xfrm>
          <a:prstGeom prst="rect">
            <a:avLst/>
          </a:prstGeom>
          <a:noFill/>
        </p:spPr>
        <p:txBody>
          <a:bodyPr wrap="square" rtlCol="0">
            <a:spAutoFit/>
          </a:bodyPr>
          <a:lstStyle/>
          <a:p>
            <a:pPr>
              <a:lnSpc>
                <a:spcPct val="150000"/>
              </a:lnSpc>
            </a:pPr>
            <a:r>
              <a:rPr lang="en-US" sz="2000" dirty="0"/>
              <a:t>Pertains to advertising requirements.</a:t>
            </a:r>
          </a:p>
        </p:txBody>
      </p:sp>
      <p:sp>
        <p:nvSpPr>
          <p:cNvPr id="8" name="TextBox 7">
            <a:extLst>
              <a:ext uri="{FF2B5EF4-FFF2-40B4-BE49-F238E27FC236}">
                <a16:creationId xmlns:a16="http://schemas.microsoft.com/office/drawing/2014/main" id="{72BAA719-BFCD-7790-1B78-A3232F3B8B26}"/>
              </a:ext>
            </a:extLst>
          </p:cNvPr>
          <p:cNvSpPr txBox="1"/>
          <p:nvPr/>
        </p:nvSpPr>
        <p:spPr>
          <a:xfrm>
            <a:off x="2109820" y="2541898"/>
            <a:ext cx="9777381" cy="3588611"/>
          </a:xfrm>
          <a:prstGeom prst="rect">
            <a:avLst/>
          </a:prstGeom>
          <a:noFill/>
        </p:spPr>
        <p:txBody>
          <a:bodyPr wrap="square" rtlCol="0">
            <a:spAutoFit/>
          </a:bodyPr>
          <a:lstStyle/>
          <a:p>
            <a:pPr>
              <a:lnSpc>
                <a:spcPct val="150000"/>
              </a:lnSpc>
            </a:pPr>
            <a:r>
              <a:rPr lang="en-US" sz="2000" dirty="0"/>
              <a:t>Specific credit terms may not be advertised unless the ad includes full disclosure of:</a:t>
            </a:r>
          </a:p>
          <a:p>
            <a:pPr>
              <a:lnSpc>
                <a:spcPct val="150000"/>
              </a:lnSpc>
            </a:pPr>
            <a:r>
              <a:rPr lang="en-US" sz="2000" dirty="0"/>
              <a:t>	- </a:t>
            </a:r>
            <a:r>
              <a:rPr lang="en-US" dirty="0"/>
              <a:t>The down payment</a:t>
            </a:r>
            <a:br>
              <a:rPr lang="en-US" dirty="0"/>
            </a:br>
            <a:r>
              <a:rPr lang="en-US" dirty="0"/>
              <a:t>	- The full purchase price</a:t>
            </a:r>
          </a:p>
          <a:p>
            <a:pPr>
              <a:lnSpc>
                <a:spcPct val="150000"/>
              </a:lnSpc>
            </a:pPr>
            <a:r>
              <a:rPr lang="en-US" dirty="0"/>
              <a:t>	- Repayment terms</a:t>
            </a:r>
          </a:p>
          <a:p>
            <a:pPr>
              <a:lnSpc>
                <a:spcPct val="150000"/>
              </a:lnSpc>
            </a:pPr>
            <a:r>
              <a:rPr lang="en-US" dirty="0"/>
              <a:t>	- The Annual Percentage Rate (APR)</a:t>
            </a:r>
          </a:p>
          <a:p>
            <a:pPr>
              <a:lnSpc>
                <a:spcPct val="150000"/>
              </a:lnSpc>
            </a:pPr>
            <a:r>
              <a:rPr lang="en-US" dirty="0"/>
              <a:t>	- Whether the rate can be increased after the consummation of the loan</a:t>
            </a:r>
            <a:r>
              <a:rPr lang="en-US" sz="2000" dirty="0"/>
              <a:t>.</a:t>
            </a:r>
          </a:p>
          <a:p>
            <a:pPr>
              <a:lnSpc>
                <a:spcPct val="150000"/>
              </a:lnSpc>
            </a:pPr>
            <a:r>
              <a:rPr lang="en-US" sz="2000" dirty="0"/>
              <a:t>	</a:t>
            </a:r>
          </a:p>
        </p:txBody>
      </p:sp>
      <p:sp>
        <p:nvSpPr>
          <p:cNvPr id="4" name="TextBox 3">
            <a:extLst>
              <a:ext uri="{FF2B5EF4-FFF2-40B4-BE49-F238E27FC236}">
                <a16:creationId xmlns:a16="http://schemas.microsoft.com/office/drawing/2014/main" id="{411D4D53-CDB7-BB8B-C1B4-20EF4AB7F8B5}"/>
              </a:ext>
            </a:extLst>
          </p:cNvPr>
          <p:cNvSpPr txBox="1"/>
          <p:nvPr/>
        </p:nvSpPr>
        <p:spPr>
          <a:xfrm>
            <a:off x="2109820" y="5651949"/>
            <a:ext cx="9116980" cy="957121"/>
          </a:xfrm>
          <a:prstGeom prst="rect">
            <a:avLst/>
          </a:prstGeom>
          <a:noFill/>
        </p:spPr>
        <p:txBody>
          <a:bodyPr wrap="square" rtlCol="0">
            <a:spAutoFit/>
          </a:bodyPr>
          <a:lstStyle/>
          <a:p>
            <a:pPr>
              <a:lnSpc>
                <a:spcPct val="150000"/>
              </a:lnSpc>
            </a:pPr>
            <a:r>
              <a:rPr lang="en-US" sz="2000" dirty="0"/>
              <a:t>Penalties for non-compliance include imprisonment of up to a year and a fine of $5,000.</a:t>
            </a:r>
          </a:p>
        </p:txBody>
      </p:sp>
    </p:spTree>
    <p:extLst>
      <p:ext uri="{BB962C8B-B14F-4D97-AF65-F5344CB8AC3E}">
        <p14:creationId xmlns:p14="http://schemas.microsoft.com/office/powerpoint/2010/main" val="31613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Financing – </a:t>
            </a:r>
            <a:r>
              <a:rPr lang="en-US" sz="2200" b="1" dirty="0">
                <a:solidFill>
                  <a:schemeClr val="tx1"/>
                </a:solidFill>
              </a:rPr>
              <a:t>Financing Laws and Rules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226</a:t>
            </a:r>
          </a:p>
        </p:txBody>
      </p:sp>
      <p:sp>
        <p:nvSpPr>
          <p:cNvPr id="9" name="TextBox 8">
            <a:extLst>
              <a:ext uri="{FF2B5EF4-FFF2-40B4-BE49-F238E27FC236}">
                <a16:creationId xmlns:a16="http://schemas.microsoft.com/office/drawing/2014/main" id="{D99FDED2-E320-0F4C-53C6-CBA3D96BD3BB}"/>
              </a:ext>
            </a:extLst>
          </p:cNvPr>
          <p:cNvSpPr txBox="1"/>
          <p:nvPr/>
        </p:nvSpPr>
        <p:spPr>
          <a:xfrm>
            <a:off x="1538320" y="1586251"/>
            <a:ext cx="9516542" cy="576120"/>
          </a:xfrm>
          <a:prstGeom prst="rect">
            <a:avLst/>
          </a:prstGeom>
          <a:noFill/>
        </p:spPr>
        <p:txBody>
          <a:bodyPr wrap="square" rtlCol="0">
            <a:spAutoFit/>
          </a:bodyPr>
          <a:lstStyle/>
          <a:p>
            <a:pPr>
              <a:lnSpc>
                <a:spcPct val="150000"/>
              </a:lnSpc>
            </a:pPr>
            <a:r>
              <a:rPr lang="en-US" sz="2400" dirty="0">
                <a:solidFill>
                  <a:srgbClr val="FFFF00"/>
                </a:solidFill>
              </a:rPr>
              <a:t>Real Estate Settlement Procedures Act (RESPA)</a:t>
            </a:r>
            <a:endParaRPr lang="en-US" sz="2400" dirty="0"/>
          </a:p>
        </p:txBody>
      </p:sp>
      <p:sp>
        <p:nvSpPr>
          <p:cNvPr id="3" name="TextBox 2">
            <a:extLst>
              <a:ext uri="{FF2B5EF4-FFF2-40B4-BE49-F238E27FC236}">
                <a16:creationId xmlns:a16="http://schemas.microsoft.com/office/drawing/2014/main" id="{4184B70C-C3F5-4710-511E-25C7D18DF0E0}"/>
              </a:ext>
            </a:extLst>
          </p:cNvPr>
          <p:cNvSpPr txBox="1"/>
          <p:nvPr/>
        </p:nvSpPr>
        <p:spPr>
          <a:xfrm>
            <a:off x="2109820" y="2227047"/>
            <a:ext cx="9516542" cy="495457"/>
          </a:xfrm>
          <a:prstGeom prst="rect">
            <a:avLst/>
          </a:prstGeom>
          <a:noFill/>
        </p:spPr>
        <p:txBody>
          <a:bodyPr wrap="square" rtlCol="0">
            <a:spAutoFit/>
          </a:bodyPr>
          <a:lstStyle/>
          <a:p>
            <a:pPr>
              <a:lnSpc>
                <a:spcPct val="150000"/>
              </a:lnSpc>
            </a:pPr>
            <a:r>
              <a:rPr lang="en-US" sz="2000" dirty="0"/>
              <a:t>Created to ensure buyers understand settlement costs.</a:t>
            </a:r>
          </a:p>
        </p:txBody>
      </p:sp>
      <p:sp>
        <p:nvSpPr>
          <p:cNvPr id="6" name="TextBox 5">
            <a:extLst>
              <a:ext uri="{FF2B5EF4-FFF2-40B4-BE49-F238E27FC236}">
                <a16:creationId xmlns:a16="http://schemas.microsoft.com/office/drawing/2014/main" id="{E9643B86-760A-B249-07EE-48AA8D71FB02}"/>
              </a:ext>
            </a:extLst>
          </p:cNvPr>
          <p:cNvSpPr txBox="1"/>
          <p:nvPr/>
        </p:nvSpPr>
        <p:spPr>
          <a:xfrm>
            <a:off x="2109820" y="2950439"/>
            <a:ext cx="9516542" cy="957121"/>
          </a:xfrm>
          <a:prstGeom prst="rect">
            <a:avLst/>
          </a:prstGeom>
          <a:noFill/>
        </p:spPr>
        <p:txBody>
          <a:bodyPr wrap="square" rtlCol="0">
            <a:spAutoFit/>
          </a:bodyPr>
          <a:lstStyle/>
          <a:p>
            <a:pPr>
              <a:lnSpc>
                <a:spcPct val="150000"/>
              </a:lnSpc>
            </a:pPr>
            <a:r>
              <a:rPr lang="en-US" sz="2000" dirty="0"/>
              <a:t>Applies to purchases of residential real estate (one-to-four family homes) financed by “federally related” first mortgage loans.</a:t>
            </a:r>
          </a:p>
        </p:txBody>
      </p:sp>
      <p:sp>
        <p:nvSpPr>
          <p:cNvPr id="8" name="TextBox 7">
            <a:extLst>
              <a:ext uri="{FF2B5EF4-FFF2-40B4-BE49-F238E27FC236}">
                <a16:creationId xmlns:a16="http://schemas.microsoft.com/office/drawing/2014/main" id="{72BAA719-BFCD-7790-1B78-A3232F3B8B26}"/>
              </a:ext>
            </a:extLst>
          </p:cNvPr>
          <p:cNvSpPr txBox="1"/>
          <p:nvPr/>
        </p:nvSpPr>
        <p:spPr>
          <a:xfrm>
            <a:off x="2109820" y="4157842"/>
            <a:ext cx="9516542" cy="495457"/>
          </a:xfrm>
          <a:prstGeom prst="rect">
            <a:avLst/>
          </a:prstGeom>
          <a:noFill/>
        </p:spPr>
        <p:txBody>
          <a:bodyPr wrap="square" rtlCol="0">
            <a:spAutoFit/>
          </a:bodyPr>
          <a:lstStyle/>
          <a:p>
            <a:pPr>
              <a:lnSpc>
                <a:spcPct val="150000"/>
              </a:lnSpc>
            </a:pPr>
            <a:r>
              <a:rPr lang="en-US" sz="2000" dirty="0"/>
              <a:t>Prohibits lenders from paying kickbacks and unearned fees.</a:t>
            </a:r>
          </a:p>
        </p:txBody>
      </p:sp>
      <p:sp>
        <p:nvSpPr>
          <p:cNvPr id="4" name="TextBox 3">
            <a:extLst>
              <a:ext uri="{FF2B5EF4-FFF2-40B4-BE49-F238E27FC236}">
                <a16:creationId xmlns:a16="http://schemas.microsoft.com/office/drawing/2014/main" id="{948173E6-474F-83E8-D21A-67FD6767483E}"/>
              </a:ext>
            </a:extLst>
          </p:cNvPr>
          <p:cNvSpPr txBox="1"/>
          <p:nvPr/>
        </p:nvSpPr>
        <p:spPr>
          <a:xfrm>
            <a:off x="2109820" y="4832639"/>
            <a:ext cx="9516542" cy="957121"/>
          </a:xfrm>
          <a:prstGeom prst="rect">
            <a:avLst/>
          </a:prstGeom>
          <a:noFill/>
        </p:spPr>
        <p:txBody>
          <a:bodyPr wrap="square" rtlCol="0">
            <a:spAutoFit/>
          </a:bodyPr>
          <a:lstStyle/>
          <a:p>
            <a:pPr>
              <a:lnSpc>
                <a:spcPct val="150000"/>
              </a:lnSpc>
            </a:pPr>
            <a:r>
              <a:rPr lang="en-US" sz="2000" dirty="0"/>
              <a:t>Requires that lenders provide a loan applicant with a loan information booklet and the Loan Estimate and Closing Disclosure forms.</a:t>
            </a:r>
          </a:p>
        </p:txBody>
      </p:sp>
    </p:spTree>
    <p:extLst>
      <p:ext uri="{BB962C8B-B14F-4D97-AF65-F5344CB8AC3E}">
        <p14:creationId xmlns:p14="http://schemas.microsoft.com/office/powerpoint/2010/main" val="151111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Financing – </a:t>
            </a:r>
            <a:r>
              <a:rPr lang="en-US" sz="2200" b="1" dirty="0">
                <a:solidFill>
                  <a:schemeClr val="tx1"/>
                </a:solidFill>
              </a:rPr>
              <a:t>Financing Laws and Rules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227</a:t>
            </a:r>
          </a:p>
        </p:txBody>
      </p:sp>
      <p:sp>
        <p:nvSpPr>
          <p:cNvPr id="9" name="TextBox 8">
            <a:extLst>
              <a:ext uri="{FF2B5EF4-FFF2-40B4-BE49-F238E27FC236}">
                <a16:creationId xmlns:a16="http://schemas.microsoft.com/office/drawing/2014/main" id="{D99FDED2-E320-0F4C-53C6-CBA3D96BD3BB}"/>
              </a:ext>
            </a:extLst>
          </p:cNvPr>
          <p:cNvSpPr txBox="1"/>
          <p:nvPr/>
        </p:nvSpPr>
        <p:spPr>
          <a:xfrm>
            <a:off x="1551020" y="1933405"/>
            <a:ext cx="9516542" cy="576120"/>
          </a:xfrm>
          <a:prstGeom prst="rect">
            <a:avLst/>
          </a:prstGeom>
          <a:noFill/>
        </p:spPr>
        <p:txBody>
          <a:bodyPr wrap="square" rtlCol="0">
            <a:spAutoFit/>
          </a:bodyPr>
          <a:lstStyle/>
          <a:p>
            <a:pPr>
              <a:lnSpc>
                <a:spcPct val="150000"/>
              </a:lnSpc>
            </a:pPr>
            <a:r>
              <a:rPr lang="en-US" sz="2400" dirty="0">
                <a:solidFill>
                  <a:srgbClr val="FFFF00"/>
                </a:solidFill>
              </a:rPr>
              <a:t>Equal Credit Opportunity Act (ECOA)</a:t>
            </a:r>
            <a:endParaRPr lang="en-US" sz="2400" dirty="0"/>
          </a:p>
        </p:txBody>
      </p:sp>
      <p:sp>
        <p:nvSpPr>
          <p:cNvPr id="3" name="TextBox 2">
            <a:extLst>
              <a:ext uri="{FF2B5EF4-FFF2-40B4-BE49-F238E27FC236}">
                <a16:creationId xmlns:a16="http://schemas.microsoft.com/office/drawing/2014/main" id="{4184B70C-C3F5-4710-511E-25C7D18DF0E0}"/>
              </a:ext>
            </a:extLst>
          </p:cNvPr>
          <p:cNvSpPr txBox="1"/>
          <p:nvPr/>
        </p:nvSpPr>
        <p:spPr>
          <a:xfrm>
            <a:off x="2160620" y="2705608"/>
            <a:ext cx="9516542" cy="1418786"/>
          </a:xfrm>
          <a:prstGeom prst="rect">
            <a:avLst/>
          </a:prstGeom>
          <a:noFill/>
        </p:spPr>
        <p:txBody>
          <a:bodyPr wrap="square" rtlCol="0">
            <a:spAutoFit/>
          </a:bodyPr>
          <a:lstStyle/>
          <a:p>
            <a:pPr>
              <a:lnSpc>
                <a:spcPct val="150000"/>
              </a:lnSpc>
            </a:pPr>
            <a:r>
              <a:rPr lang="en-US" sz="2000" dirty="0"/>
              <a:t>Prohibits discrimination against credit applicants on the basis of race, color, religion, national origin, sex, marital status, AGE, or dependency on public assistance.</a:t>
            </a:r>
          </a:p>
        </p:txBody>
      </p:sp>
    </p:spTree>
    <p:extLst>
      <p:ext uri="{BB962C8B-B14F-4D97-AF65-F5344CB8AC3E}">
        <p14:creationId xmlns:p14="http://schemas.microsoft.com/office/powerpoint/2010/main" val="48747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Financing – </a:t>
            </a:r>
            <a:r>
              <a:rPr lang="en-US" sz="2200" b="1" dirty="0">
                <a:solidFill>
                  <a:schemeClr val="tx1"/>
                </a:solidFill>
              </a:rPr>
              <a:t>Financing Laws and Rules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227</a:t>
            </a:r>
          </a:p>
        </p:txBody>
      </p:sp>
      <p:sp>
        <p:nvSpPr>
          <p:cNvPr id="9" name="TextBox 8">
            <a:extLst>
              <a:ext uri="{FF2B5EF4-FFF2-40B4-BE49-F238E27FC236}">
                <a16:creationId xmlns:a16="http://schemas.microsoft.com/office/drawing/2014/main" id="{D99FDED2-E320-0F4C-53C6-CBA3D96BD3BB}"/>
              </a:ext>
            </a:extLst>
          </p:cNvPr>
          <p:cNvSpPr txBox="1"/>
          <p:nvPr/>
        </p:nvSpPr>
        <p:spPr>
          <a:xfrm>
            <a:off x="1551020" y="1933405"/>
            <a:ext cx="9516542" cy="576120"/>
          </a:xfrm>
          <a:prstGeom prst="rect">
            <a:avLst/>
          </a:prstGeom>
          <a:noFill/>
        </p:spPr>
        <p:txBody>
          <a:bodyPr wrap="square" rtlCol="0">
            <a:spAutoFit/>
          </a:bodyPr>
          <a:lstStyle/>
          <a:p>
            <a:pPr>
              <a:lnSpc>
                <a:spcPct val="150000"/>
              </a:lnSpc>
            </a:pPr>
            <a:r>
              <a:rPr lang="en-US" sz="2400" dirty="0">
                <a:solidFill>
                  <a:srgbClr val="FFFF00"/>
                </a:solidFill>
              </a:rPr>
              <a:t>Mortgage Fraud</a:t>
            </a:r>
            <a:endParaRPr lang="en-US" sz="2400" dirty="0"/>
          </a:p>
        </p:txBody>
      </p:sp>
      <p:sp>
        <p:nvSpPr>
          <p:cNvPr id="3" name="TextBox 2">
            <a:extLst>
              <a:ext uri="{FF2B5EF4-FFF2-40B4-BE49-F238E27FC236}">
                <a16:creationId xmlns:a16="http://schemas.microsoft.com/office/drawing/2014/main" id="{4184B70C-C3F5-4710-511E-25C7D18DF0E0}"/>
              </a:ext>
            </a:extLst>
          </p:cNvPr>
          <p:cNvSpPr txBox="1"/>
          <p:nvPr/>
        </p:nvSpPr>
        <p:spPr>
          <a:xfrm>
            <a:off x="2160620" y="2705608"/>
            <a:ext cx="9516542" cy="495457"/>
          </a:xfrm>
          <a:prstGeom prst="rect">
            <a:avLst/>
          </a:prstGeom>
          <a:noFill/>
        </p:spPr>
        <p:txBody>
          <a:bodyPr wrap="square" rtlCol="0">
            <a:spAutoFit/>
          </a:bodyPr>
          <a:lstStyle/>
          <a:p>
            <a:pPr>
              <a:lnSpc>
                <a:spcPct val="150000"/>
              </a:lnSpc>
            </a:pPr>
            <a:r>
              <a:rPr lang="en-US" sz="2000" dirty="0"/>
              <a:t>Acts such as identity theft, false documentation, occupancy fraud.</a:t>
            </a:r>
          </a:p>
        </p:txBody>
      </p:sp>
      <p:sp>
        <p:nvSpPr>
          <p:cNvPr id="4" name="TextBox 3">
            <a:extLst>
              <a:ext uri="{FF2B5EF4-FFF2-40B4-BE49-F238E27FC236}">
                <a16:creationId xmlns:a16="http://schemas.microsoft.com/office/drawing/2014/main" id="{63D68EC4-4206-8D88-3FC5-238634A2E4A7}"/>
              </a:ext>
            </a:extLst>
          </p:cNvPr>
          <p:cNvSpPr txBox="1"/>
          <p:nvPr/>
        </p:nvSpPr>
        <p:spPr>
          <a:xfrm>
            <a:off x="1551020" y="3521883"/>
            <a:ext cx="9516542" cy="576120"/>
          </a:xfrm>
          <a:prstGeom prst="rect">
            <a:avLst/>
          </a:prstGeom>
          <a:noFill/>
        </p:spPr>
        <p:txBody>
          <a:bodyPr wrap="square" rtlCol="0">
            <a:spAutoFit/>
          </a:bodyPr>
          <a:lstStyle/>
          <a:p>
            <a:pPr>
              <a:lnSpc>
                <a:spcPct val="150000"/>
              </a:lnSpc>
            </a:pPr>
            <a:r>
              <a:rPr lang="en-US" sz="2400" dirty="0">
                <a:solidFill>
                  <a:srgbClr val="FFFF00"/>
                </a:solidFill>
              </a:rPr>
              <a:t>Predatory Lending</a:t>
            </a:r>
            <a:endParaRPr lang="en-US" sz="2400" dirty="0"/>
          </a:p>
        </p:txBody>
      </p:sp>
      <p:sp>
        <p:nvSpPr>
          <p:cNvPr id="5" name="TextBox 4">
            <a:extLst>
              <a:ext uri="{FF2B5EF4-FFF2-40B4-BE49-F238E27FC236}">
                <a16:creationId xmlns:a16="http://schemas.microsoft.com/office/drawing/2014/main" id="{A38ACAD6-3B97-AA05-48ED-6F499C42D840}"/>
              </a:ext>
            </a:extLst>
          </p:cNvPr>
          <p:cNvSpPr txBox="1"/>
          <p:nvPr/>
        </p:nvSpPr>
        <p:spPr>
          <a:xfrm>
            <a:off x="2160620" y="4294086"/>
            <a:ext cx="9516542" cy="957121"/>
          </a:xfrm>
          <a:prstGeom prst="rect">
            <a:avLst/>
          </a:prstGeom>
          <a:noFill/>
        </p:spPr>
        <p:txBody>
          <a:bodyPr wrap="square" rtlCol="0">
            <a:spAutoFit/>
          </a:bodyPr>
          <a:lstStyle/>
          <a:p>
            <a:pPr>
              <a:lnSpc>
                <a:spcPct val="150000"/>
              </a:lnSpc>
            </a:pPr>
            <a:r>
              <a:rPr lang="en-US" sz="2000" dirty="0"/>
              <a:t>Any practice in which lenders try to coerce borrowers into agreeing to loans that are unaffordable and violate industry standards.</a:t>
            </a:r>
          </a:p>
        </p:txBody>
      </p:sp>
    </p:spTree>
    <p:extLst>
      <p:ext uri="{BB962C8B-B14F-4D97-AF65-F5344CB8AC3E}">
        <p14:creationId xmlns:p14="http://schemas.microsoft.com/office/powerpoint/2010/main" val="25230785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4FE834C2-53FE-B926-DB92-A0754493B88E}"/>
              </a:ext>
            </a:extLst>
          </p:cNvPr>
          <p:cNvSpPr txBox="1"/>
          <p:nvPr/>
        </p:nvSpPr>
        <p:spPr>
          <a:xfrm>
            <a:off x="685799" y="1205241"/>
            <a:ext cx="11154905" cy="1239314"/>
          </a:xfrm>
          <a:prstGeom prst="rect">
            <a:avLst/>
          </a:prstGeom>
        </p:spPr>
        <p:txBody>
          <a:bodyPr wrap="square" lIns="0" tIns="0" rIns="0" bIns="0" rtlCol="0" anchor="t">
            <a:spAutoFit/>
          </a:bodyPr>
          <a:lstStyle/>
          <a:p>
            <a:pPr>
              <a:lnSpc>
                <a:spcPts val="5114"/>
              </a:lnSpc>
            </a:pPr>
            <a:r>
              <a:rPr lang="en-US" sz="2800" dirty="0">
                <a:solidFill>
                  <a:srgbClr val="FFFFFF"/>
                </a:solidFill>
                <a:latin typeface="Agrandir Bold"/>
              </a:rPr>
              <a:t>The difference between the property’s current loan balance and its current value is known as equity.</a:t>
            </a:r>
          </a:p>
        </p:txBody>
      </p:sp>
      <p:sp>
        <p:nvSpPr>
          <p:cNvPr id="4" name="TextBox 10">
            <a:extLst>
              <a:ext uri="{FF2B5EF4-FFF2-40B4-BE49-F238E27FC236}">
                <a16:creationId xmlns:a16="http://schemas.microsoft.com/office/drawing/2014/main" id="{258AE377-4849-87B1-B8DA-C036B6D50D89}"/>
              </a:ext>
            </a:extLst>
          </p:cNvPr>
          <p:cNvSpPr txBox="1"/>
          <p:nvPr/>
        </p:nvSpPr>
        <p:spPr>
          <a:xfrm>
            <a:off x="1494794" y="3512334"/>
            <a:ext cx="9980409" cy="494174"/>
          </a:xfrm>
          <a:prstGeom prst="rect">
            <a:avLst/>
          </a:prstGeom>
        </p:spPr>
        <p:txBody>
          <a:bodyPr lIns="0" tIns="0" rIns="0" bIns="0" rtlCol="0" anchor="t">
            <a:spAutoFit/>
          </a:bodyPr>
          <a:lstStyle/>
          <a:p>
            <a:pPr>
              <a:lnSpc>
                <a:spcPts val="4130"/>
              </a:lnSpc>
            </a:pPr>
            <a:r>
              <a:rPr lang="en-US" sz="2949" dirty="0">
                <a:solidFill>
                  <a:srgbClr val="FFFFFF"/>
                </a:solidFill>
                <a:latin typeface="Agrandir Bold"/>
              </a:rPr>
              <a:t>1) True</a:t>
            </a:r>
          </a:p>
        </p:txBody>
      </p:sp>
      <p:sp>
        <p:nvSpPr>
          <p:cNvPr id="5" name="TextBox 11">
            <a:extLst>
              <a:ext uri="{FF2B5EF4-FFF2-40B4-BE49-F238E27FC236}">
                <a16:creationId xmlns:a16="http://schemas.microsoft.com/office/drawing/2014/main" id="{015E5983-FD77-CFA9-5631-E0889680E2FB}"/>
              </a:ext>
            </a:extLst>
          </p:cNvPr>
          <p:cNvSpPr txBox="1"/>
          <p:nvPr/>
        </p:nvSpPr>
        <p:spPr>
          <a:xfrm>
            <a:off x="1494794" y="4672528"/>
            <a:ext cx="9980409" cy="494174"/>
          </a:xfrm>
          <a:prstGeom prst="rect">
            <a:avLst/>
          </a:prstGeom>
        </p:spPr>
        <p:txBody>
          <a:bodyPr lIns="0" tIns="0" rIns="0" bIns="0" rtlCol="0" anchor="t">
            <a:spAutoFit/>
          </a:bodyPr>
          <a:lstStyle/>
          <a:p>
            <a:pPr>
              <a:lnSpc>
                <a:spcPts val="4130"/>
              </a:lnSpc>
            </a:pPr>
            <a:r>
              <a:rPr lang="en-US" sz="2949">
                <a:solidFill>
                  <a:srgbClr val="FFFFFF"/>
                </a:solidFill>
                <a:latin typeface="Agrandir Bold"/>
              </a:rPr>
              <a:t>2) False</a:t>
            </a:r>
          </a:p>
        </p:txBody>
      </p:sp>
    </p:spTree>
    <p:extLst>
      <p:ext uri="{BB962C8B-B14F-4D97-AF65-F5344CB8AC3E}">
        <p14:creationId xmlns:p14="http://schemas.microsoft.com/office/powerpoint/2010/main" val="15922299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4FE834C2-53FE-B926-DB92-A0754493B88E}"/>
              </a:ext>
            </a:extLst>
          </p:cNvPr>
          <p:cNvSpPr txBox="1"/>
          <p:nvPr/>
        </p:nvSpPr>
        <p:spPr>
          <a:xfrm>
            <a:off x="685799" y="1205241"/>
            <a:ext cx="11154905" cy="1239314"/>
          </a:xfrm>
          <a:prstGeom prst="rect">
            <a:avLst/>
          </a:prstGeom>
        </p:spPr>
        <p:txBody>
          <a:bodyPr wrap="square" lIns="0" tIns="0" rIns="0" bIns="0" rtlCol="0" anchor="t">
            <a:spAutoFit/>
          </a:bodyPr>
          <a:lstStyle/>
          <a:p>
            <a:pPr>
              <a:lnSpc>
                <a:spcPts val="5114"/>
              </a:lnSpc>
            </a:pPr>
            <a:r>
              <a:rPr lang="en-US" sz="2800" dirty="0">
                <a:solidFill>
                  <a:srgbClr val="FFFFFF"/>
                </a:solidFill>
                <a:latin typeface="Agrandir Bold"/>
              </a:rPr>
              <a:t>The difference between the property’s current loan balance and its current value is known as equity.</a:t>
            </a:r>
          </a:p>
        </p:txBody>
      </p:sp>
      <p:sp>
        <p:nvSpPr>
          <p:cNvPr id="4" name="TextBox 10">
            <a:extLst>
              <a:ext uri="{FF2B5EF4-FFF2-40B4-BE49-F238E27FC236}">
                <a16:creationId xmlns:a16="http://schemas.microsoft.com/office/drawing/2014/main" id="{258AE377-4849-87B1-B8DA-C036B6D50D89}"/>
              </a:ext>
            </a:extLst>
          </p:cNvPr>
          <p:cNvSpPr txBox="1"/>
          <p:nvPr/>
        </p:nvSpPr>
        <p:spPr>
          <a:xfrm>
            <a:off x="1494794" y="3512334"/>
            <a:ext cx="9980409" cy="494174"/>
          </a:xfrm>
          <a:prstGeom prst="rect">
            <a:avLst/>
          </a:prstGeom>
        </p:spPr>
        <p:txBody>
          <a:bodyPr lIns="0" tIns="0" rIns="0" bIns="0" rtlCol="0" anchor="t">
            <a:spAutoFit/>
          </a:bodyPr>
          <a:lstStyle/>
          <a:p>
            <a:pPr>
              <a:lnSpc>
                <a:spcPts val="4130"/>
              </a:lnSpc>
            </a:pPr>
            <a:r>
              <a:rPr lang="en-US" sz="2949" dirty="0">
                <a:solidFill>
                  <a:srgbClr val="FFFF00"/>
                </a:solidFill>
                <a:latin typeface="Agrandir Bold"/>
              </a:rPr>
              <a:t>1) True</a:t>
            </a:r>
          </a:p>
        </p:txBody>
      </p:sp>
      <p:sp>
        <p:nvSpPr>
          <p:cNvPr id="5" name="TextBox 11">
            <a:extLst>
              <a:ext uri="{FF2B5EF4-FFF2-40B4-BE49-F238E27FC236}">
                <a16:creationId xmlns:a16="http://schemas.microsoft.com/office/drawing/2014/main" id="{015E5983-FD77-CFA9-5631-E0889680E2FB}"/>
              </a:ext>
            </a:extLst>
          </p:cNvPr>
          <p:cNvSpPr txBox="1"/>
          <p:nvPr/>
        </p:nvSpPr>
        <p:spPr>
          <a:xfrm>
            <a:off x="1494794" y="4672528"/>
            <a:ext cx="9980409" cy="494174"/>
          </a:xfrm>
          <a:prstGeom prst="rect">
            <a:avLst/>
          </a:prstGeom>
        </p:spPr>
        <p:txBody>
          <a:bodyPr lIns="0" tIns="0" rIns="0" bIns="0" rtlCol="0" anchor="t">
            <a:spAutoFit/>
          </a:bodyPr>
          <a:lstStyle/>
          <a:p>
            <a:pPr>
              <a:lnSpc>
                <a:spcPts val="4130"/>
              </a:lnSpc>
            </a:pPr>
            <a:r>
              <a:rPr lang="en-US" sz="2949" dirty="0">
                <a:solidFill>
                  <a:srgbClr val="818181"/>
                </a:solidFill>
                <a:latin typeface="Agrandir Bold"/>
              </a:rPr>
              <a:t>2) False</a:t>
            </a:r>
          </a:p>
        </p:txBody>
      </p:sp>
    </p:spTree>
    <p:extLst>
      <p:ext uri="{BB962C8B-B14F-4D97-AF65-F5344CB8AC3E}">
        <p14:creationId xmlns:p14="http://schemas.microsoft.com/office/powerpoint/2010/main" val="30438476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685800" y="774255"/>
            <a:ext cx="10820400" cy="591765"/>
          </a:xfrm>
          <a:prstGeom prst="rect">
            <a:avLst/>
          </a:prstGeom>
        </p:spPr>
        <p:txBody>
          <a:bodyPr lIns="0" tIns="0" rIns="0" bIns="0" rtlCol="0" anchor="t">
            <a:spAutoFit/>
          </a:bodyPr>
          <a:lstStyle/>
          <a:p>
            <a:pPr>
              <a:lnSpc>
                <a:spcPts val="5114"/>
              </a:lnSpc>
            </a:pPr>
            <a:r>
              <a:rPr lang="en-US" sz="2991" dirty="0">
                <a:solidFill>
                  <a:srgbClr val="FFFFFF"/>
                </a:solidFill>
                <a:latin typeface="Agrandir Bold"/>
              </a:rPr>
              <a:t>A conventional mortgage loan is one that is</a:t>
            </a:r>
          </a:p>
        </p:txBody>
      </p:sp>
      <p:sp>
        <p:nvSpPr>
          <p:cNvPr id="4" name="TextBox 10">
            <a:extLst>
              <a:ext uri="{FF2B5EF4-FFF2-40B4-BE49-F238E27FC236}">
                <a16:creationId xmlns:a16="http://schemas.microsoft.com/office/drawing/2014/main" id="{0E5BBF22-B74B-D38E-2310-44404795B8E3}"/>
              </a:ext>
            </a:extLst>
          </p:cNvPr>
          <p:cNvSpPr txBox="1"/>
          <p:nvPr/>
        </p:nvSpPr>
        <p:spPr>
          <a:xfrm>
            <a:off x="1442898" y="1831808"/>
            <a:ext cx="9980409" cy="494174"/>
          </a:xfrm>
          <a:prstGeom prst="rect">
            <a:avLst/>
          </a:prstGeom>
        </p:spPr>
        <p:txBody>
          <a:bodyPr lIns="0" tIns="0" rIns="0" bIns="0" rtlCol="0" anchor="t">
            <a:spAutoFit/>
          </a:bodyPr>
          <a:lstStyle/>
          <a:p>
            <a:pPr>
              <a:lnSpc>
                <a:spcPts val="4130"/>
              </a:lnSpc>
            </a:pPr>
            <a:r>
              <a:rPr lang="en-US" sz="2949" dirty="0">
                <a:latin typeface="Agrandir Bold"/>
              </a:rPr>
              <a:t>1) Backed by the Federal National Mortgage Association.</a:t>
            </a:r>
          </a:p>
        </p:txBody>
      </p:sp>
      <p:sp>
        <p:nvSpPr>
          <p:cNvPr id="5" name="TextBox 11">
            <a:extLst>
              <a:ext uri="{FF2B5EF4-FFF2-40B4-BE49-F238E27FC236}">
                <a16:creationId xmlns:a16="http://schemas.microsoft.com/office/drawing/2014/main" id="{8BE5DA03-F955-1159-092C-E29B956E4743}"/>
              </a:ext>
            </a:extLst>
          </p:cNvPr>
          <p:cNvSpPr txBox="1"/>
          <p:nvPr/>
        </p:nvSpPr>
        <p:spPr>
          <a:xfrm>
            <a:off x="1442898" y="2543070"/>
            <a:ext cx="9980409" cy="1019959"/>
          </a:xfrm>
          <a:prstGeom prst="rect">
            <a:avLst/>
          </a:prstGeom>
        </p:spPr>
        <p:txBody>
          <a:bodyPr lIns="0" tIns="0" rIns="0" bIns="0" rtlCol="0" anchor="t">
            <a:spAutoFit/>
          </a:bodyPr>
          <a:lstStyle/>
          <a:p>
            <a:pPr>
              <a:lnSpc>
                <a:spcPts val="4130"/>
              </a:lnSpc>
            </a:pPr>
            <a:r>
              <a:rPr lang="en-US" sz="2949" dirty="0">
                <a:solidFill>
                  <a:srgbClr val="FFFFFF"/>
                </a:solidFill>
                <a:latin typeface="Agrandir Bold"/>
              </a:rPr>
              <a:t>2) Insured under Section 203(b) of the Federal Housing Mortgage Administration loan program.</a:t>
            </a:r>
          </a:p>
        </p:txBody>
      </p:sp>
      <p:sp>
        <p:nvSpPr>
          <p:cNvPr id="6" name="TextBox 12">
            <a:extLst>
              <a:ext uri="{FF2B5EF4-FFF2-40B4-BE49-F238E27FC236}">
                <a16:creationId xmlns:a16="http://schemas.microsoft.com/office/drawing/2014/main" id="{C3C0925F-9479-47CA-BEAF-066748C0FBD7}"/>
              </a:ext>
            </a:extLst>
          </p:cNvPr>
          <p:cNvSpPr txBox="1"/>
          <p:nvPr/>
        </p:nvSpPr>
        <p:spPr>
          <a:xfrm>
            <a:off x="1442898" y="3780118"/>
            <a:ext cx="10324381" cy="494174"/>
          </a:xfrm>
          <a:prstGeom prst="rect">
            <a:avLst/>
          </a:prstGeom>
        </p:spPr>
        <p:txBody>
          <a:bodyPr wrap="square" lIns="0" tIns="0" rIns="0" bIns="0" rtlCol="0" anchor="t">
            <a:spAutoFit/>
          </a:bodyPr>
          <a:lstStyle/>
          <a:p>
            <a:pPr>
              <a:lnSpc>
                <a:spcPts val="4130"/>
              </a:lnSpc>
            </a:pPr>
            <a:r>
              <a:rPr lang="en-US" sz="2949" dirty="0">
                <a:latin typeface="Agrandir Bold"/>
              </a:rPr>
              <a:t>3) Guaranteed by the Government National Mortgage Association.</a:t>
            </a:r>
          </a:p>
        </p:txBody>
      </p:sp>
      <p:sp>
        <p:nvSpPr>
          <p:cNvPr id="7" name="TextBox 13">
            <a:extLst>
              <a:ext uri="{FF2B5EF4-FFF2-40B4-BE49-F238E27FC236}">
                <a16:creationId xmlns:a16="http://schemas.microsoft.com/office/drawing/2014/main" id="{AA9A0AA5-45D7-77F6-B07A-9A9AD9B571DD}"/>
              </a:ext>
            </a:extLst>
          </p:cNvPr>
          <p:cNvSpPr txBox="1"/>
          <p:nvPr/>
        </p:nvSpPr>
        <p:spPr>
          <a:xfrm>
            <a:off x="1442898" y="4492993"/>
            <a:ext cx="10444302" cy="494174"/>
          </a:xfrm>
          <a:prstGeom prst="rect">
            <a:avLst/>
          </a:prstGeom>
        </p:spPr>
        <p:txBody>
          <a:bodyPr wrap="square" lIns="0" tIns="0" rIns="0" bIns="0" rtlCol="0" anchor="t">
            <a:spAutoFit/>
          </a:bodyPr>
          <a:lstStyle/>
          <a:p>
            <a:pPr>
              <a:lnSpc>
                <a:spcPts val="4130"/>
              </a:lnSpc>
            </a:pPr>
            <a:r>
              <a:rPr lang="en-US" sz="2949" dirty="0">
                <a:latin typeface="Agrandir Bold"/>
              </a:rPr>
              <a:t>4) Not FHA-insured or VA-guaranteed.</a:t>
            </a:r>
          </a:p>
        </p:txBody>
      </p:sp>
    </p:spTree>
    <p:extLst>
      <p:ext uri="{BB962C8B-B14F-4D97-AF65-F5344CB8AC3E}">
        <p14:creationId xmlns:p14="http://schemas.microsoft.com/office/powerpoint/2010/main" val="54886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Financing – </a:t>
            </a:r>
            <a:r>
              <a:rPr lang="en-US" sz="2200" b="1" dirty="0">
                <a:solidFill>
                  <a:schemeClr val="tx1"/>
                </a:solidFill>
              </a:rPr>
              <a:t>The Paperwork</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202</a:t>
            </a:r>
          </a:p>
        </p:txBody>
      </p:sp>
      <p:sp>
        <p:nvSpPr>
          <p:cNvPr id="8" name="TextBox 7">
            <a:extLst>
              <a:ext uri="{FF2B5EF4-FFF2-40B4-BE49-F238E27FC236}">
                <a16:creationId xmlns:a16="http://schemas.microsoft.com/office/drawing/2014/main" id="{3D6C5B2F-297D-EAE3-2674-A49589F12630}"/>
              </a:ext>
            </a:extLst>
          </p:cNvPr>
          <p:cNvSpPr txBox="1"/>
          <p:nvPr/>
        </p:nvSpPr>
        <p:spPr>
          <a:xfrm>
            <a:off x="1733006" y="1881194"/>
            <a:ext cx="8725988" cy="1972784"/>
          </a:xfrm>
          <a:prstGeom prst="rect">
            <a:avLst/>
          </a:prstGeom>
          <a:noFill/>
        </p:spPr>
        <p:txBody>
          <a:bodyPr wrap="square" rtlCol="0">
            <a:spAutoFit/>
          </a:bodyPr>
          <a:lstStyle/>
          <a:p>
            <a:pPr>
              <a:lnSpc>
                <a:spcPct val="150000"/>
              </a:lnSpc>
            </a:pPr>
            <a:r>
              <a:rPr lang="en-US" sz="2400" dirty="0">
                <a:solidFill>
                  <a:srgbClr val="FFFF00"/>
                </a:solidFill>
              </a:rPr>
              <a:t>Clauses</a:t>
            </a:r>
            <a:r>
              <a:rPr lang="en-US" sz="2400" dirty="0"/>
              <a:t>:</a:t>
            </a:r>
          </a:p>
          <a:p>
            <a:pPr>
              <a:lnSpc>
                <a:spcPct val="150000"/>
              </a:lnSpc>
            </a:pPr>
            <a:r>
              <a:rPr lang="en-US" sz="2000" dirty="0"/>
              <a:t>	- Defines payment of principal and interest, prepayment, late charges, escrows for taxes and insurance, liens, insurance requirements, occupancy, lender’s rights, private mortgage, etc.</a:t>
            </a:r>
          </a:p>
        </p:txBody>
      </p:sp>
    </p:spTree>
    <p:extLst>
      <p:ext uri="{BB962C8B-B14F-4D97-AF65-F5344CB8AC3E}">
        <p14:creationId xmlns:p14="http://schemas.microsoft.com/office/powerpoint/2010/main" val="40730147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685800" y="774255"/>
            <a:ext cx="10820400" cy="591765"/>
          </a:xfrm>
          <a:prstGeom prst="rect">
            <a:avLst/>
          </a:prstGeom>
        </p:spPr>
        <p:txBody>
          <a:bodyPr lIns="0" tIns="0" rIns="0" bIns="0" rtlCol="0" anchor="t">
            <a:spAutoFit/>
          </a:bodyPr>
          <a:lstStyle/>
          <a:p>
            <a:pPr>
              <a:lnSpc>
                <a:spcPts val="5114"/>
              </a:lnSpc>
            </a:pPr>
            <a:r>
              <a:rPr lang="en-US" sz="2991" dirty="0">
                <a:solidFill>
                  <a:srgbClr val="FFFFFF"/>
                </a:solidFill>
                <a:latin typeface="Agrandir Bold"/>
              </a:rPr>
              <a:t>A conventional mortgage loan is one that is</a:t>
            </a:r>
          </a:p>
        </p:txBody>
      </p:sp>
      <p:sp>
        <p:nvSpPr>
          <p:cNvPr id="4" name="TextBox 10">
            <a:extLst>
              <a:ext uri="{FF2B5EF4-FFF2-40B4-BE49-F238E27FC236}">
                <a16:creationId xmlns:a16="http://schemas.microsoft.com/office/drawing/2014/main" id="{0E5BBF22-B74B-D38E-2310-44404795B8E3}"/>
              </a:ext>
            </a:extLst>
          </p:cNvPr>
          <p:cNvSpPr txBox="1"/>
          <p:nvPr/>
        </p:nvSpPr>
        <p:spPr>
          <a:xfrm>
            <a:off x="1442898" y="1831808"/>
            <a:ext cx="9980409" cy="494174"/>
          </a:xfrm>
          <a:prstGeom prst="rect">
            <a:avLst/>
          </a:prstGeom>
        </p:spPr>
        <p:txBody>
          <a:bodyPr lIns="0" tIns="0" rIns="0" bIns="0" rtlCol="0" anchor="t">
            <a:spAutoFit/>
          </a:bodyPr>
          <a:lstStyle/>
          <a:p>
            <a:pPr>
              <a:lnSpc>
                <a:spcPts val="4130"/>
              </a:lnSpc>
            </a:pPr>
            <a:r>
              <a:rPr lang="en-US" sz="2949" dirty="0">
                <a:solidFill>
                  <a:srgbClr val="818181"/>
                </a:solidFill>
                <a:latin typeface="Agrandir Bold"/>
              </a:rPr>
              <a:t>1) Backed by the Federal National Mortgage Association.</a:t>
            </a:r>
          </a:p>
        </p:txBody>
      </p:sp>
      <p:sp>
        <p:nvSpPr>
          <p:cNvPr id="5" name="TextBox 11">
            <a:extLst>
              <a:ext uri="{FF2B5EF4-FFF2-40B4-BE49-F238E27FC236}">
                <a16:creationId xmlns:a16="http://schemas.microsoft.com/office/drawing/2014/main" id="{8BE5DA03-F955-1159-092C-E29B956E4743}"/>
              </a:ext>
            </a:extLst>
          </p:cNvPr>
          <p:cNvSpPr txBox="1"/>
          <p:nvPr/>
        </p:nvSpPr>
        <p:spPr>
          <a:xfrm>
            <a:off x="1442898" y="2543070"/>
            <a:ext cx="9980409" cy="1019959"/>
          </a:xfrm>
          <a:prstGeom prst="rect">
            <a:avLst/>
          </a:prstGeom>
        </p:spPr>
        <p:txBody>
          <a:bodyPr lIns="0" tIns="0" rIns="0" bIns="0" rtlCol="0" anchor="t">
            <a:spAutoFit/>
          </a:bodyPr>
          <a:lstStyle/>
          <a:p>
            <a:pPr>
              <a:lnSpc>
                <a:spcPts val="4130"/>
              </a:lnSpc>
            </a:pPr>
            <a:r>
              <a:rPr lang="en-US" sz="2949" dirty="0">
                <a:solidFill>
                  <a:srgbClr val="818181"/>
                </a:solidFill>
                <a:latin typeface="Agrandir Bold"/>
              </a:rPr>
              <a:t>2) Insured under Section 203(b) of the Federal Housing Mortgage Administration loan program.</a:t>
            </a:r>
          </a:p>
        </p:txBody>
      </p:sp>
      <p:sp>
        <p:nvSpPr>
          <p:cNvPr id="6" name="TextBox 12">
            <a:extLst>
              <a:ext uri="{FF2B5EF4-FFF2-40B4-BE49-F238E27FC236}">
                <a16:creationId xmlns:a16="http://schemas.microsoft.com/office/drawing/2014/main" id="{C3C0925F-9479-47CA-BEAF-066748C0FBD7}"/>
              </a:ext>
            </a:extLst>
          </p:cNvPr>
          <p:cNvSpPr txBox="1"/>
          <p:nvPr/>
        </p:nvSpPr>
        <p:spPr>
          <a:xfrm>
            <a:off x="1442898" y="3780118"/>
            <a:ext cx="10324381" cy="494174"/>
          </a:xfrm>
          <a:prstGeom prst="rect">
            <a:avLst/>
          </a:prstGeom>
        </p:spPr>
        <p:txBody>
          <a:bodyPr wrap="square" lIns="0" tIns="0" rIns="0" bIns="0" rtlCol="0" anchor="t">
            <a:spAutoFit/>
          </a:bodyPr>
          <a:lstStyle/>
          <a:p>
            <a:pPr>
              <a:lnSpc>
                <a:spcPts val="4130"/>
              </a:lnSpc>
            </a:pPr>
            <a:r>
              <a:rPr lang="en-US" sz="2949" dirty="0">
                <a:solidFill>
                  <a:srgbClr val="818181"/>
                </a:solidFill>
                <a:latin typeface="Agrandir Bold"/>
              </a:rPr>
              <a:t>3) Guaranteed by the Government National Mortgage Association.</a:t>
            </a:r>
          </a:p>
        </p:txBody>
      </p:sp>
      <p:sp>
        <p:nvSpPr>
          <p:cNvPr id="7" name="TextBox 13">
            <a:extLst>
              <a:ext uri="{FF2B5EF4-FFF2-40B4-BE49-F238E27FC236}">
                <a16:creationId xmlns:a16="http://schemas.microsoft.com/office/drawing/2014/main" id="{AA9A0AA5-45D7-77F6-B07A-9A9AD9B571DD}"/>
              </a:ext>
            </a:extLst>
          </p:cNvPr>
          <p:cNvSpPr txBox="1"/>
          <p:nvPr/>
        </p:nvSpPr>
        <p:spPr>
          <a:xfrm>
            <a:off x="1442898" y="4492993"/>
            <a:ext cx="10444302" cy="494174"/>
          </a:xfrm>
          <a:prstGeom prst="rect">
            <a:avLst/>
          </a:prstGeom>
        </p:spPr>
        <p:txBody>
          <a:bodyPr wrap="square" lIns="0" tIns="0" rIns="0" bIns="0" rtlCol="0" anchor="t">
            <a:spAutoFit/>
          </a:bodyPr>
          <a:lstStyle/>
          <a:p>
            <a:pPr>
              <a:lnSpc>
                <a:spcPts val="4130"/>
              </a:lnSpc>
            </a:pPr>
            <a:r>
              <a:rPr lang="en-US" sz="2949" dirty="0">
                <a:solidFill>
                  <a:srgbClr val="FFFF00"/>
                </a:solidFill>
                <a:latin typeface="Agrandir Bold"/>
              </a:rPr>
              <a:t>4) Not FHA-insured or VA-guaranteed.</a:t>
            </a:r>
          </a:p>
        </p:txBody>
      </p:sp>
    </p:spTree>
    <p:extLst>
      <p:ext uri="{BB962C8B-B14F-4D97-AF65-F5344CB8AC3E}">
        <p14:creationId xmlns:p14="http://schemas.microsoft.com/office/powerpoint/2010/main" val="39358858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701565" y="1102502"/>
            <a:ext cx="11237259" cy="1239314"/>
          </a:xfrm>
          <a:prstGeom prst="rect">
            <a:avLst/>
          </a:prstGeom>
        </p:spPr>
        <p:txBody>
          <a:bodyPr wrap="square" lIns="0" tIns="0" rIns="0" bIns="0" rtlCol="0" anchor="t">
            <a:spAutoFit/>
          </a:bodyPr>
          <a:lstStyle/>
          <a:p>
            <a:pPr>
              <a:lnSpc>
                <a:spcPts val="5114"/>
              </a:lnSpc>
            </a:pPr>
            <a:r>
              <a:rPr lang="en-US" sz="2800" dirty="0">
                <a:solidFill>
                  <a:srgbClr val="FFFFFF"/>
                </a:solidFill>
                <a:latin typeface="Agrandir Bold"/>
              </a:rPr>
              <a:t>A borrower obtains a 30-year, fully amortizing mortgage loan of $30,000 at 8%.  What is the principal balance at the end of the loan term?</a:t>
            </a:r>
          </a:p>
        </p:txBody>
      </p:sp>
      <p:sp>
        <p:nvSpPr>
          <p:cNvPr id="4" name="TextBox 10">
            <a:extLst>
              <a:ext uri="{FF2B5EF4-FFF2-40B4-BE49-F238E27FC236}">
                <a16:creationId xmlns:a16="http://schemas.microsoft.com/office/drawing/2014/main" id="{0E5BBF22-B74B-D38E-2310-44404795B8E3}"/>
              </a:ext>
            </a:extLst>
          </p:cNvPr>
          <p:cNvSpPr txBox="1"/>
          <p:nvPr/>
        </p:nvSpPr>
        <p:spPr>
          <a:xfrm>
            <a:off x="1442899" y="2883874"/>
            <a:ext cx="9980409" cy="494174"/>
          </a:xfrm>
          <a:prstGeom prst="rect">
            <a:avLst/>
          </a:prstGeom>
        </p:spPr>
        <p:txBody>
          <a:bodyPr lIns="0" tIns="0" rIns="0" bIns="0" rtlCol="0" anchor="t">
            <a:spAutoFit/>
          </a:bodyPr>
          <a:lstStyle/>
          <a:p>
            <a:pPr>
              <a:lnSpc>
                <a:spcPts val="4130"/>
              </a:lnSpc>
            </a:pPr>
            <a:r>
              <a:rPr lang="en-US" sz="2949" dirty="0">
                <a:latin typeface="Agrandir Bold"/>
              </a:rPr>
              <a:t>1) $1,000</a:t>
            </a:r>
          </a:p>
        </p:txBody>
      </p:sp>
      <p:sp>
        <p:nvSpPr>
          <p:cNvPr id="5" name="TextBox 11">
            <a:extLst>
              <a:ext uri="{FF2B5EF4-FFF2-40B4-BE49-F238E27FC236}">
                <a16:creationId xmlns:a16="http://schemas.microsoft.com/office/drawing/2014/main" id="{8BE5DA03-F955-1159-092C-E29B956E4743}"/>
              </a:ext>
            </a:extLst>
          </p:cNvPr>
          <p:cNvSpPr txBox="1"/>
          <p:nvPr/>
        </p:nvSpPr>
        <p:spPr>
          <a:xfrm>
            <a:off x="1442899" y="3684338"/>
            <a:ext cx="9980409" cy="494174"/>
          </a:xfrm>
          <a:prstGeom prst="rect">
            <a:avLst/>
          </a:prstGeom>
        </p:spPr>
        <p:txBody>
          <a:bodyPr lIns="0" tIns="0" rIns="0" bIns="0" rtlCol="0" anchor="t">
            <a:spAutoFit/>
          </a:bodyPr>
          <a:lstStyle/>
          <a:p>
            <a:pPr>
              <a:lnSpc>
                <a:spcPts val="4130"/>
              </a:lnSpc>
            </a:pPr>
            <a:r>
              <a:rPr lang="en-US" sz="2949" dirty="0">
                <a:solidFill>
                  <a:srgbClr val="FFFFFF"/>
                </a:solidFill>
                <a:latin typeface="Agrandir Bold"/>
              </a:rPr>
              <a:t>2) $30,000</a:t>
            </a:r>
          </a:p>
        </p:txBody>
      </p:sp>
      <p:sp>
        <p:nvSpPr>
          <p:cNvPr id="6" name="TextBox 12">
            <a:extLst>
              <a:ext uri="{FF2B5EF4-FFF2-40B4-BE49-F238E27FC236}">
                <a16:creationId xmlns:a16="http://schemas.microsoft.com/office/drawing/2014/main" id="{C3C0925F-9479-47CA-BEAF-066748C0FBD7}"/>
              </a:ext>
            </a:extLst>
          </p:cNvPr>
          <p:cNvSpPr txBox="1"/>
          <p:nvPr/>
        </p:nvSpPr>
        <p:spPr>
          <a:xfrm>
            <a:off x="1442899" y="4498458"/>
            <a:ext cx="9980409" cy="494174"/>
          </a:xfrm>
          <a:prstGeom prst="rect">
            <a:avLst/>
          </a:prstGeom>
        </p:spPr>
        <p:txBody>
          <a:bodyPr lIns="0" tIns="0" rIns="0" bIns="0" rtlCol="0" anchor="t">
            <a:spAutoFit/>
          </a:bodyPr>
          <a:lstStyle/>
          <a:p>
            <a:pPr>
              <a:lnSpc>
                <a:spcPts val="4130"/>
              </a:lnSpc>
            </a:pPr>
            <a:r>
              <a:rPr lang="en-US" sz="2949" dirty="0">
                <a:latin typeface="Agrandir Bold"/>
              </a:rPr>
              <a:t>3) $220</a:t>
            </a:r>
          </a:p>
        </p:txBody>
      </p:sp>
      <p:sp>
        <p:nvSpPr>
          <p:cNvPr id="7" name="TextBox 13">
            <a:extLst>
              <a:ext uri="{FF2B5EF4-FFF2-40B4-BE49-F238E27FC236}">
                <a16:creationId xmlns:a16="http://schemas.microsoft.com/office/drawing/2014/main" id="{AA9A0AA5-45D7-77F6-B07A-9A9AD9B571DD}"/>
              </a:ext>
            </a:extLst>
          </p:cNvPr>
          <p:cNvSpPr txBox="1"/>
          <p:nvPr/>
        </p:nvSpPr>
        <p:spPr>
          <a:xfrm>
            <a:off x="1442900" y="5312578"/>
            <a:ext cx="9980409" cy="494174"/>
          </a:xfrm>
          <a:prstGeom prst="rect">
            <a:avLst/>
          </a:prstGeom>
        </p:spPr>
        <p:txBody>
          <a:bodyPr lIns="0" tIns="0" rIns="0" bIns="0" rtlCol="0" anchor="t">
            <a:spAutoFit/>
          </a:bodyPr>
          <a:lstStyle/>
          <a:p>
            <a:pPr>
              <a:lnSpc>
                <a:spcPts val="4130"/>
              </a:lnSpc>
            </a:pPr>
            <a:r>
              <a:rPr lang="en-US" sz="2949" dirty="0">
                <a:latin typeface="Agrandir Bold"/>
              </a:rPr>
              <a:t>4) Zero</a:t>
            </a:r>
          </a:p>
        </p:txBody>
      </p:sp>
    </p:spTree>
    <p:extLst>
      <p:ext uri="{BB962C8B-B14F-4D97-AF65-F5344CB8AC3E}">
        <p14:creationId xmlns:p14="http://schemas.microsoft.com/office/powerpoint/2010/main" val="329196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701565" y="1102502"/>
            <a:ext cx="11237259" cy="1239314"/>
          </a:xfrm>
          <a:prstGeom prst="rect">
            <a:avLst/>
          </a:prstGeom>
        </p:spPr>
        <p:txBody>
          <a:bodyPr wrap="square" lIns="0" tIns="0" rIns="0" bIns="0" rtlCol="0" anchor="t">
            <a:spAutoFit/>
          </a:bodyPr>
          <a:lstStyle/>
          <a:p>
            <a:pPr>
              <a:lnSpc>
                <a:spcPts val="5114"/>
              </a:lnSpc>
            </a:pPr>
            <a:r>
              <a:rPr lang="en-US" sz="2800" dirty="0">
                <a:solidFill>
                  <a:srgbClr val="FFFFFF"/>
                </a:solidFill>
                <a:latin typeface="Agrandir Bold"/>
              </a:rPr>
              <a:t>A borrower obtains a 30-year, fully amortizing mortgage loan of $30,000 at 8%.  What is the principal balance at the end of the loan term?</a:t>
            </a:r>
          </a:p>
        </p:txBody>
      </p:sp>
      <p:sp>
        <p:nvSpPr>
          <p:cNvPr id="4" name="TextBox 10">
            <a:extLst>
              <a:ext uri="{FF2B5EF4-FFF2-40B4-BE49-F238E27FC236}">
                <a16:creationId xmlns:a16="http://schemas.microsoft.com/office/drawing/2014/main" id="{0E5BBF22-B74B-D38E-2310-44404795B8E3}"/>
              </a:ext>
            </a:extLst>
          </p:cNvPr>
          <p:cNvSpPr txBox="1"/>
          <p:nvPr/>
        </p:nvSpPr>
        <p:spPr>
          <a:xfrm>
            <a:off x="1442899" y="2883874"/>
            <a:ext cx="9980409" cy="494174"/>
          </a:xfrm>
          <a:prstGeom prst="rect">
            <a:avLst/>
          </a:prstGeom>
        </p:spPr>
        <p:txBody>
          <a:bodyPr lIns="0" tIns="0" rIns="0" bIns="0" rtlCol="0" anchor="t">
            <a:spAutoFit/>
          </a:bodyPr>
          <a:lstStyle/>
          <a:p>
            <a:pPr>
              <a:lnSpc>
                <a:spcPts val="4130"/>
              </a:lnSpc>
            </a:pPr>
            <a:r>
              <a:rPr lang="en-US" sz="2949" dirty="0">
                <a:solidFill>
                  <a:srgbClr val="818181"/>
                </a:solidFill>
                <a:latin typeface="Agrandir Bold"/>
              </a:rPr>
              <a:t>1) $1,000</a:t>
            </a:r>
          </a:p>
        </p:txBody>
      </p:sp>
      <p:sp>
        <p:nvSpPr>
          <p:cNvPr id="5" name="TextBox 11">
            <a:extLst>
              <a:ext uri="{FF2B5EF4-FFF2-40B4-BE49-F238E27FC236}">
                <a16:creationId xmlns:a16="http://schemas.microsoft.com/office/drawing/2014/main" id="{8BE5DA03-F955-1159-092C-E29B956E4743}"/>
              </a:ext>
            </a:extLst>
          </p:cNvPr>
          <p:cNvSpPr txBox="1"/>
          <p:nvPr/>
        </p:nvSpPr>
        <p:spPr>
          <a:xfrm>
            <a:off x="1442899" y="3684338"/>
            <a:ext cx="9980409" cy="494174"/>
          </a:xfrm>
          <a:prstGeom prst="rect">
            <a:avLst/>
          </a:prstGeom>
        </p:spPr>
        <p:txBody>
          <a:bodyPr lIns="0" tIns="0" rIns="0" bIns="0" rtlCol="0" anchor="t">
            <a:spAutoFit/>
          </a:bodyPr>
          <a:lstStyle/>
          <a:p>
            <a:pPr>
              <a:lnSpc>
                <a:spcPts val="4130"/>
              </a:lnSpc>
            </a:pPr>
            <a:r>
              <a:rPr lang="en-US" sz="2949" dirty="0">
                <a:solidFill>
                  <a:srgbClr val="818181"/>
                </a:solidFill>
                <a:latin typeface="Agrandir Bold"/>
              </a:rPr>
              <a:t>2) $30,000</a:t>
            </a:r>
          </a:p>
        </p:txBody>
      </p:sp>
      <p:sp>
        <p:nvSpPr>
          <p:cNvPr id="6" name="TextBox 12">
            <a:extLst>
              <a:ext uri="{FF2B5EF4-FFF2-40B4-BE49-F238E27FC236}">
                <a16:creationId xmlns:a16="http://schemas.microsoft.com/office/drawing/2014/main" id="{C3C0925F-9479-47CA-BEAF-066748C0FBD7}"/>
              </a:ext>
            </a:extLst>
          </p:cNvPr>
          <p:cNvSpPr txBox="1"/>
          <p:nvPr/>
        </p:nvSpPr>
        <p:spPr>
          <a:xfrm>
            <a:off x="1442899" y="4498458"/>
            <a:ext cx="9980409" cy="494174"/>
          </a:xfrm>
          <a:prstGeom prst="rect">
            <a:avLst/>
          </a:prstGeom>
        </p:spPr>
        <p:txBody>
          <a:bodyPr lIns="0" tIns="0" rIns="0" bIns="0" rtlCol="0" anchor="t">
            <a:spAutoFit/>
          </a:bodyPr>
          <a:lstStyle/>
          <a:p>
            <a:pPr>
              <a:lnSpc>
                <a:spcPts val="4130"/>
              </a:lnSpc>
            </a:pPr>
            <a:r>
              <a:rPr lang="en-US" sz="2949" dirty="0">
                <a:solidFill>
                  <a:srgbClr val="818181"/>
                </a:solidFill>
                <a:latin typeface="Agrandir Bold"/>
              </a:rPr>
              <a:t>3) $220</a:t>
            </a:r>
          </a:p>
        </p:txBody>
      </p:sp>
      <p:sp>
        <p:nvSpPr>
          <p:cNvPr id="7" name="TextBox 13">
            <a:extLst>
              <a:ext uri="{FF2B5EF4-FFF2-40B4-BE49-F238E27FC236}">
                <a16:creationId xmlns:a16="http://schemas.microsoft.com/office/drawing/2014/main" id="{AA9A0AA5-45D7-77F6-B07A-9A9AD9B571DD}"/>
              </a:ext>
            </a:extLst>
          </p:cNvPr>
          <p:cNvSpPr txBox="1"/>
          <p:nvPr/>
        </p:nvSpPr>
        <p:spPr>
          <a:xfrm>
            <a:off x="1442900" y="5312578"/>
            <a:ext cx="9980409" cy="494174"/>
          </a:xfrm>
          <a:prstGeom prst="rect">
            <a:avLst/>
          </a:prstGeom>
        </p:spPr>
        <p:txBody>
          <a:bodyPr lIns="0" tIns="0" rIns="0" bIns="0" rtlCol="0" anchor="t">
            <a:spAutoFit/>
          </a:bodyPr>
          <a:lstStyle/>
          <a:p>
            <a:pPr>
              <a:lnSpc>
                <a:spcPts val="4130"/>
              </a:lnSpc>
            </a:pPr>
            <a:r>
              <a:rPr lang="en-US" sz="2949" dirty="0">
                <a:solidFill>
                  <a:srgbClr val="FFFF00"/>
                </a:solidFill>
                <a:latin typeface="Agrandir Bold"/>
              </a:rPr>
              <a:t>4) Zero</a:t>
            </a:r>
          </a:p>
        </p:txBody>
      </p:sp>
    </p:spTree>
    <p:extLst>
      <p:ext uri="{BB962C8B-B14F-4D97-AF65-F5344CB8AC3E}">
        <p14:creationId xmlns:p14="http://schemas.microsoft.com/office/powerpoint/2010/main" val="33302251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814475" y="665547"/>
            <a:ext cx="11237259" cy="585288"/>
          </a:xfrm>
          <a:prstGeom prst="rect">
            <a:avLst/>
          </a:prstGeom>
        </p:spPr>
        <p:txBody>
          <a:bodyPr wrap="square" lIns="0" tIns="0" rIns="0" bIns="0" rtlCol="0" anchor="t">
            <a:spAutoFit/>
          </a:bodyPr>
          <a:lstStyle/>
          <a:p>
            <a:pPr>
              <a:lnSpc>
                <a:spcPts val="5114"/>
              </a:lnSpc>
            </a:pPr>
            <a:r>
              <a:rPr lang="en-US" sz="2800" dirty="0">
                <a:solidFill>
                  <a:srgbClr val="FFFFFF"/>
                </a:solidFill>
                <a:latin typeface="Agrandir Bold"/>
              </a:rPr>
              <a:t>A lender who charges a rate of interest in excess of legal limits is guilty of</a:t>
            </a:r>
          </a:p>
        </p:txBody>
      </p:sp>
      <p:sp>
        <p:nvSpPr>
          <p:cNvPr id="4" name="TextBox 10">
            <a:extLst>
              <a:ext uri="{FF2B5EF4-FFF2-40B4-BE49-F238E27FC236}">
                <a16:creationId xmlns:a16="http://schemas.microsoft.com/office/drawing/2014/main" id="{0E5BBF22-B74B-D38E-2310-44404795B8E3}"/>
              </a:ext>
            </a:extLst>
          </p:cNvPr>
          <p:cNvSpPr txBox="1"/>
          <p:nvPr/>
        </p:nvSpPr>
        <p:spPr>
          <a:xfrm>
            <a:off x="1442901" y="2127607"/>
            <a:ext cx="9980409" cy="494174"/>
          </a:xfrm>
          <a:prstGeom prst="rect">
            <a:avLst/>
          </a:prstGeom>
        </p:spPr>
        <p:txBody>
          <a:bodyPr lIns="0" tIns="0" rIns="0" bIns="0" rtlCol="0" anchor="t">
            <a:spAutoFit/>
          </a:bodyPr>
          <a:lstStyle/>
          <a:p>
            <a:pPr>
              <a:lnSpc>
                <a:spcPts val="4130"/>
              </a:lnSpc>
            </a:pPr>
            <a:r>
              <a:rPr lang="en-US" sz="2949" dirty="0">
                <a:latin typeface="Agrandir Bold"/>
              </a:rPr>
              <a:t>1) redlining.</a:t>
            </a:r>
          </a:p>
        </p:txBody>
      </p:sp>
      <p:sp>
        <p:nvSpPr>
          <p:cNvPr id="5" name="TextBox 11">
            <a:extLst>
              <a:ext uri="{FF2B5EF4-FFF2-40B4-BE49-F238E27FC236}">
                <a16:creationId xmlns:a16="http://schemas.microsoft.com/office/drawing/2014/main" id="{8BE5DA03-F955-1159-092C-E29B956E4743}"/>
              </a:ext>
            </a:extLst>
          </p:cNvPr>
          <p:cNvSpPr txBox="1"/>
          <p:nvPr/>
        </p:nvSpPr>
        <p:spPr>
          <a:xfrm>
            <a:off x="1442901" y="2956674"/>
            <a:ext cx="9980409" cy="494174"/>
          </a:xfrm>
          <a:prstGeom prst="rect">
            <a:avLst/>
          </a:prstGeom>
        </p:spPr>
        <p:txBody>
          <a:bodyPr lIns="0" tIns="0" rIns="0" bIns="0" rtlCol="0" anchor="t">
            <a:spAutoFit/>
          </a:bodyPr>
          <a:lstStyle/>
          <a:p>
            <a:pPr>
              <a:lnSpc>
                <a:spcPts val="4130"/>
              </a:lnSpc>
            </a:pPr>
            <a:r>
              <a:rPr lang="en-US" sz="2949" dirty="0">
                <a:latin typeface="Agrandir Bold"/>
              </a:rPr>
              <a:t>2) usury.</a:t>
            </a:r>
          </a:p>
        </p:txBody>
      </p:sp>
      <p:sp>
        <p:nvSpPr>
          <p:cNvPr id="6" name="TextBox 12">
            <a:extLst>
              <a:ext uri="{FF2B5EF4-FFF2-40B4-BE49-F238E27FC236}">
                <a16:creationId xmlns:a16="http://schemas.microsoft.com/office/drawing/2014/main" id="{C3C0925F-9479-47CA-BEAF-066748C0FBD7}"/>
              </a:ext>
            </a:extLst>
          </p:cNvPr>
          <p:cNvSpPr txBox="1"/>
          <p:nvPr/>
        </p:nvSpPr>
        <p:spPr>
          <a:xfrm>
            <a:off x="1442899" y="3785741"/>
            <a:ext cx="9980409" cy="494174"/>
          </a:xfrm>
          <a:prstGeom prst="rect">
            <a:avLst/>
          </a:prstGeom>
        </p:spPr>
        <p:txBody>
          <a:bodyPr lIns="0" tIns="0" rIns="0" bIns="0" rtlCol="0" anchor="t">
            <a:spAutoFit/>
          </a:bodyPr>
          <a:lstStyle/>
          <a:p>
            <a:pPr>
              <a:lnSpc>
                <a:spcPts val="4130"/>
              </a:lnSpc>
            </a:pPr>
            <a:r>
              <a:rPr lang="en-US" sz="2949" dirty="0">
                <a:latin typeface="Agrandir Bold"/>
              </a:rPr>
              <a:t>3) profit-taking.</a:t>
            </a:r>
          </a:p>
        </p:txBody>
      </p:sp>
      <p:sp>
        <p:nvSpPr>
          <p:cNvPr id="7" name="TextBox 13">
            <a:extLst>
              <a:ext uri="{FF2B5EF4-FFF2-40B4-BE49-F238E27FC236}">
                <a16:creationId xmlns:a16="http://schemas.microsoft.com/office/drawing/2014/main" id="{AA9A0AA5-45D7-77F6-B07A-9A9AD9B571DD}"/>
              </a:ext>
            </a:extLst>
          </p:cNvPr>
          <p:cNvSpPr txBox="1"/>
          <p:nvPr/>
        </p:nvSpPr>
        <p:spPr>
          <a:xfrm>
            <a:off x="1442898" y="4614808"/>
            <a:ext cx="9980409" cy="494174"/>
          </a:xfrm>
          <a:prstGeom prst="rect">
            <a:avLst/>
          </a:prstGeom>
        </p:spPr>
        <p:txBody>
          <a:bodyPr lIns="0" tIns="0" rIns="0" bIns="0" rtlCol="0" anchor="t">
            <a:spAutoFit/>
          </a:bodyPr>
          <a:lstStyle/>
          <a:p>
            <a:pPr>
              <a:lnSpc>
                <a:spcPts val="4130"/>
              </a:lnSpc>
            </a:pPr>
            <a:r>
              <a:rPr lang="en-US" sz="2949" dirty="0">
                <a:latin typeface="Agrandir Bold"/>
              </a:rPr>
              <a:t>4) Nothing; there are no legal limits to interest rates.</a:t>
            </a:r>
          </a:p>
        </p:txBody>
      </p:sp>
    </p:spTree>
    <p:extLst>
      <p:ext uri="{BB962C8B-B14F-4D97-AF65-F5344CB8AC3E}">
        <p14:creationId xmlns:p14="http://schemas.microsoft.com/office/powerpoint/2010/main" val="175041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814475" y="665547"/>
            <a:ext cx="11237259" cy="585288"/>
          </a:xfrm>
          <a:prstGeom prst="rect">
            <a:avLst/>
          </a:prstGeom>
        </p:spPr>
        <p:txBody>
          <a:bodyPr wrap="square" lIns="0" tIns="0" rIns="0" bIns="0" rtlCol="0" anchor="t">
            <a:spAutoFit/>
          </a:bodyPr>
          <a:lstStyle/>
          <a:p>
            <a:pPr>
              <a:lnSpc>
                <a:spcPts val="5114"/>
              </a:lnSpc>
            </a:pPr>
            <a:r>
              <a:rPr lang="en-US" sz="2800" dirty="0">
                <a:solidFill>
                  <a:srgbClr val="FFFFFF"/>
                </a:solidFill>
                <a:latin typeface="Agrandir Bold"/>
              </a:rPr>
              <a:t>A lender who charges a rate of interest in excess of legal limits is guilty of</a:t>
            </a:r>
          </a:p>
        </p:txBody>
      </p:sp>
      <p:sp>
        <p:nvSpPr>
          <p:cNvPr id="4" name="TextBox 10">
            <a:extLst>
              <a:ext uri="{FF2B5EF4-FFF2-40B4-BE49-F238E27FC236}">
                <a16:creationId xmlns:a16="http://schemas.microsoft.com/office/drawing/2014/main" id="{0E5BBF22-B74B-D38E-2310-44404795B8E3}"/>
              </a:ext>
            </a:extLst>
          </p:cNvPr>
          <p:cNvSpPr txBox="1"/>
          <p:nvPr/>
        </p:nvSpPr>
        <p:spPr>
          <a:xfrm>
            <a:off x="1442901" y="2127607"/>
            <a:ext cx="9980409" cy="494174"/>
          </a:xfrm>
          <a:prstGeom prst="rect">
            <a:avLst/>
          </a:prstGeom>
        </p:spPr>
        <p:txBody>
          <a:bodyPr lIns="0" tIns="0" rIns="0" bIns="0" rtlCol="0" anchor="t">
            <a:spAutoFit/>
          </a:bodyPr>
          <a:lstStyle/>
          <a:p>
            <a:pPr>
              <a:lnSpc>
                <a:spcPts val="4130"/>
              </a:lnSpc>
            </a:pPr>
            <a:r>
              <a:rPr lang="en-US" sz="2949" dirty="0">
                <a:solidFill>
                  <a:srgbClr val="818181"/>
                </a:solidFill>
                <a:latin typeface="Agrandir Bold"/>
              </a:rPr>
              <a:t>1) redlining.</a:t>
            </a:r>
          </a:p>
        </p:txBody>
      </p:sp>
      <p:sp>
        <p:nvSpPr>
          <p:cNvPr id="5" name="TextBox 11">
            <a:extLst>
              <a:ext uri="{FF2B5EF4-FFF2-40B4-BE49-F238E27FC236}">
                <a16:creationId xmlns:a16="http://schemas.microsoft.com/office/drawing/2014/main" id="{8BE5DA03-F955-1159-092C-E29B956E4743}"/>
              </a:ext>
            </a:extLst>
          </p:cNvPr>
          <p:cNvSpPr txBox="1"/>
          <p:nvPr/>
        </p:nvSpPr>
        <p:spPr>
          <a:xfrm>
            <a:off x="1442901" y="2956674"/>
            <a:ext cx="9980409" cy="494174"/>
          </a:xfrm>
          <a:prstGeom prst="rect">
            <a:avLst/>
          </a:prstGeom>
        </p:spPr>
        <p:txBody>
          <a:bodyPr lIns="0" tIns="0" rIns="0" bIns="0" rtlCol="0" anchor="t">
            <a:spAutoFit/>
          </a:bodyPr>
          <a:lstStyle/>
          <a:p>
            <a:pPr>
              <a:lnSpc>
                <a:spcPts val="4130"/>
              </a:lnSpc>
            </a:pPr>
            <a:r>
              <a:rPr lang="en-US" sz="2949" dirty="0">
                <a:solidFill>
                  <a:srgbClr val="FFFF00"/>
                </a:solidFill>
                <a:latin typeface="Agrandir Bold"/>
              </a:rPr>
              <a:t>2) usury.</a:t>
            </a:r>
          </a:p>
        </p:txBody>
      </p:sp>
      <p:sp>
        <p:nvSpPr>
          <p:cNvPr id="6" name="TextBox 12">
            <a:extLst>
              <a:ext uri="{FF2B5EF4-FFF2-40B4-BE49-F238E27FC236}">
                <a16:creationId xmlns:a16="http://schemas.microsoft.com/office/drawing/2014/main" id="{C3C0925F-9479-47CA-BEAF-066748C0FBD7}"/>
              </a:ext>
            </a:extLst>
          </p:cNvPr>
          <p:cNvSpPr txBox="1"/>
          <p:nvPr/>
        </p:nvSpPr>
        <p:spPr>
          <a:xfrm>
            <a:off x="1442899" y="3785741"/>
            <a:ext cx="9980409" cy="494174"/>
          </a:xfrm>
          <a:prstGeom prst="rect">
            <a:avLst/>
          </a:prstGeom>
        </p:spPr>
        <p:txBody>
          <a:bodyPr lIns="0" tIns="0" rIns="0" bIns="0" rtlCol="0" anchor="t">
            <a:spAutoFit/>
          </a:bodyPr>
          <a:lstStyle/>
          <a:p>
            <a:pPr>
              <a:lnSpc>
                <a:spcPts val="4130"/>
              </a:lnSpc>
            </a:pPr>
            <a:r>
              <a:rPr lang="en-US" sz="2949" dirty="0">
                <a:solidFill>
                  <a:srgbClr val="818181"/>
                </a:solidFill>
                <a:latin typeface="Agrandir Bold"/>
              </a:rPr>
              <a:t>3) profit-taking.</a:t>
            </a:r>
          </a:p>
        </p:txBody>
      </p:sp>
      <p:sp>
        <p:nvSpPr>
          <p:cNvPr id="7" name="TextBox 13">
            <a:extLst>
              <a:ext uri="{FF2B5EF4-FFF2-40B4-BE49-F238E27FC236}">
                <a16:creationId xmlns:a16="http://schemas.microsoft.com/office/drawing/2014/main" id="{AA9A0AA5-45D7-77F6-B07A-9A9AD9B571DD}"/>
              </a:ext>
            </a:extLst>
          </p:cNvPr>
          <p:cNvSpPr txBox="1"/>
          <p:nvPr/>
        </p:nvSpPr>
        <p:spPr>
          <a:xfrm>
            <a:off x="1442898" y="4614808"/>
            <a:ext cx="9980409" cy="494174"/>
          </a:xfrm>
          <a:prstGeom prst="rect">
            <a:avLst/>
          </a:prstGeom>
        </p:spPr>
        <p:txBody>
          <a:bodyPr lIns="0" tIns="0" rIns="0" bIns="0" rtlCol="0" anchor="t">
            <a:spAutoFit/>
          </a:bodyPr>
          <a:lstStyle/>
          <a:p>
            <a:pPr>
              <a:lnSpc>
                <a:spcPts val="4130"/>
              </a:lnSpc>
            </a:pPr>
            <a:r>
              <a:rPr lang="en-US" sz="2949" dirty="0">
                <a:solidFill>
                  <a:srgbClr val="818181"/>
                </a:solidFill>
                <a:latin typeface="Agrandir Bold"/>
              </a:rPr>
              <a:t>4) Nothing; there are no legal limits to interest rates.</a:t>
            </a:r>
          </a:p>
        </p:txBody>
      </p:sp>
    </p:spTree>
    <p:extLst>
      <p:ext uri="{BB962C8B-B14F-4D97-AF65-F5344CB8AC3E}">
        <p14:creationId xmlns:p14="http://schemas.microsoft.com/office/powerpoint/2010/main" val="2722231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685800" y="656552"/>
            <a:ext cx="10820400" cy="1899815"/>
          </a:xfrm>
          <a:prstGeom prst="rect">
            <a:avLst/>
          </a:prstGeom>
        </p:spPr>
        <p:txBody>
          <a:bodyPr lIns="0" tIns="0" rIns="0" bIns="0" rtlCol="0" anchor="t">
            <a:spAutoFit/>
          </a:bodyPr>
          <a:lstStyle/>
          <a:p>
            <a:pPr>
              <a:lnSpc>
                <a:spcPts val="5114"/>
              </a:lnSpc>
            </a:pPr>
            <a:r>
              <a:rPr lang="en-US" sz="2991" dirty="0">
                <a:solidFill>
                  <a:srgbClr val="FFFFFF"/>
                </a:solidFill>
                <a:latin typeface="Agrandir Bold"/>
              </a:rPr>
              <a:t>If a lender agrees to make a loan at 95% loan to value, what is the amount of the loan if the sale price is $187,000 and the property appraises for $183,000.</a:t>
            </a:r>
          </a:p>
        </p:txBody>
      </p:sp>
      <p:sp>
        <p:nvSpPr>
          <p:cNvPr id="4" name="TextBox 10">
            <a:extLst>
              <a:ext uri="{FF2B5EF4-FFF2-40B4-BE49-F238E27FC236}">
                <a16:creationId xmlns:a16="http://schemas.microsoft.com/office/drawing/2014/main" id="{0E5BBF22-B74B-D38E-2310-44404795B8E3}"/>
              </a:ext>
            </a:extLst>
          </p:cNvPr>
          <p:cNvSpPr txBox="1"/>
          <p:nvPr/>
        </p:nvSpPr>
        <p:spPr>
          <a:xfrm>
            <a:off x="1442901" y="2887870"/>
            <a:ext cx="9980409" cy="494174"/>
          </a:xfrm>
          <a:prstGeom prst="rect">
            <a:avLst/>
          </a:prstGeom>
        </p:spPr>
        <p:txBody>
          <a:bodyPr lIns="0" tIns="0" rIns="0" bIns="0" rtlCol="0" anchor="t">
            <a:spAutoFit/>
          </a:bodyPr>
          <a:lstStyle/>
          <a:p>
            <a:pPr>
              <a:lnSpc>
                <a:spcPts val="4130"/>
              </a:lnSpc>
            </a:pPr>
            <a:r>
              <a:rPr lang="en-US" sz="2949" dirty="0">
                <a:latin typeface="Agrandir Bold"/>
              </a:rPr>
              <a:t>1) $173,850</a:t>
            </a:r>
          </a:p>
        </p:txBody>
      </p:sp>
      <p:sp>
        <p:nvSpPr>
          <p:cNvPr id="5" name="TextBox 11">
            <a:extLst>
              <a:ext uri="{FF2B5EF4-FFF2-40B4-BE49-F238E27FC236}">
                <a16:creationId xmlns:a16="http://schemas.microsoft.com/office/drawing/2014/main" id="{8BE5DA03-F955-1159-092C-E29B956E4743}"/>
              </a:ext>
            </a:extLst>
          </p:cNvPr>
          <p:cNvSpPr txBox="1"/>
          <p:nvPr/>
        </p:nvSpPr>
        <p:spPr>
          <a:xfrm>
            <a:off x="1442902" y="3689757"/>
            <a:ext cx="9980409" cy="494174"/>
          </a:xfrm>
          <a:prstGeom prst="rect">
            <a:avLst/>
          </a:prstGeom>
        </p:spPr>
        <p:txBody>
          <a:bodyPr lIns="0" tIns="0" rIns="0" bIns="0" rtlCol="0" anchor="t">
            <a:spAutoFit/>
          </a:bodyPr>
          <a:lstStyle/>
          <a:p>
            <a:pPr>
              <a:lnSpc>
                <a:spcPts val="4130"/>
              </a:lnSpc>
            </a:pPr>
            <a:r>
              <a:rPr lang="en-US" sz="2949" dirty="0">
                <a:solidFill>
                  <a:srgbClr val="FFFFFF"/>
                </a:solidFill>
                <a:latin typeface="Agrandir Bold"/>
              </a:rPr>
              <a:t>2) $177,650</a:t>
            </a:r>
          </a:p>
        </p:txBody>
      </p:sp>
      <p:sp>
        <p:nvSpPr>
          <p:cNvPr id="6" name="TextBox 12">
            <a:extLst>
              <a:ext uri="{FF2B5EF4-FFF2-40B4-BE49-F238E27FC236}">
                <a16:creationId xmlns:a16="http://schemas.microsoft.com/office/drawing/2014/main" id="{C3C0925F-9479-47CA-BEAF-066748C0FBD7}"/>
              </a:ext>
            </a:extLst>
          </p:cNvPr>
          <p:cNvSpPr txBox="1"/>
          <p:nvPr/>
        </p:nvSpPr>
        <p:spPr>
          <a:xfrm>
            <a:off x="1442903" y="4455840"/>
            <a:ext cx="9980409" cy="494174"/>
          </a:xfrm>
          <a:prstGeom prst="rect">
            <a:avLst/>
          </a:prstGeom>
        </p:spPr>
        <p:txBody>
          <a:bodyPr lIns="0" tIns="0" rIns="0" bIns="0" rtlCol="0" anchor="t">
            <a:spAutoFit/>
          </a:bodyPr>
          <a:lstStyle/>
          <a:p>
            <a:pPr>
              <a:lnSpc>
                <a:spcPts val="4130"/>
              </a:lnSpc>
            </a:pPr>
            <a:r>
              <a:rPr lang="en-US" sz="2949" dirty="0">
                <a:latin typeface="Agrandir Bold"/>
              </a:rPr>
              <a:t>3) $168,300</a:t>
            </a:r>
          </a:p>
        </p:txBody>
      </p:sp>
      <p:sp>
        <p:nvSpPr>
          <p:cNvPr id="7" name="TextBox 13">
            <a:extLst>
              <a:ext uri="{FF2B5EF4-FFF2-40B4-BE49-F238E27FC236}">
                <a16:creationId xmlns:a16="http://schemas.microsoft.com/office/drawing/2014/main" id="{AA9A0AA5-45D7-77F6-B07A-9A9AD9B571DD}"/>
              </a:ext>
            </a:extLst>
          </p:cNvPr>
          <p:cNvSpPr txBox="1"/>
          <p:nvPr/>
        </p:nvSpPr>
        <p:spPr>
          <a:xfrm>
            <a:off x="1442903" y="5198475"/>
            <a:ext cx="9980409" cy="494174"/>
          </a:xfrm>
          <a:prstGeom prst="rect">
            <a:avLst/>
          </a:prstGeom>
        </p:spPr>
        <p:txBody>
          <a:bodyPr lIns="0" tIns="0" rIns="0" bIns="0" rtlCol="0" anchor="t">
            <a:spAutoFit/>
          </a:bodyPr>
          <a:lstStyle/>
          <a:p>
            <a:pPr>
              <a:lnSpc>
                <a:spcPts val="4130"/>
              </a:lnSpc>
            </a:pPr>
            <a:r>
              <a:rPr lang="en-US" sz="2949" dirty="0">
                <a:latin typeface="Agrandir Bold"/>
              </a:rPr>
              <a:t>4) $164,700</a:t>
            </a:r>
          </a:p>
        </p:txBody>
      </p:sp>
    </p:spTree>
    <p:extLst>
      <p:ext uri="{BB962C8B-B14F-4D97-AF65-F5344CB8AC3E}">
        <p14:creationId xmlns:p14="http://schemas.microsoft.com/office/powerpoint/2010/main" val="419714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685800" y="656552"/>
            <a:ext cx="10820400" cy="1899815"/>
          </a:xfrm>
          <a:prstGeom prst="rect">
            <a:avLst/>
          </a:prstGeom>
        </p:spPr>
        <p:txBody>
          <a:bodyPr lIns="0" tIns="0" rIns="0" bIns="0" rtlCol="0" anchor="t">
            <a:spAutoFit/>
          </a:bodyPr>
          <a:lstStyle/>
          <a:p>
            <a:pPr>
              <a:lnSpc>
                <a:spcPts val="5114"/>
              </a:lnSpc>
            </a:pPr>
            <a:r>
              <a:rPr lang="en-US" sz="2991" dirty="0">
                <a:solidFill>
                  <a:srgbClr val="FFFFFF"/>
                </a:solidFill>
                <a:latin typeface="Agrandir Bold"/>
              </a:rPr>
              <a:t>If a lender agrees to make a loan at 95% loan to value, what is the amount of the loan if the sale price is $187,000 and the property appraises for $183,000.</a:t>
            </a:r>
          </a:p>
        </p:txBody>
      </p:sp>
      <p:sp>
        <p:nvSpPr>
          <p:cNvPr id="4" name="TextBox 10">
            <a:extLst>
              <a:ext uri="{FF2B5EF4-FFF2-40B4-BE49-F238E27FC236}">
                <a16:creationId xmlns:a16="http://schemas.microsoft.com/office/drawing/2014/main" id="{0E5BBF22-B74B-D38E-2310-44404795B8E3}"/>
              </a:ext>
            </a:extLst>
          </p:cNvPr>
          <p:cNvSpPr txBox="1"/>
          <p:nvPr/>
        </p:nvSpPr>
        <p:spPr>
          <a:xfrm>
            <a:off x="1442901" y="2887870"/>
            <a:ext cx="9980409" cy="494174"/>
          </a:xfrm>
          <a:prstGeom prst="rect">
            <a:avLst/>
          </a:prstGeom>
        </p:spPr>
        <p:txBody>
          <a:bodyPr lIns="0" tIns="0" rIns="0" bIns="0" rtlCol="0" anchor="t">
            <a:spAutoFit/>
          </a:bodyPr>
          <a:lstStyle/>
          <a:p>
            <a:pPr>
              <a:lnSpc>
                <a:spcPts val="4130"/>
              </a:lnSpc>
            </a:pPr>
            <a:r>
              <a:rPr lang="en-US" sz="2949" dirty="0">
                <a:solidFill>
                  <a:srgbClr val="FFFF00"/>
                </a:solidFill>
                <a:latin typeface="Agrandir Bold"/>
              </a:rPr>
              <a:t>1) $173,850          $183,000 x 0.95</a:t>
            </a:r>
          </a:p>
        </p:txBody>
      </p:sp>
      <p:sp>
        <p:nvSpPr>
          <p:cNvPr id="5" name="TextBox 11">
            <a:extLst>
              <a:ext uri="{FF2B5EF4-FFF2-40B4-BE49-F238E27FC236}">
                <a16:creationId xmlns:a16="http://schemas.microsoft.com/office/drawing/2014/main" id="{8BE5DA03-F955-1159-092C-E29B956E4743}"/>
              </a:ext>
            </a:extLst>
          </p:cNvPr>
          <p:cNvSpPr txBox="1"/>
          <p:nvPr/>
        </p:nvSpPr>
        <p:spPr>
          <a:xfrm>
            <a:off x="1442902" y="3689757"/>
            <a:ext cx="9980409" cy="494174"/>
          </a:xfrm>
          <a:prstGeom prst="rect">
            <a:avLst/>
          </a:prstGeom>
        </p:spPr>
        <p:txBody>
          <a:bodyPr lIns="0" tIns="0" rIns="0" bIns="0" rtlCol="0" anchor="t">
            <a:spAutoFit/>
          </a:bodyPr>
          <a:lstStyle/>
          <a:p>
            <a:pPr>
              <a:lnSpc>
                <a:spcPts val="4130"/>
              </a:lnSpc>
            </a:pPr>
            <a:r>
              <a:rPr lang="en-US" sz="2949" dirty="0">
                <a:solidFill>
                  <a:srgbClr val="818181"/>
                </a:solidFill>
                <a:latin typeface="Agrandir Bold"/>
              </a:rPr>
              <a:t>2) $177,650</a:t>
            </a:r>
          </a:p>
        </p:txBody>
      </p:sp>
      <p:sp>
        <p:nvSpPr>
          <p:cNvPr id="6" name="TextBox 12">
            <a:extLst>
              <a:ext uri="{FF2B5EF4-FFF2-40B4-BE49-F238E27FC236}">
                <a16:creationId xmlns:a16="http://schemas.microsoft.com/office/drawing/2014/main" id="{C3C0925F-9479-47CA-BEAF-066748C0FBD7}"/>
              </a:ext>
            </a:extLst>
          </p:cNvPr>
          <p:cNvSpPr txBox="1"/>
          <p:nvPr/>
        </p:nvSpPr>
        <p:spPr>
          <a:xfrm>
            <a:off x="1442903" y="4455840"/>
            <a:ext cx="9980409" cy="494174"/>
          </a:xfrm>
          <a:prstGeom prst="rect">
            <a:avLst/>
          </a:prstGeom>
        </p:spPr>
        <p:txBody>
          <a:bodyPr lIns="0" tIns="0" rIns="0" bIns="0" rtlCol="0" anchor="t">
            <a:spAutoFit/>
          </a:bodyPr>
          <a:lstStyle/>
          <a:p>
            <a:pPr>
              <a:lnSpc>
                <a:spcPts val="4130"/>
              </a:lnSpc>
            </a:pPr>
            <a:r>
              <a:rPr lang="en-US" sz="2949" dirty="0">
                <a:solidFill>
                  <a:srgbClr val="818181"/>
                </a:solidFill>
                <a:latin typeface="Agrandir Bold"/>
              </a:rPr>
              <a:t>3) $168,300</a:t>
            </a:r>
          </a:p>
        </p:txBody>
      </p:sp>
      <p:sp>
        <p:nvSpPr>
          <p:cNvPr id="7" name="TextBox 13">
            <a:extLst>
              <a:ext uri="{FF2B5EF4-FFF2-40B4-BE49-F238E27FC236}">
                <a16:creationId xmlns:a16="http://schemas.microsoft.com/office/drawing/2014/main" id="{AA9A0AA5-45D7-77F6-B07A-9A9AD9B571DD}"/>
              </a:ext>
            </a:extLst>
          </p:cNvPr>
          <p:cNvSpPr txBox="1"/>
          <p:nvPr/>
        </p:nvSpPr>
        <p:spPr>
          <a:xfrm>
            <a:off x="1442903" y="5198475"/>
            <a:ext cx="9980409" cy="494174"/>
          </a:xfrm>
          <a:prstGeom prst="rect">
            <a:avLst/>
          </a:prstGeom>
        </p:spPr>
        <p:txBody>
          <a:bodyPr lIns="0" tIns="0" rIns="0" bIns="0" rtlCol="0" anchor="t">
            <a:spAutoFit/>
          </a:bodyPr>
          <a:lstStyle/>
          <a:p>
            <a:pPr>
              <a:lnSpc>
                <a:spcPts val="4130"/>
              </a:lnSpc>
            </a:pPr>
            <a:r>
              <a:rPr lang="en-US" sz="2949" dirty="0">
                <a:solidFill>
                  <a:srgbClr val="818181"/>
                </a:solidFill>
                <a:latin typeface="Agrandir Bold"/>
              </a:rPr>
              <a:t>4) $164,700</a:t>
            </a:r>
          </a:p>
        </p:txBody>
      </p:sp>
    </p:spTree>
    <p:extLst>
      <p:ext uri="{BB962C8B-B14F-4D97-AF65-F5344CB8AC3E}">
        <p14:creationId xmlns:p14="http://schemas.microsoft.com/office/powerpoint/2010/main" val="19121744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685800" y="1109228"/>
            <a:ext cx="10820400" cy="1239314"/>
          </a:xfrm>
          <a:prstGeom prst="rect">
            <a:avLst/>
          </a:prstGeom>
        </p:spPr>
        <p:txBody>
          <a:bodyPr lIns="0" tIns="0" rIns="0" bIns="0" rtlCol="0" anchor="t">
            <a:spAutoFit/>
          </a:bodyPr>
          <a:lstStyle/>
          <a:p>
            <a:pPr>
              <a:lnSpc>
                <a:spcPts val="5114"/>
              </a:lnSpc>
            </a:pPr>
            <a:r>
              <a:rPr lang="en-US" sz="2800" dirty="0">
                <a:solidFill>
                  <a:srgbClr val="FFFFFF"/>
                </a:solidFill>
                <a:latin typeface="Agrandir Bold"/>
              </a:rPr>
              <a:t>Which clause would give a lender the right to have all future installments become due upon default.</a:t>
            </a:r>
          </a:p>
        </p:txBody>
      </p:sp>
      <p:sp>
        <p:nvSpPr>
          <p:cNvPr id="4" name="TextBox 10">
            <a:extLst>
              <a:ext uri="{FF2B5EF4-FFF2-40B4-BE49-F238E27FC236}">
                <a16:creationId xmlns:a16="http://schemas.microsoft.com/office/drawing/2014/main" id="{0E5BBF22-B74B-D38E-2310-44404795B8E3}"/>
              </a:ext>
            </a:extLst>
          </p:cNvPr>
          <p:cNvSpPr txBox="1"/>
          <p:nvPr/>
        </p:nvSpPr>
        <p:spPr>
          <a:xfrm>
            <a:off x="1525791" y="2706441"/>
            <a:ext cx="9980409" cy="494174"/>
          </a:xfrm>
          <a:prstGeom prst="rect">
            <a:avLst/>
          </a:prstGeom>
        </p:spPr>
        <p:txBody>
          <a:bodyPr lIns="0" tIns="0" rIns="0" bIns="0" rtlCol="0" anchor="t">
            <a:spAutoFit/>
          </a:bodyPr>
          <a:lstStyle/>
          <a:p>
            <a:pPr>
              <a:lnSpc>
                <a:spcPts val="4130"/>
              </a:lnSpc>
            </a:pPr>
            <a:r>
              <a:rPr lang="en-US" sz="2800" dirty="0">
                <a:latin typeface="Agrandir Bold"/>
              </a:rPr>
              <a:t>1) Escalation</a:t>
            </a:r>
          </a:p>
        </p:txBody>
      </p:sp>
      <p:sp>
        <p:nvSpPr>
          <p:cNvPr id="5" name="TextBox 11">
            <a:extLst>
              <a:ext uri="{FF2B5EF4-FFF2-40B4-BE49-F238E27FC236}">
                <a16:creationId xmlns:a16="http://schemas.microsoft.com/office/drawing/2014/main" id="{8BE5DA03-F955-1159-092C-E29B956E4743}"/>
              </a:ext>
            </a:extLst>
          </p:cNvPr>
          <p:cNvSpPr txBox="1"/>
          <p:nvPr/>
        </p:nvSpPr>
        <p:spPr>
          <a:xfrm>
            <a:off x="1525791" y="3328690"/>
            <a:ext cx="9980409" cy="494174"/>
          </a:xfrm>
          <a:prstGeom prst="rect">
            <a:avLst/>
          </a:prstGeom>
        </p:spPr>
        <p:txBody>
          <a:bodyPr lIns="0" tIns="0" rIns="0" bIns="0" rtlCol="0" anchor="t">
            <a:spAutoFit/>
          </a:bodyPr>
          <a:lstStyle/>
          <a:p>
            <a:pPr>
              <a:lnSpc>
                <a:spcPts val="4130"/>
              </a:lnSpc>
            </a:pPr>
            <a:r>
              <a:rPr lang="en-US" sz="2949" dirty="0">
                <a:latin typeface="Agrandir Bold"/>
              </a:rPr>
              <a:t>2) Defeasance</a:t>
            </a:r>
          </a:p>
        </p:txBody>
      </p:sp>
      <p:sp>
        <p:nvSpPr>
          <p:cNvPr id="6" name="TextBox 12">
            <a:extLst>
              <a:ext uri="{FF2B5EF4-FFF2-40B4-BE49-F238E27FC236}">
                <a16:creationId xmlns:a16="http://schemas.microsoft.com/office/drawing/2014/main" id="{C3C0925F-9479-47CA-BEAF-066748C0FBD7}"/>
              </a:ext>
            </a:extLst>
          </p:cNvPr>
          <p:cNvSpPr txBox="1"/>
          <p:nvPr/>
        </p:nvSpPr>
        <p:spPr>
          <a:xfrm>
            <a:off x="1525790" y="3993538"/>
            <a:ext cx="9980409" cy="494174"/>
          </a:xfrm>
          <a:prstGeom prst="rect">
            <a:avLst/>
          </a:prstGeom>
        </p:spPr>
        <p:txBody>
          <a:bodyPr lIns="0" tIns="0" rIns="0" bIns="0" rtlCol="0" anchor="t">
            <a:spAutoFit/>
          </a:bodyPr>
          <a:lstStyle/>
          <a:p>
            <a:pPr>
              <a:lnSpc>
                <a:spcPts val="4130"/>
              </a:lnSpc>
            </a:pPr>
            <a:r>
              <a:rPr lang="en-US" sz="2800" dirty="0">
                <a:latin typeface="Agrandir Bold"/>
              </a:rPr>
              <a:t>3) Alienation</a:t>
            </a:r>
          </a:p>
        </p:txBody>
      </p:sp>
      <p:sp>
        <p:nvSpPr>
          <p:cNvPr id="7" name="TextBox 13">
            <a:extLst>
              <a:ext uri="{FF2B5EF4-FFF2-40B4-BE49-F238E27FC236}">
                <a16:creationId xmlns:a16="http://schemas.microsoft.com/office/drawing/2014/main" id="{AA9A0AA5-45D7-77F6-B07A-9A9AD9B571DD}"/>
              </a:ext>
            </a:extLst>
          </p:cNvPr>
          <p:cNvSpPr txBox="1"/>
          <p:nvPr/>
        </p:nvSpPr>
        <p:spPr>
          <a:xfrm>
            <a:off x="1525790" y="4658386"/>
            <a:ext cx="9980409" cy="489108"/>
          </a:xfrm>
          <a:prstGeom prst="rect">
            <a:avLst/>
          </a:prstGeom>
        </p:spPr>
        <p:txBody>
          <a:bodyPr lIns="0" tIns="0" rIns="0" bIns="0" rtlCol="0" anchor="t">
            <a:spAutoFit/>
          </a:bodyPr>
          <a:lstStyle/>
          <a:p>
            <a:pPr>
              <a:lnSpc>
                <a:spcPts val="4130"/>
              </a:lnSpc>
            </a:pPr>
            <a:r>
              <a:rPr lang="en-US" sz="2800" dirty="0">
                <a:latin typeface="Agrandir Bold"/>
              </a:rPr>
              <a:t>4) Acceleration</a:t>
            </a:r>
          </a:p>
        </p:txBody>
      </p:sp>
    </p:spTree>
    <p:extLst>
      <p:ext uri="{BB962C8B-B14F-4D97-AF65-F5344CB8AC3E}">
        <p14:creationId xmlns:p14="http://schemas.microsoft.com/office/powerpoint/2010/main" val="165084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685800" y="1109228"/>
            <a:ext cx="10820400" cy="1239314"/>
          </a:xfrm>
          <a:prstGeom prst="rect">
            <a:avLst/>
          </a:prstGeom>
        </p:spPr>
        <p:txBody>
          <a:bodyPr lIns="0" tIns="0" rIns="0" bIns="0" rtlCol="0" anchor="t">
            <a:spAutoFit/>
          </a:bodyPr>
          <a:lstStyle/>
          <a:p>
            <a:pPr>
              <a:lnSpc>
                <a:spcPts val="5114"/>
              </a:lnSpc>
            </a:pPr>
            <a:r>
              <a:rPr lang="en-US" sz="2800" dirty="0">
                <a:solidFill>
                  <a:srgbClr val="FFFFFF"/>
                </a:solidFill>
                <a:latin typeface="Agrandir Bold"/>
              </a:rPr>
              <a:t>Which clause would give a lender the right to have all future installments become due upon default.</a:t>
            </a:r>
          </a:p>
        </p:txBody>
      </p:sp>
      <p:sp>
        <p:nvSpPr>
          <p:cNvPr id="4" name="TextBox 10">
            <a:extLst>
              <a:ext uri="{FF2B5EF4-FFF2-40B4-BE49-F238E27FC236}">
                <a16:creationId xmlns:a16="http://schemas.microsoft.com/office/drawing/2014/main" id="{0E5BBF22-B74B-D38E-2310-44404795B8E3}"/>
              </a:ext>
            </a:extLst>
          </p:cNvPr>
          <p:cNvSpPr txBox="1"/>
          <p:nvPr/>
        </p:nvSpPr>
        <p:spPr>
          <a:xfrm>
            <a:off x="1525791" y="2706441"/>
            <a:ext cx="9980409" cy="494174"/>
          </a:xfrm>
          <a:prstGeom prst="rect">
            <a:avLst/>
          </a:prstGeom>
        </p:spPr>
        <p:txBody>
          <a:bodyPr lIns="0" tIns="0" rIns="0" bIns="0" rtlCol="0" anchor="t">
            <a:spAutoFit/>
          </a:bodyPr>
          <a:lstStyle/>
          <a:p>
            <a:pPr>
              <a:lnSpc>
                <a:spcPts val="4130"/>
              </a:lnSpc>
            </a:pPr>
            <a:r>
              <a:rPr lang="en-US" sz="2800" dirty="0">
                <a:solidFill>
                  <a:srgbClr val="818181"/>
                </a:solidFill>
                <a:latin typeface="Agrandir Bold"/>
              </a:rPr>
              <a:t>1) Escalation</a:t>
            </a:r>
          </a:p>
        </p:txBody>
      </p:sp>
      <p:sp>
        <p:nvSpPr>
          <p:cNvPr id="5" name="TextBox 11">
            <a:extLst>
              <a:ext uri="{FF2B5EF4-FFF2-40B4-BE49-F238E27FC236}">
                <a16:creationId xmlns:a16="http://schemas.microsoft.com/office/drawing/2014/main" id="{8BE5DA03-F955-1159-092C-E29B956E4743}"/>
              </a:ext>
            </a:extLst>
          </p:cNvPr>
          <p:cNvSpPr txBox="1"/>
          <p:nvPr/>
        </p:nvSpPr>
        <p:spPr>
          <a:xfrm>
            <a:off x="1525791" y="3328690"/>
            <a:ext cx="9980409" cy="494174"/>
          </a:xfrm>
          <a:prstGeom prst="rect">
            <a:avLst/>
          </a:prstGeom>
        </p:spPr>
        <p:txBody>
          <a:bodyPr lIns="0" tIns="0" rIns="0" bIns="0" rtlCol="0" anchor="t">
            <a:spAutoFit/>
          </a:bodyPr>
          <a:lstStyle/>
          <a:p>
            <a:pPr>
              <a:lnSpc>
                <a:spcPts val="4130"/>
              </a:lnSpc>
            </a:pPr>
            <a:r>
              <a:rPr lang="en-US" sz="2949" dirty="0">
                <a:solidFill>
                  <a:srgbClr val="818181"/>
                </a:solidFill>
                <a:latin typeface="Agrandir Bold"/>
              </a:rPr>
              <a:t>2) Defeasance</a:t>
            </a:r>
          </a:p>
        </p:txBody>
      </p:sp>
      <p:sp>
        <p:nvSpPr>
          <p:cNvPr id="6" name="TextBox 12">
            <a:extLst>
              <a:ext uri="{FF2B5EF4-FFF2-40B4-BE49-F238E27FC236}">
                <a16:creationId xmlns:a16="http://schemas.microsoft.com/office/drawing/2014/main" id="{C3C0925F-9479-47CA-BEAF-066748C0FBD7}"/>
              </a:ext>
            </a:extLst>
          </p:cNvPr>
          <p:cNvSpPr txBox="1"/>
          <p:nvPr/>
        </p:nvSpPr>
        <p:spPr>
          <a:xfrm>
            <a:off x="1525790" y="3993538"/>
            <a:ext cx="9980409" cy="494174"/>
          </a:xfrm>
          <a:prstGeom prst="rect">
            <a:avLst/>
          </a:prstGeom>
        </p:spPr>
        <p:txBody>
          <a:bodyPr lIns="0" tIns="0" rIns="0" bIns="0" rtlCol="0" anchor="t">
            <a:spAutoFit/>
          </a:bodyPr>
          <a:lstStyle/>
          <a:p>
            <a:pPr>
              <a:lnSpc>
                <a:spcPts val="4130"/>
              </a:lnSpc>
            </a:pPr>
            <a:r>
              <a:rPr lang="en-US" sz="2800" dirty="0">
                <a:solidFill>
                  <a:srgbClr val="818181"/>
                </a:solidFill>
                <a:latin typeface="Agrandir Bold"/>
              </a:rPr>
              <a:t>3) Alienation</a:t>
            </a:r>
          </a:p>
        </p:txBody>
      </p:sp>
      <p:sp>
        <p:nvSpPr>
          <p:cNvPr id="7" name="TextBox 13">
            <a:extLst>
              <a:ext uri="{FF2B5EF4-FFF2-40B4-BE49-F238E27FC236}">
                <a16:creationId xmlns:a16="http://schemas.microsoft.com/office/drawing/2014/main" id="{AA9A0AA5-45D7-77F6-B07A-9A9AD9B571DD}"/>
              </a:ext>
            </a:extLst>
          </p:cNvPr>
          <p:cNvSpPr txBox="1"/>
          <p:nvPr/>
        </p:nvSpPr>
        <p:spPr>
          <a:xfrm>
            <a:off x="1525790" y="4658386"/>
            <a:ext cx="9980409" cy="489108"/>
          </a:xfrm>
          <a:prstGeom prst="rect">
            <a:avLst/>
          </a:prstGeom>
        </p:spPr>
        <p:txBody>
          <a:bodyPr lIns="0" tIns="0" rIns="0" bIns="0" rtlCol="0" anchor="t">
            <a:spAutoFit/>
          </a:bodyPr>
          <a:lstStyle/>
          <a:p>
            <a:pPr>
              <a:lnSpc>
                <a:spcPts val="4130"/>
              </a:lnSpc>
            </a:pPr>
            <a:r>
              <a:rPr lang="en-US" sz="2800" dirty="0">
                <a:solidFill>
                  <a:srgbClr val="FFFF00"/>
                </a:solidFill>
                <a:latin typeface="Agrandir Bold"/>
              </a:rPr>
              <a:t>4) Acceleration</a:t>
            </a:r>
          </a:p>
        </p:txBody>
      </p:sp>
    </p:spTree>
    <p:extLst>
      <p:ext uri="{BB962C8B-B14F-4D97-AF65-F5344CB8AC3E}">
        <p14:creationId xmlns:p14="http://schemas.microsoft.com/office/powerpoint/2010/main" val="39952715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685800" y="1376503"/>
            <a:ext cx="10820400" cy="591765"/>
          </a:xfrm>
          <a:prstGeom prst="rect">
            <a:avLst/>
          </a:prstGeom>
        </p:spPr>
        <p:txBody>
          <a:bodyPr lIns="0" tIns="0" rIns="0" bIns="0" rtlCol="0" anchor="t">
            <a:spAutoFit/>
          </a:bodyPr>
          <a:lstStyle/>
          <a:p>
            <a:pPr>
              <a:lnSpc>
                <a:spcPts val="5114"/>
              </a:lnSpc>
            </a:pPr>
            <a:r>
              <a:rPr lang="en-US" sz="2991" dirty="0">
                <a:solidFill>
                  <a:srgbClr val="FFFFFF"/>
                </a:solidFill>
                <a:latin typeface="Agrandir Bold"/>
              </a:rPr>
              <a:t>A promissory note is NOT</a:t>
            </a:r>
          </a:p>
        </p:txBody>
      </p:sp>
      <p:sp>
        <p:nvSpPr>
          <p:cNvPr id="4" name="TextBox 10">
            <a:extLst>
              <a:ext uri="{FF2B5EF4-FFF2-40B4-BE49-F238E27FC236}">
                <a16:creationId xmlns:a16="http://schemas.microsoft.com/office/drawing/2014/main" id="{0E5BBF22-B74B-D38E-2310-44404795B8E3}"/>
              </a:ext>
            </a:extLst>
          </p:cNvPr>
          <p:cNvSpPr txBox="1"/>
          <p:nvPr/>
        </p:nvSpPr>
        <p:spPr>
          <a:xfrm>
            <a:off x="1442897" y="2928294"/>
            <a:ext cx="9980409" cy="494174"/>
          </a:xfrm>
          <a:prstGeom prst="rect">
            <a:avLst/>
          </a:prstGeom>
        </p:spPr>
        <p:txBody>
          <a:bodyPr lIns="0" tIns="0" rIns="0" bIns="0" rtlCol="0" anchor="t">
            <a:spAutoFit/>
          </a:bodyPr>
          <a:lstStyle/>
          <a:p>
            <a:pPr>
              <a:lnSpc>
                <a:spcPts val="4130"/>
              </a:lnSpc>
            </a:pPr>
            <a:r>
              <a:rPr lang="en-US" sz="2949" dirty="0">
                <a:latin typeface="Agrandir Bold"/>
              </a:rPr>
              <a:t>1) A negotiable instrument.</a:t>
            </a:r>
          </a:p>
        </p:txBody>
      </p:sp>
      <p:sp>
        <p:nvSpPr>
          <p:cNvPr id="5" name="TextBox 11">
            <a:extLst>
              <a:ext uri="{FF2B5EF4-FFF2-40B4-BE49-F238E27FC236}">
                <a16:creationId xmlns:a16="http://schemas.microsoft.com/office/drawing/2014/main" id="{8BE5DA03-F955-1159-092C-E29B956E4743}"/>
              </a:ext>
            </a:extLst>
          </p:cNvPr>
          <p:cNvSpPr txBox="1"/>
          <p:nvPr/>
        </p:nvSpPr>
        <p:spPr>
          <a:xfrm>
            <a:off x="1442898" y="3756874"/>
            <a:ext cx="9980409" cy="494174"/>
          </a:xfrm>
          <a:prstGeom prst="rect">
            <a:avLst/>
          </a:prstGeom>
        </p:spPr>
        <p:txBody>
          <a:bodyPr lIns="0" tIns="0" rIns="0" bIns="0" rtlCol="0" anchor="t">
            <a:spAutoFit/>
          </a:bodyPr>
          <a:lstStyle/>
          <a:p>
            <a:pPr>
              <a:lnSpc>
                <a:spcPts val="4130"/>
              </a:lnSpc>
            </a:pPr>
            <a:r>
              <a:rPr lang="en-US" sz="2949" dirty="0">
                <a:solidFill>
                  <a:srgbClr val="FFFFFF"/>
                </a:solidFill>
                <a:latin typeface="Agrandir Bold"/>
              </a:rPr>
              <a:t>2) Evidence of debt.</a:t>
            </a:r>
          </a:p>
        </p:txBody>
      </p:sp>
      <p:sp>
        <p:nvSpPr>
          <p:cNvPr id="6" name="TextBox 12">
            <a:extLst>
              <a:ext uri="{FF2B5EF4-FFF2-40B4-BE49-F238E27FC236}">
                <a16:creationId xmlns:a16="http://schemas.microsoft.com/office/drawing/2014/main" id="{C3C0925F-9479-47CA-BEAF-066748C0FBD7}"/>
              </a:ext>
            </a:extLst>
          </p:cNvPr>
          <p:cNvSpPr txBox="1"/>
          <p:nvPr/>
        </p:nvSpPr>
        <p:spPr>
          <a:xfrm>
            <a:off x="1442899" y="4585454"/>
            <a:ext cx="10339370" cy="494174"/>
          </a:xfrm>
          <a:prstGeom prst="rect">
            <a:avLst/>
          </a:prstGeom>
        </p:spPr>
        <p:txBody>
          <a:bodyPr wrap="square" lIns="0" tIns="0" rIns="0" bIns="0" rtlCol="0" anchor="t">
            <a:spAutoFit/>
          </a:bodyPr>
          <a:lstStyle/>
          <a:p>
            <a:pPr>
              <a:lnSpc>
                <a:spcPts val="4130"/>
              </a:lnSpc>
            </a:pPr>
            <a:r>
              <a:rPr lang="en-US" sz="2949" dirty="0">
                <a:latin typeface="Agrandir Bold"/>
              </a:rPr>
              <a:t>3) A document in which the debtor agrees to repay the stated loan.</a:t>
            </a:r>
          </a:p>
        </p:txBody>
      </p:sp>
      <p:sp>
        <p:nvSpPr>
          <p:cNvPr id="7" name="TextBox 13">
            <a:extLst>
              <a:ext uri="{FF2B5EF4-FFF2-40B4-BE49-F238E27FC236}">
                <a16:creationId xmlns:a16="http://schemas.microsoft.com/office/drawing/2014/main" id="{AA9A0AA5-45D7-77F6-B07A-9A9AD9B571DD}"/>
              </a:ext>
            </a:extLst>
          </p:cNvPr>
          <p:cNvSpPr txBox="1"/>
          <p:nvPr/>
        </p:nvSpPr>
        <p:spPr>
          <a:xfrm>
            <a:off x="1442900" y="5342520"/>
            <a:ext cx="9980409" cy="494174"/>
          </a:xfrm>
          <a:prstGeom prst="rect">
            <a:avLst/>
          </a:prstGeom>
        </p:spPr>
        <p:txBody>
          <a:bodyPr lIns="0" tIns="0" rIns="0" bIns="0" rtlCol="0" anchor="t">
            <a:spAutoFit/>
          </a:bodyPr>
          <a:lstStyle/>
          <a:p>
            <a:pPr>
              <a:lnSpc>
                <a:spcPts val="4130"/>
              </a:lnSpc>
            </a:pPr>
            <a:r>
              <a:rPr lang="en-US" sz="2949" dirty="0">
                <a:latin typeface="Agrandir Bold"/>
              </a:rPr>
              <a:t>4) Evidence of title.</a:t>
            </a:r>
          </a:p>
        </p:txBody>
      </p:sp>
    </p:spTree>
    <p:extLst>
      <p:ext uri="{BB962C8B-B14F-4D97-AF65-F5344CB8AC3E}">
        <p14:creationId xmlns:p14="http://schemas.microsoft.com/office/powerpoint/2010/main" val="383962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Financing – </a:t>
            </a:r>
            <a:r>
              <a:rPr lang="en-US" sz="2200" b="1" dirty="0">
                <a:solidFill>
                  <a:schemeClr val="tx1"/>
                </a:solidFill>
              </a:rPr>
              <a:t>The Paperwork</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203</a:t>
            </a:r>
          </a:p>
        </p:txBody>
      </p:sp>
      <p:sp>
        <p:nvSpPr>
          <p:cNvPr id="8" name="TextBox 7">
            <a:extLst>
              <a:ext uri="{FF2B5EF4-FFF2-40B4-BE49-F238E27FC236}">
                <a16:creationId xmlns:a16="http://schemas.microsoft.com/office/drawing/2014/main" id="{3D6C5B2F-297D-EAE3-2674-A49589F12630}"/>
              </a:ext>
            </a:extLst>
          </p:cNvPr>
          <p:cNvSpPr txBox="1"/>
          <p:nvPr/>
        </p:nvSpPr>
        <p:spPr>
          <a:xfrm>
            <a:off x="1733006" y="1881194"/>
            <a:ext cx="9439086" cy="3900107"/>
          </a:xfrm>
          <a:prstGeom prst="rect">
            <a:avLst/>
          </a:prstGeom>
          <a:noFill/>
        </p:spPr>
        <p:txBody>
          <a:bodyPr wrap="square" rtlCol="0">
            <a:spAutoFit/>
          </a:bodyPr>
          <a:lstStyle/>
          <a:p>
            <a:pPr>
              <a:lnSpc>
                <a:spcPct val="150000"/>
              </a:lnSpc>
            </a:pPr>
            <a:r>
              <a:rPr lang="en-US" sz="2400" dirty="0">
                <a:solidFill>
                  <a:srgbClr val="FFFF00"/>
                </a:solidFill>
              </a:rPr>
              <a:t>Clauses</a:t>
            </a:r>
            <a:r>
              <a:rPr lang="en-US" sz="2400" dirty="0"/>
              <a:t>:</a:t>
            </a:r>
          </a:p>
          <a:p>
            <a:pPr>
              <a:lnSpc>
                <a:spcPct val="150000"/>
              </a:lnSpc>
            </a:pPr>
            <a:r>
              <a:rPr lang="en-US" sz="2400" dirty="0"/>
              <a:t>	- Release of Indebtedness</a:t>
            </a:r>
          </a:p>
          <a:p>
            <a:pPr>
              <a:lnSpc>
                <a:spcPct val="150000"/>
              </a:lnSpc>
            </a:pPr>
            <a:r>
              <a:rPr lang="en-US" sz="2400" dirty="0"/>
              <a:t>	1.  </a:t>
            </a:r>
            <a:r>
              <a:rPr lang="en-US" sz="2400" dirty="0">
                <a:solidFill>
                  <a:srgbClr val="FFFF00"/>
                </a:solidFill>
              </a:rPr>
              <a:t>Defeasance Clause </a:t>
            </a:r>
            <a:r>
              <a:rPr lang="en-US" sz="2400" dirty="0"/>
              <a:t>– States that when the mortgage is</a:t>
            </a:r>
            <a:br>
              <a:rPr lang="en-US" sz="2400" dirty="0"/>
            </a:br>
            <a:r>
              <a:rPr lang="en-US" sz="2400" dirty="0"/>
              <a:t>           satisfied, the mortgagee executes a satisfaction or</a:t>
            </a:r>
            <a:br>
              <a:rPr lang="en-US" sz="2400" dirty="0"/>
            </a:br>
            <a:r>
              <a:rPr lang="en-US" sz="2400" dirty="0"/>
              <a:t>           release of mortgage.</a:t>
            </a:r>
          </a:p>
          <a:p>
            <a:pPr>
              <a:lnSpc>
                <a:spcPct val="150000"/>
              </a:lnSpc>
            </a:pPr>
            <a:r>
              <a:rPr lang="en-US" sz="2400" dirty="0"/>
              <a:t>	2.  Release Deed or Reconveyance Deed – document 				utilized in a Deed of Trust</a:t>
            </a:r>
            <a:endParaRPr lang="en-US" sz="2000" dirty="0"/>
          </a:p>
        </p:txBody>
      </p:sp>
    </p:spTree>
    <p:extLst>
      <p:ext uri="{BB962C8B-B14F-4D97-AF65-F5344CB8AC3E}">
        <p14:creationId xmlns:p14="http://schemas.microsoft.com/office/powerpoint/2010/main" val="40257584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685800" y="1376503"/>
            <a:ext cx="10820400" cy="591765"/>
          </a:xfrm>
          <a:prstGeom prst="rect">
            <a:avLst/>
          </a:prstGeom>
        </p:spPr>
        <p:txBody>
          <a:bodyPr lIns="0" tIns="0" rIns="0" bIns="0" rtlCol="0" anchor="t">
            <a:spAutoFit/>
          </a:bodyPr>
          <a:lstStyle/>
          <a:p>
            <a:pPr>
              <a:lnSpc>
                <a:spcPts val="5114"/>
              </a:lnSpc>
            </a:pPr>
            <a:r>
              <a:rPr lang="en-US" sz="2991" dirty="0">
                <a:solidFill>
                  <a:srgbClr val="FFFFFF"/>
                </a:solidFill>
                <a:latin typeface="Agrandir Bold"/>
              </a:rPr>
              <a:t>A promissory note is NOT</a:t>
            </a:r>
          </a:p>
        </p:txBody>
      </p:sp>
      <p:sp>
        <p:nvSpPr>
          <p:cNvPr id="4" name="TextBox 10">
            <a:extLst>
              <a:ext uri="{FF2B5EF4-FFF2-40B4-BE49-F238E27FC236}">
                <a16:creationId xmlns:a16="http://schemas.microsoft.com/office/drawing/2014/main" id="{0E5BBF22-B74B-D38E-2310-44404795B8E3}"/>
              </a:ext>
            </a:extLst>
          </p:cNvPr>
          <p:cNvSpPr txBox="1"/>
          <p:nvPr/>
        </p:nvSpPr>
        <p:spPr>
          <a:xfrm>
            <a:off x="1442897" y="2928294"/>
            <a:ext cx="9980409" cy="494174"/>
          </a:xfrm>
          <a:prstGeom prst="rect">
            <a:avLst/>
          </a:prstGeom>
        </p:spPr>
        <p:txBody>
          <a:bodyPr lIns="0" tIns="0" rIns="0" bIns="0" rtlCol="0" anchor="t">
            <a:spAutoFit/>
          </a:bodyPr>
          <a:lstStyle/>
          <a:p>
            <a:pPr>
              <a:lnSpc>
                <a:spcPts val="4130"/>
              </a:lnSpc>
            </a:pPr>
            <a:r>
              <a:rPr lang="en-US" sz="2949" dirty="0">
                <a:solidFill>
                  <a:srgbClr val="818181"/>
                </a:solidFill>
                <a:latin typeface="Agrandir Bold"/>
              </a:rPr>
              <a:t>1) A negotiable instrument.</a:t>
            </a:r>
          </a:p>
        </p:txBody>
      </p:sp>
      <p:sp>
        <p:nvSpPr>
          <p:cNvPr id="5" name="TextBox 11">
            <a:extLst>
              <a:ext uri="{FF2B5EF4-FFF2-40B4-BE49-F238E27FC236}">
                <a16:creationId xmlns:a16="http://schemas.microsoft.com/office/drawing/2014/main" id="{8BE5DA03-F955-1159-092C-E29B956E4743}"/>
              </a:ext>
            </a:extLst>
          </p:cNvPr>
          <p:cNvSpPr txBox="1"/>
          <p:nvPr/>
        </p:nvSpPr>
        <p:spPr>
          <a:xfrm>
            <a:off x="1442898" y="3756874"/>
            <a:ext cx="9980409" cy="494174"/>
          </a:xfrm>
          <a:prstGeom prst="rect">
            <a:avLst/>
          </a:prstGeom>
        </p:spPr>
        <p:txBody>
          <a:bodyPr lIns="0" tIns="0" rIns="0" bIns="0" rtlCol="0" anchor="t">
            <a:spAutoFit/>
          </a:bodyPr>
          <a:lstStyle/>
          <a:p>
            <a:pPr>
              <a:lnSpc>
                <a:spcPts val="4130"/>
              </a:lnSpc>
            </a:pPr>
            <a:r>
              <a:rPr lang="en-US" sz="2949" dirty="0">
                <a:solidFill>
                  <a:srgbClr val="818181"/>
                </a:solidFill>
                <a:latin typeface="Agrandir Bold"/>
              </a:rPr>
              <a:t>2) Evidence of debt.</a:t>
            </a:r>
          </a:p>
        </p:txBody>
      </p:sp>
      <p:sp>
        <p:nvSpPr>
          <p:cNvPr id="6" name="TextBox 12">
            <a:extLst>
              <a:ext uri="{FF2B5EF4-FFF2-40B4-BE49-F238E27FC236}">
                <a16:creationId xmlns:a16="http://schemas.microsoft.com/office/drawing/2014/main" id="{C3C0925F-9479-47CA-BEAF-066748C0FBD7}"/>
              </a:ext>
            </a:extLst>
          </p:cNvPr>
          <p:cNvSpPr txBox="1"/>
          <p:nvPr/>
        </p:nvSpPr>
        <p:spPr>
          <a:xfrm>
            <a:off x="1442899" y="4585454"/>
            <a:ext cx="10339370" cy="494174"/>
          </a:xfrm>
          <a:prstGeom prst="rect">
            <a:avLst/>
          </a:prstGeom>
        </p:spPr>
        <p:txBody>
          <a:bodyPr wrap="square" lIns="0" tIns="0" rIns="0" bIns="0" rtlCol="0" anchor="t">
            <a:spAutoFit/>
          </a:bodyPr>
          <a:lstStyle/>
          <a:p>
            <a:pPr>
              <a:lnSpc>
                <a:spcPts val="4130"/>
              </a:lnSpc>
            </a:pPr>
            <a:r>
              <a:rPr lang="en-US" sz="2949" dirty="0">
                <a:solidFill>
                  <a:srgbClr val="818181"/>
                </a:solidFill>
                <a:latin typeface="Agrandir Bold"/>
              </a:rPr>
              <a:t>3) A document in which the debtor agrees to repay the stated loan.</a:t>
            </a:r>
          </a:p>
        </p:txBody>
      </p:sp>
      <p:sp>
        <p:nvSpPr>
          <p:cNvPr id="7" name="TextBox 13">
            <a:extLst>
              <a:ext uri="{FF2B5EF4-FFF2-40B4-BE49-F238E27FC236}">
                <a16:creationId xmlns:a16="http://schemas.microsoft.com/office/drawing/2014/main" id="{AA9A0AA5-45D7-77F6-B07A-9A9AD9B571DD}"/>
              </a:ext>
            </a:extLst>
          </p:cNvPr>
          <p:cNvSpPr txBox="1"/>
          <p:nvPr/>
        </p:nvSpPr>
        <p:spPr>
          <a:xfrm>
            <a:off x="1442900" y="5342520"/>
            <a:ext cx="9980409" cy="494174"/>
          </a:xfrm>
          <a:prstGeom prst="rect">
            <a:avLst/>
          </a:prstGeom>
        </p:spPr>
        <p:txBody>
          <a:bodyPr lIns="0" tIns="0" rIns="0" bIns="0" rtlCol="0" anchor="t">
            <a:spAutoFit/>
          </a:bodyPr>
          <a:lstStyle/>
          <a:p>
            <a:pPr>
              <a:lnSpc>
                <a:spcPts val="4130"/>
              </a:lnSpc>
            </a:pPr>
            <a:r>
              <a:rPr lang="en-US" sz="2949" dirty="0">
                <a:solidFill>
                  <a:srgbClr val="FFFF00"/>
                </a:solidFill>
                <a:latin typeface="Agrandir Bold"/>
              </a:rPr>
              <a:t>4) Evidence of title.</a:t>
            </a:r>
          </a:p>
        </p:txBody>
      </p:sp>
    </p:spTree>
    <p:extLst>
      <p:ext uri="{BB962C8B-B14F-4D97-AF65-F5344CB8AC3E}">
        <p14:creationId xmlns:p14="http://schemas.microsoft.com/office/powerpoint/2010/main" val="16594588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4FE834C2-53FE-B926-DB92-A0754493B88E}"/>
              </a:ext>
            </a:extLst>
          </p:cNvPr>
          <p:cNvSpPr txBox="1"/>
          <p:nvPr/>
        </p:nvSpPr>
        <p:spPr>
          <a:xfrm>
            <a:off x="685799" y="1205241"/>
            <a:ext cx="11154905" cy="1239314"/>
          </a:xfrm>
          <a:prstGeom prst="rect">
            <a:avLst/>
          </a:prstGeom>
        </p:spPr>
        <p:txBody>
          <a:bodyPr wrap="square" lIns="0" tIns="0" rIns="0" bIns="0" rtlCol="0" anchor="t">
            <a:spAutoFit/>
          </a:bodyPr>
          <a:lstStyle/>
          <a:p>
            <a:pPr>
              <a:lnSpc>
                <a:spcPts val="5114"/>
              </a:lnSpc>
            </a:pPr>
            <a:r>
              <a:rPr lang="en-US" sz="2800" dirty="0">
                <a:solidFill>
                  <a:srgbClr val="FFFFFF"/>
                </a:solidFill>
                <a:latin typeface="Agrandir Bold"/>
              </a:rPr>
              <a:t>RESPA allows lenders to pay kickbacks to parties that helped the lender obtain a borrower’s business.</a:t>
            </a:r>
          </a:p>
        </p:txBody>
      </p:sp>
      <p:sp>
        <p:nvSpPr>
          <p:cNvPr id="4" name="TextBox 10">
            <a:extLst>
              <a:ext uri="{FF2B5EF4-FFF2-40B4-BE49-F238E27FC236}">
                <a16:creationId xmlns:a16="http://schemas.microsoft.com/office/drawing/2014/main" id="{258AE377-4849-87B1-B8DA-C036B6D50D89}"/>
              </a:ext>
            </a:extLst>
          </p:cNvPr>
          <p:cNvSpPr txBox="1"/>
          <p:nvPr/>
        </p:nvSpPr>
        <p:spPr>
          <a:xfrm>
            <a:off x="1494794" y="3512334"/>
            <a:ext cx="9980409" cy="494174"/>
          </a:xfrm>
          <a:prstGeom prst="rect">
            <a:avLst/>
          </a:prstGeom>
        </p:spPr>
        <p:txBody>
          <a:bodyPr lIns="0" tIns="0" rIns="0" bIns="0" rtlCol="0" anchor="t">
            <a:spAutoFit/>
          </a:bodyPr>
          <a:lstStyle/>
          <a:p>
            <a:pPr>
              <a:lnSpc>
                <a:spcPts val="4130"/>
              </a:lnSpc>
            </a:pPr>
            <a:r>
              <a:rPr lang="en-US" sz="2949" dirty="0">
                <a:solidFill>
                  <a:srgbClr val="FFFFFF"/>
                </a:solidFill>
                <a:latin typeface="Agrandir Bold"/>
              </a:rPr>
              <a:t>1) True</a:t>
            </a:r>
          </a:p>
        </p:txBody>
      </p:sp>
      <p:sp>
        <p:nvSpPr>
          <p:cNvPr id="5" name="TextBox 11">
            <a:extLst>
              <a:ext uri="{FF2B5EF4-FFF2-40B4-BE49-F238E27FC236}">
                <a16:creationId xmlns:a16="http://schemas.microsoft.com/office/drawing/2014/main" id="{015E5983-FD77-CFA9-5631-E0889680E2FB}"/>
              </a:ext>
            </a:extLst>
          </p:cNvPr>
          <p:cNvSpPr txBox="1"/>
          <p:nvPr/>
        </p:nvSpPr>
        <p:spPr>
          <a:xfrm>
            <a:off x="1494794" y="4672528"/>
            <a:ext cx="9980409" cy="494174"/>
          </a:xfrm>
          <a:prstGeom prst="rect">
            <a:avLst/>
          </a:prstGeom>
        </p:spPr>
        <p:txBody>
          <a:bodyPr lIns="0" tIns="0" rIns="0" bIns="0" rtlCol="0" anchor="t">
            <a:spAutoFit/>
          </a:bodyPr>
          <a:lstStyle/>
          <a:p>
            <a:pPr>
              <a:lnSpc>
                <a:spcPts val="4130"/>
              </a:lnSpc>
            </a:pPr>
            <a:r>
              <a:rPr lang="en-US" sz="2949">
                <a:solidFill>
                  <a:srgbClr val="FFFFFF"/>
                </a:solidFill>
                <a:latin typeface="Agrandir Bold"/>
              </a:rPr>
              <a:t>2) False</a:t>
            </a:r>
          </a:p>
        </p:txBody>
      </p:sp>
    </p:spTree>
    <p:extLst>
      <p:ext uri="{BB962C8B-B14F-4D97-AF65-F5344CB8AC3E}">
        <p14:creationId xmlns:p14="http://schemas.microsoft.com/office/powerpoint/2010/main" val="28840534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4FE834C2-53FE-B926-DB92-A0754493B88E}"/>
              </a:ext>
            </a:extLst>
          </p:cNvPr>
          <p:cNvSpPr txBox="1"/>
          <p:nvPr/>
        </p:nvSpPr>
        <p:spPr>
          <a:xfrm>
            <a:off x="685799" y="1205241"/>
            <a:ext cx="11154905" cy="1239314"/>
          </a:xfrm>
          <a:prstGeom prst="rect">
            <a:avLst/>
          </a:prstGeom>
        </p:spPr>
        <p:txBody>
          <a:bodyPr wrap="square" lIns="0" tIns="0" rIns="0" bIns="0" rtlCol="0" anchor="t">
            <a:spAutoFit/>
          </a:bodyPr>
          <a:lstStyle/>
          <a:p>
            <a:pPr>
              <a:lnSpc>
                <a:spcPts val="5114"/>
              </a:lnSpc>
            </a:pPr>
            <a:r>
              <a:rPr lang="en-US" sz="2800" dirty="0">
                <a:solidFill>
                  <a:srgbClr val="FFFFFF"/>
                </a:solidFill>
                <a:latin typeface="Agrandir Bold"/>
              </a:rPr>
              <a:t>RESPA allows lenders to pay kickbacks to parties that helped the lender obtain a borrower’s business.</a:t>
            </a:r>
          </a:p>
        </p:txBody>
      </p:sp>
      <p:sp>
        <p:nvSpPr>
          <p:cNvPr id="4" name="TextBox 10">
            <a:extLst>
              <a:ext uri="{FF2B5EF4-FFF2-40B4-BE49-F238E27FC236}">
                <a16:creationId xmlns:a16="http://schemas.microsoft.com/office/drawing/2014/main" id="{258AE377-4849-87B1-B8DA-C036B6D50D89}"/>
              </a:ext>
            </a:extLst>
          </p:cNvPr>
          <p:cNvSpPr txBox="1"/>
          <p:nvPr/>
        </p:nvSpPr>
        <p:spPr>
          <a:xfrm>
            <a:off x="1494794" y="3512334"/>
            <a:ext cx="9980409" cy="494174"/>
          </a:xfrm>
          <a:prstGeom prst="rect">
            <a:avLst/>
          </a:prstGeom>
        </p:spPr>
        <p:txBody>
          <a:bodyPr lIns="0" tIns="0" rIns="0" bIns="0" rtlCol="0" anchor="t">
            <a:spAutoFit/>
          </a:bodyPr>
          <a:lstStyle/>
          <a:p>
            <a:pPr>
              <a:lnSpc>
                <a:spcPts val="4130"/>
              </a:lnSpc>
            </a:pPr>
            <a:r>
              <a:rPr lang="en-US" sz="2949" dirty="0">
                <a:solidFill>
                  <a:srgbClr val="818181"/>
                </a:solidFill>
                <a:latin typeface="Agrandir Bold"/>
              </a:rPr>
              <a:t>1) True</a:t>
            </a:r>
          </a:p>
        </p:txBody>
      </p:sp>
      <p:sp>
        <p:nvSpPr>
          <p:cNvPr id="5" name="TextBox 11">
            <a:extLst>
              <a:ext uri="{FF2B5EF4-FFF2-40B4-BE49-F238E27FC236}">
                <a16:creationId xmlns:a16="http://schemas.microsoft.com/office/drawing/2014/main" id="{015E5983-FD77-CFA9-5631-E0889680E2FB}"/>
              </a:ext>
            </a:extLst>
          </p:cNvPr>
          <p:cNvSpPr txBox="1"/>
          <p:nvPr/>
        </p:nvSpPr>
        <p:spPr>
          <a:xfrm>
            <a:off x="1494794" y="4672528"/>
            <a:ext cx="9980409" cy="494174"/>
          </a:xfrm>
          <a:prstGeom prst="rect">
            <a:avLst/>
          </a:prstGeom>
        </p:spPr>
        <p:txBody>
          <a:bodyPr lIns="0" tIns="0" rIns="0" bIns="0" rtlCol="0" anchor="t">
            <a:spAutoFit/>
          </a:bodyPr>
          <a:lstStyle/>
          <a:p>
            <a:pPr>
              <a:lnSpc>
                <a:spcPts val="4130"/>
              </a:lnSpc>
            </a:pPr>
            <a:r>
              <a:rPr lang="en-US" sz="2949" dirty="0">
                <a:solidFill>
                  <a:srgbClr val="FFFF00"/>
                </a:solidFill>
                <a:latin typeface="Agrandir Bold"/>
              </a:rPr>
              <a:t>2) False</a:t>
            </a:r>
          </a:p>
        </p:txBody>
      </p:sp>
    </p:spTree>
    <p:extLst>
      <p:ext uri="{BB962C8B-B14F-4D97-AF65-F5344CB8AC3E}">
        <p14:creationId xmlns:p14="http://schemas.microsoft.com/office/powerpoint/2010/main" val="14963635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685800" y="1062458"/>
            <a:ext cx="10820400" cy="1245790"/>
          </a:xfrm>
          <a:prstGeom prst="rect">
            <a:avLst/>
          </a:prstGeom>
        </p:spPr>
        <p:txBody>
          <a:bodyPr lIns="0" tIns="0" rIns="0" bIns="0" rtlCol="0" anchor="t">
            <a:spAutoFit/>
          </a:bodyPr>
          <a:lstStyle/>
          <a:p>
            <a:pPr>
              <a:lnSpc>
                <a:spcPts val="5114"/>
              </a:lnSpc>
            </a:pPr>
            <a:r>
              <a:rPr lang="en-US" sz="2991" dirty="0">
                <a:solidFill>
                  <a:srgbClr val="FFFFFF"/>
                </a:solidFill>
                <a:latin typeface="Agrandir Bold"/>
              </a:rPr>
              <a:t>What is the kind of real estate loan in which the interest rate is tied to the movement of an objective economic indicator?</a:t>
            </a:r>
          </a:p>
        </p:txBody>
      </p:sp>
      <p:sp>
        <p:nvSpPr>
          <p:cNvPr id="4" name="TextBox 10">
            <a:extLst>
              <a:ext uri="{FF2B5EF4-FFF2-40B4-BE49-F238E27FC236}">
                <a16:creationId xmlns:a16="http://schemas.microsoft.com/office/drawing/2014/main" id="{0E5BBF22-B74B-D38E-2310-44404795B8E3}"/>
              </a:ext>
            </a:extLst>
          </p:cNvPr>
          <p:cNvSpPr txBox="1"/>
          <p:nvPr/>
        </p:nvSpPr>
        <p:spPr>
          <a:xfrm>
            <a:off x="1525789" y="3401554"/>
            <a:ext cx="9980409" cy="494174"/>
          </a:xfrm>
          <a:prstGeom prst="rect">
            <a:avLst/>
          </a:prstGeom>
        </p:spPr>
        <p:txBody>
          <a:bodyPr lIns="0" tIns="0" rIns="0" bIns="0" rtlCol="0" anchor="t">
            <a:spAutoFit/>
          </a:bodyPr>
          <a:lstStyle/>
          <a:p>
            <a:pPr>
              <a:lnSpc>
                <a:spcPts val="4130"/>
              </a:lnSpc>
            </a:pPr>
            <a:r>
              <a:rPr lang="en-US" sz="2949" dirty="0">
                <a:latin typeface="Agrandir Bold"/>
              </a:rPr>
              <a:t>1) Buydown</a:t>
            </a:r>
          </a:p>
        </p:txBody>
      </p:sp>
      <p:sp>
        <p:nvSpPr>
          <p:cNvPr id="5" name="TextBox 11">
            <a:extLst>
              <a:ext uri="{FF2B5EF4-FFF2-40B4-BE49-F238E27FC236}">
                <a16:creationId xmlns:a16="http://schemas.microsoft.com/office/drawing/2014/main" id="{8BE5DA03-F955-1159-092C-E29B956E4743}"/>
              </a:ext>
            </a:extLst>
          </p:cNvPr>
          <p:cNvSpPr txBox="1"/>
          <p:nvPr/>
        </p:nvSpPr>
        <p:spPr>
          <a:xfrm>
            <a:off x="1525790" y="4203441"/>
            <a:ext cx="9980409" cy="494174"/>
          </a:xfrm>
          <a:prstGeom prst="rect">
            <a:avLst/>
          </a:prstGeom>
        </p:spPr>
        <p:txBody>
          <a:bodyPr lIns="0" tIns="0" rIns="0" bIns="0" rtlCol="0" anchor="t">
            <a:spAutoFit/>
          </a:bodyPr>
          <a:lstStyle/>
          <a:p>
            <a:pPr>
              <a:lnSpc>
                <a:spcPts val="4130"/>
              </a:lnSpc>
            </a:pPr>
            <a:r>
              <a:rPr lang="en-US" sz="2949" dirty="0">
                <a:solidFill>
                  <a:srgbClr val="FFFFFF"/>
                </a:solidFill>
                <a:latin typeface="Agrandir Bold"/>
              </a:rPr>
              <a:t>2) Graduated mortgage payment</a:t>
            </a:r>
          </a:p>
        </p:txBody>
      </p:sp>
      <p:sp>
        <p:nvSpPr>
          <p:cNvPr id="6" name="TextBox 12">
            <a:extLst>
              <a:ext uri="{FF2B5EF4-FFF2-40B4-BE49-F238E27FC236}">
                <a16:creationId xmlns:a16="http://schemas.microsoft.com/office/drawing/2014/main" id="{C3C0925F-9479-47CA-BEAF-066748C0FBD7}"/>
              </a:ext>
            </a:extLst>
          </p:cNvPr>
          <p:cNvSpPr txBox="1"/>
          <p:nvPr/>
        </p:nvSpPr>
        <p:spPr>
          <a:xfrm>
            <a:off x="1525791" y="4969524"/>
            <a:ext cx="9980409" cy="494174"/>
          </a:xfrm>
          <a:prstGeom prst="rect">
            <a:avLst/>
          </a:prstGeom>
        </p:spPr>
        <p:txBody>
          <a:bodyPr lIns="0" tIns="0" rIns="0" bIns="0" rtlCol="0" anchor="t">
            <a:spAutoFit/>
          </a:bodyPr>
          <a:lstStyle/>
          <a:p>
            <a:pPr>
              <a:lnSpc>
                <a:spcPts val="4130"/>
              </a:lnSpc>
            </a:pPr>
            <a:r>
              <a:rPr lang="en-US" sz="2949" dirty="0">
                <a:latin typeface="Agrandir Bold"/>
              </a:rPr>
              <a:t>3) Adjustable-rate mortgage</a:t>
            </a:r>
          </a:p>
        </p:txBody>
      </p:sp>
      <p:sp>
        <p:nvSpPr>
          <p:cNvPr id="7" name="TextBox 13">
            <a:extLst>
              <a:ext uri="{FF2B5EF4-FFF2-40B4-BE49-F238E27FC236}">
                <a16:creationId xmlns:a16="http://schemas.microsoft.com/office/drawing/2014/main" id="{AA9A0AA5-45D7-77F6-B07A-9A9AD9B571DD}"/>
              </a:ext>
            </a:extLst>
          </p:cNvPr>
          <p:cNvSpPr txBox="1"/>
          <p:nvPr/>
        </p:nvSpPr>
        <p:spPr>
          <a:xfrm>
            <a:off x="1525791" y="5712159"/>
            <a:ext cx="9980409" cy="494174"/>
          </a:xfrm>
          <a:prstGeom prst="rect">
            <a:avLst/>
          </a:prstGeom>
        </p:spPr>
        <p:txBody>
          <a:bodyPr lIns="0" tIns="0" rIns="0" bIns="0" rtlCol="0" anchor="t">
            <a:spAutoFit/>
          </a:bodyPr>
          <a:lstStyle/>
          <a:p>
            <a:pPr>
              <a:lnSpc>
                <a:spcPts val="4130"/>
              </a:lnSpc>
            </a:pPr>
            <a:r>
              <a:rPr lang="en-US" sz="2949" dirty="0">
                <a:latin typeface="Agrandir Bold"/>
              </a:rPr>
              <a:t>4) Straight loan</a:t>
            </a:r>
          </a:p>
        </p:txBody>
      </p:sp>
    </p:spTree>
    <p:extLst>
      <p:ext uri="{BB962C8B-B14F-4D97-AF65-F5344CB8AC3E}">
        <p14:creationId xmlns:p14="http://schemas.microsoft.com/office/powerpoint/2010/main" val="189935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685800" y="1062458"/>
            <a:ext cx="10820400" cy="1245790"/>
          </a:xfrm>
          <a:prstGeom prst="rect">
            <a:avLst/>
          </a:prstGeom>
        </p:spPr>
        <p:txBody>
          <a:bodyPr lIns="0" tIns="0" rIns="0" bIns="0" rtlCol="0" anchor="t">
            <a:spAutoFit/>
          </a:bodyPr>
          <a:lstStyle/>
          <a:p>
            <a:pPr>
              <a:lnSpc>
                <a:spcPts val="5114"/>
              </a:lnSpc>
            </a:pPr>
            <a:r>
              <a:rPr lang="en-US" sz="2991" dirty="0">
                <a:solidFill>
                  <a:srgbClr val="FFFFFF"/>
                </a:solidFill>
                <a:latin typeface="Agrandir Bold"/>
              </a:rPr>
              <a:t>What is the kind of real estate loan in which the interest rate is tied to the movement of an objective economic indicator?</a:t>
            </a:r>
          </a:p>
        </p:txBody>
      </p:sp>
      <p:sp>
        <p:nvSpPr>
          <p:cNvPr id="4" name="TextBox 10">
            <a:extLst>
              <a:ext uri="{FF2B5EF4-FFF2-40B4-BE49-F238E27FC236}">
                <a16:creationId xmlns:a16="http://schemas.microsoft.com/office/drawing/2014/main" id="{0E5BBF22-B74B-D38E-2310-44404795B8E3}"/>
              </a:ext>
            </a:extLst>
          </p:cNvPr>
          <p:cNvSpPr txBox="1"/>
          <p:nvPr/>
        </p:nvSpPr>
        <p:spPr>
          <a:xfrm>
            <a:off x="1525789" y="3401554"/>
            <a:ext cx="9980409" cy="494174"/>
          </a:xfrm>
          <a:prstGeom prst="rect">
            <a:avLst/>
          </a:prstGeom>
        </p:spPr>
        <p:txBody>
          <a:bodyPr lIns="0" tIns="0" rIns="0" bIns="0" rtlCol="0" anchor="t">
            <a:spAutoFit/>
          </a:bodyPr>
          <a:lstStyle/>
          <a:p>
            <a:pPr>
              <a:lnSpc>
                <a:spcPts val="4130"/>
              </a:lnSpc>
            </a:pPr>
            <a:r>
              <a:rPr lang="en-US" sz="2949" dirty="0">
                <a:solidFill>
                  <a:srgbClr val="818181"/>
                </a:solidFill>
                <a:latin typeface="Agrandir Bold"/>
              </a:rPr>
              <a:t>1) Buydown</a:t>
            </a:r>
          </a:p>
        </p:txBody>
      </p:sp>
      <p:sp>
        <p:nvSpPr>
          <p:cNvPr id="5" name="TextBox 11">
            <a:extLst>
              <a:ext uri="{FF2B5EF4-FFF2-40B4-BE49-F238E27FC236}">
                <a16:creationId xmlns:a16="http://schemas.microsoft.com/office/drawing/2014/main" id="{8BE5DA03-F955-1159-092C-E29B956E4743}"/>
              </a:ext>
            </a:extLst>
          </p:cNvPr>
          <p:cNvSpPr txBox="1"/>
          <p:nvPr/>
        </p:nvSpPr>
        <p:spPr>
          <a:xfrm>
            <a:off x="1525790" y="4203441"/>
            <a:ext cx="9980409" cy="494174"/>
          </a:xfrm>
          <a:prstGeom prst="rect">
            <a:avLst/>
          </a:prstGeom>
        </p:spPr>
        <p:txBody>
          <a:bodyPr lIns="0" tIns="0" rIns="0" bIns="0" rtlCol="0" anchor="t">
            <a:spAutoFit/>
          </a:bodyPr>
          <a:lstStyle/>
          <a:p>
            <a:pPr>
              <a:lnSpc>
                <a:spcPts val="4130"/>
              </a:lnSpc>
            </a:pPr>
            <a:r>
              <a:rPr lang="en-US" sz="2949" dirty="0">
                <a:solidFill>
                  <a:srgbClr val="818181"/>
                </a:solidFill>
                <a:latin typeface="Agrandir Bold"/>
              </a:rPr>
              <a:t>2) Graduated mortgage payment</a:t>
            </a:r>
          </a:p>
        </p:txBody>
      </p:sp>
      <p:sp>
        <p:nvSpPr>
          <p:cNvPr id="6" name="TextBox 12">
            <a:extLst>
              <a:ext uri="{FF2B5EF4-FFF2-40B4-BE49-F238E27FC236}">
                <a16:creationId xmlns:a16="http://schemas.microsoft.com/office/drawing/2014/main" id="{C3C0925F-9479-47CA-BEAF-066748C0FBD7}"/>
              </a:ext>
            </a:extLst>
          </p:cNvPr>
          <p:cNvSpPr txBox="1"/>
          <p:nvPr/>
        </p:nvSpPr>
        <p:spPr>
          <a:xfrm>
            <a:off x="1525791" y="4969524"/>
            <a:ext cx="9980409" cy="494174"/>
          </a:xfrm>
          <a:prstGeom prst="rect">
            <a:avLst/>
          </a:prstGeom>
        </p:spPr>
        <p:txBody>
          <a:bodyPr lIns="0" tIns="0" rIns="0" bIns="0" rtlCol="0" anchor="t">
            <a:spAutoFit/>
          </a:bodyPr>
          <a:lstStyle/>
          <a:p>
            <a:pPr>
              <a:lnSpc>
                <a:spcPts val="4130"/>
              </a:lnSpc>
            </a:pPr>
            <a:r>
              <a:rPr lang="en-US" sz="2949" dirty="0">
                <a:solidFill>
                  <a:srgbClr val="FFFF00"/>
                </a:solidFill>
                <a:latin typeface="Agrandir Bold"/>
              </a:rPr>
              <a:t>3) Adjustable-rate mortgage</a:t>
            </a:r>
          </a:p>
        </p:txBody>
      </p:sp>
      <p:sp>
        <p:nvSpPr>
          <p:cNvPr id="7" name="TextBox 13">
            <a:extLst>
              <a:ext uri="{FF2B5EF4-FFF2-40B4-BE49-F238E27FC236}">
                <a16:creationId xmlns:a16="http://schemas.microsoft.com/office/drawing/2014/main" id="{AA9A0AA5-45D7-77F6-B07A-9A9AD9B571DD}"/>
              </a:ext>
            </a:extLst>
          </p:cNvPr>
          <p:cNvSpPr txBox="1"/>
          <p:nvPr/>
        </p:nvSpPr>
        <p:spPr>
          <a:xfrm>
            <a:off x="1525791" y="5712159"/>
            <a:ext cx="9980409" cy="494174"/>
          </a:xfrm>
          <a:prstGeom prst="rect">
            <a:avLst/>
          </a:prstGeom>
        </p:spPr>
        <p:txBody>
          <a:bodyPr lIns="0" tIns="0" rIns="0" bIns="0" rtlCol="0" anchor="t">
            <a:spAutoFit/>
          </a:bodyPr>
          <a:lstStyle/>
          <a:p>
            <a:pPr>
              <a:lnSpc>
                <a:spcPts val="4130"/>
              </a:lnSpc>
            </a:pPr>
            <a:r>
              <a:rPr lang="en-US" sz="2949" dirty="0">
                <a:solidFill>
                  <a:srgbClr val="818181"/>
                </a:solidFill>
                <a:latin typeface="Agrandir Bold"/>
              </a:rPr>
              <a:t>4) Straight loan</a:t>
            </a:r>
          </a:p>
        </p:txBody>
      </p:sp>
    </p:spTree>
    <p:extLst>
      <p:ext uri="{BB962C8B-B14F-4D97-AF65-F5344CB8AC3E}">
        <p14:creationId xmlns:p14="http://schemas.microsoft.com/office/powerpoint/2010/main" val="16248253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685800" y="729653"/>
            <a:ext cx="10959860" cy="1245790"/>
          </a:xfrm>
          <a:prstGeom prst="rect">
            <a:avLst/>
          </a:prstGeom>
        </p:spPr>
        <p:txBody>
          <a:bodyPr wrap="square" lIns="0" tIns="0" rIns="0" bIns="0" rtlCol="0" anchor="t">
            <a:spAutoFit/>
          </a:bodyPr>
          <a:lstStyle/>
          <a:p>
            <a:pPr>
              <a:lnSpc>
                <a:spcPts val="5114"/>
              </a:lnSpc>
            </a:pPr>
            <a:r>
              <a:rPr lang="en-US" sz="2991" dirty="0">
                <a:solidFill>
                  <a:srgbClr val="FFFFFF"/>
                </a:solidFill>
                <a:latin typeface="Agrandir Bold"/>
              </a:rPr>
              <a:t>What helps lenders reduce the risk on a conventional mortgage loan with a high LTV?</a:t>
            </a:r>
          </a:p>
        </p:txBody>
      </p:sp>
      <p:sp>
        <p:nvSpPr>
          <p:cNvPr id="4" name="TextBox 10">
            <a:extLst>
              <a:ext uri="{FF2B5EF4-FFF2-40B4-BE49-F238E27FC236}">
                <a16:creationId xmlns:a16="http://schemas.microsoft.com/office/drawing/2014/main" id="{0E5BBF22-B74B-D38E-2310-44404795B8E3}"/>
              </a:ext>
            </a:extLst>
          </p:cNvPr>
          <p:cNvSpPr txBox="1"/>
          <p:nvPr/>
        </p:nvSpPr>
        <p:spPr>
          <a:xfrm>
            <a:off x="1442896" y="2934826"/>
            <a:ext cx="9980409" cy="494174"/>
          </a:xfrm>
          <a:prstGeom prst="rect">
            <a:avLst/>
          </a:prstGeom>
        </p:spPr>
        <p:txBody>
          <a:bodyPr lIns="0" tIns="0" rIns="0" bIns="0" rtlCol="0" anchor="t">
            <a:spAutoFit/>
          </a:bodyPr>
          <a:lstStyle/>
          <a:p>
            <a:pPr>
              <a:lnSpc>
                <a:spcPts val="4130"/>
              </a:lnSpc>
            </a:pPr>
            <a:r>
              <a:rPr lang="en-US" sz="2949" dirty="0">
                <a:latin typeface="Agrandir Bold"/>
              </a:rPr>
              <a:t>1) Private mortgage insurance</a:t>
            </a:r>
          </a:p>
        </p:txBody>
      </p:sp>
      <p:sp>
        <p:nvSpPr>
          <p:cNvPr id="5" name="TextBox 11">
            <a:extLst>
              <a:ext uri="{FF2B5EF4-FFF2-40B4-BE49-F238E27FC236}">
                <a16:creationId xmlns:a16="http://schemas.microsoft.com/office/drawing/2014/main" id="{8BE5DA03-F955-1159-092C-E29B956E4743}"/>
              </a:ext>
            </a:extLst>
          </p:cNvPr>
          <p:cNvSpPr txBox="1"/>
          <p:nvPr/>
        </p:nvSpPr>
        <p:spPr>
          <a:xfrm>
            <a:off x="1442896" y="3660835"/>
            <a:ext cx="9980409" cy="494174"/>
          </a:xfrm>
          <a:prstGeom prst="rect">
            <a:avLst/>
          </a:prstGeom>
        </p:spPr>
        <p:txBody>
          <a:bodyPr lIns="0" tIns="0" rIns="0" bIns="0" rtlCol="0" anchor="t">
            <a:spAutoFit/>
          </a:bodyPr>
          <a:lstStyle/>
          <a:p>
            <a:pPr>
              <a:lnSpc>
                <a:spcPts val="4130"/>
              </a:lnSpc>
            </a:pPr>
            <a:r>
              <a:rPr lang="en-US" sz="2949" dirty="0">
                <a:solidFill>
                  <a:srgbClr val="FFFFFF"/>
                </a:solidFill>
                <a:latin typeface="Agrandir Bold"/>
              </a:rPr>
              <a:t>2) Flood insurance</a:t>
            </a:r>
          </a:p>
        </p:txBody>
      </p:sp>
      <p:sp>
        <p:nvSpPr>
          <p:cNvPr id="6" name="TextBox 12">
            <a:extLst>
              <a:ext uri="{FF2B5EF4-FFF2-40B4-BE49-F238E27FC236}">
                <a16:creationId xmlns:a16="http://schemas.microsoft.com/office/drawing/2014/main" id="{C3C0925F-9479-47CA-BEAF-066748C0FBD7}"/>
              </a:ext>
            </a:extLst>
          </p:cNvPr>
          <p:cNvSpPr txBox="1"/>
          <p:nvPr/>
        </p:nvSpPr>
        <p:spPr>
          <a:xfrm>
            <a:off x="1442896" y="4400417"/>
            <a:ext cx="9980409" cy="494174"/>
          </a:xfrm>
          <a:prstGeom prst="rect">
            <a:avLst/>
          </a:prstGeom>
        </p:spPr>
        <p:txBody>
          <a:bodyPr lIns="0" tIns="0" rIns="0" bIns="0" rtlCol="0" anchor="t">
            <a:spAutoFit/>
          </a:bodyPr>
          <a:lstStyle/>
          <a:p>
            <a:pPr>
              <a:lnSpc>
                <a:spcPts val="4130"/>
              </a:lnSpc>
            </a:pPr>
            <a:r>
              <a:rPr lang="en-US" sz="2949" dirty="0">
                <a:latin typeface="Agrandir Bold"/>
              </a:rPr>
              <a:t>3) Sale and leaseback arrangement</a:t>
            </a:r>
          </a:p>
        </p:txBody>
      </p:sp>
      <p:sp>
        <p:nvSpPr>
          <p:cNvPr id="7" name="TextBox 13">
            <a:extLst>
              <a:ext uri="{FF2B5EF4-FFF2-40B4-BE49-F238E27FC236}">
                <a16:creationId xmlns:a16="http://schemas.microsoft.com/office/drawing/2014/main" id="{AA9A0AA5-45D7-77F6-B07A-9A9AD9B571DD}"/>
              </a:ext>
            </a:extLst>
          </p:cNvPr>
          <p:cNvSpPr txBox="1"/>
          <p:nvPr/>
        </p:nvSpPr>
        <p:spPr>
          <a:xfrm>
            <a:off x="1442896" y="5139999"/>
            <a:ext cx="9980409" cy="494174"/>
          </a:xfrm>
          <a:prstGeom prst="rect">
            <a:avLst/>
          </a:prstGeom>
        </p:spPr>
        <p:txBody>
          <a:bodyPr lIns="0" tIns="0" rIns="0" bIns="0" rtlCol="0" anchor="t">
            <a:spAutoFit/>
          </a:bodyPr>
          <a:lstStyle/>
          <a:p>
            <a:pPr>
              <a:lnSpc>
                <a:spcPts val="4130"/>
              </a:lnSpc>
            </a:pPr>
            <a:r>
              <a:rPr lang="en-US" sz="2949" dirty="0">
                <a:latin typeface="Agrandir Bold"/>
              </a:rPr>
              <a:t>4) Home equity</a:t>
            </a:r>
          </a:p>
        </p:txBody>
      </p:sp>
    </p:spTree>
    <p:extLst>
      <p:ext uri="{BB962C8B-B14F-4D97-AF65-F5344CB8AC3E}">
        <p14:creationId xmlns:p14="http://schemas.microsoft.com/office/powerpoint/2010/main" val="165757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685800" y="729653"/>
            <a:ext cx="10959860" cy="1245790"/>
          </a:xfrm>
          <a:prstGeom prst="rect">
            <a:avLst/>
          </a:prstGeom>
        </p:spPr>
        <p:txBody>
          <a:bodyPr wrap="square" lIns="0" tIns="0" rIns="0" bIns="0" rtlCol="0" anchor="t">
            <a:spAutoFit/>
          </a:bodyPr>
          <a:lstStyle/>
          <a:p>
            <a:pPr>
              <a:lnSpc>
                <a:spcPts val="5114"/>
              </a:lnSpc>
            </a:pPr>
            <a:r>
              <a:rPr lang="en-US" sz="2991" dirty="0">
                <a:solidFill>
                  <a:srgbClr val="FFFFFF"/>
                </a:solidFill>
                <a:latin typeface="Agrandir Bold"/>
              </a:rPr>
              <a:t>What helps lenders reduce the risk on a conventional mortgage loan with a high LTV?</a:t>
            </a:r>
          </a:p>
        </p:txBody>
      </p:sp>
      <p:sp>
        <p:nvSpPr>
          <p:cNvPr id="4" name="TextBox 10">
            <a:extLst>
              <a:ext uri="{FF2B5EF4-FFF2-40B4-BE49-F238E27FC236}">
                <a16:creationId xmlns:a16="http://schemas.microsoft.com/office/drawing/2014/main" id="{0E5BBF22-B74B-D38E-2310-44404795B8E3}"/>
              </a:ext>
            </a:extLst>
          </p:cNvPr>
          <p:cNvSpPr txBox="1"/>
          <p:nvPr/>
        </p:nvSpPr>
        <p:spPr>
          <a:xfrm>
            <a:off x="1442896" y="2934826"/>
            <a:ext cx="9980409" cy="494174"/>
          </a:xfrm>
          <a:prstGeom prst="rect">
            <a:avLst/>
          </a:prstGeom>
        </p:spPr>
        <p:txBody>
          <a:bodyPr lIns="0" tIns="0" rIns="0" bIns="0" rtlCol="0" anchor="t">
            <a:spAutoFit/>
          </a:bodyPr>
          <a:lstStyle/>
          <a:p>
            <a:pPr>
              <a:lnSpc>
                <a:spcPts val="4130"/>
              </a:lnSpc>
            </a:pPr>
            <a:r>
              <a:rPr lang="en-US" sz="2949" dirty="0">
                <a:solidFill>
                  <a:srgbClr val="FFFF00"/>
                </a:solidFill>
                <a:latin typeface="Agrandir Bold"/>
              </a:rPr>
              <a:t>1) Private mortgage insurance</a:t>
            </a:r>
          </a:p>
        </p:txBody>
      </p:sp>
      <p:sp>
        <p:nvSpPr>
          <p:cNvPr id="5" name="TextBox 11">
            <a:extLst>
              <a:ext uri="{FF2B5EF4-FFF2-40B4-BE49-F238E27FC236}">
                <a16:creationId xmlns:a16="http://schemas.microsoft.com/office/drawing/2014/main" id="{8BE5DA03-F955-1159-092C-E29B956E4743}"/>
              </a:ext>
            </a:extLst>
          </p:cNvPr>
          <p:cNvSpPr txBox="1"/>
          <p:nvPr/>
        </p:nvSpPr>
        <p:spPr>
          <a:xfrm>
            <a:off x="1442896" y="3660835"/>
            <a:ext cx="9980409" cy="494174"/>
          </a:xfrm>
          <a:prstGeom prst="rect">
            <a:avLst/>
          </a:prstGeom>
        </p:spPr>
        <p:txBody>
          <a:bodyPr lIns="0" tIns="0" rIns="0" bIns="0" rtlCol="0" anchor="t">
            <a:spAutoFit/>
          </a:bodyPr>
          <a:lstStyle/>
          <a:p>
            <a:pPr>
              <a:lnSpc>
                <a:spcPts val="4130"/>
              </a:lnSpc>
            </a:pPr>
            <a:r>
              <a:rPr lang="en-US" sz="2949" dirty="0">
                <a:solidFill>
                  <a:srgbClr val="818181"/>
                </a:solidFill>
                <a:latin typeface="Agrandir Bold"/>
              </a:rPr>
              <a:t>2) Flood insurance</a:t>
            </a:r>
          </a:p>
        </p:txBody>
      </p:sp>
      <p:sp>
        <p:nvSpPr>
          <p:cNvPr id="6" name="TextBox 12">
            <a:extLst>
              <a:ext uri="{FF2B5EF4-FFF2-40B4-BE49-F238E27FC236}">
                <a16:creationId xmlns:a16="http://schemas.microsoft.com/office/drawing/2014/main" id="{C3C0925F-9479-47CA-BEAF-066748C0FBD7}"/>
              </a:ext>
            </a:extLst>
          </p:cNvPr>
          <p:cNvSpPr txBox="1"/>
          <p:nvPr/>
        </p:nvSpPr>
        <p:spPr>
          <a:xfrm>
            <a:off x="1442896" y="4400417"/>
            <a:ext cx="9980409" cy="494174"/>
          </a:xfrm>
          <a:prstGeom prst="rect">
            <a:avLst/>
          </a:prstGeom>
        </p:spPr>
        <p:txBody>
          <a:bodyPr lIns="0" tIns="0" rIns="0" bIns="0" rtlCol="0" anchor="t">
            <a:spAutoFit/>
          </a:bodyPr>
          <a:lstStyle/>
          <a:p>
            <a:pPr>
              <a:lnSpc>
                <a:spcPts val="4130"/>
              </a:lnSpc>
            </a:pPr>
            <a:r>
              <a:rPr lang="en-US" sz="2949" dirty="0">
                <a:solidFill>
                  <a:srgbClr val="818181"/>
                </a:solidFill>
                <a:latin typeface="Agrandir Bold"/>
              </a:rPr>
              <a:t>3) Sale and leaseback arrangement</a:t>
            </a:r>
          </a:p>
        </p:txBody>
      </p:sp>
      <p:sp>
        <p:nvSpPr>
          <p:cNvPr id="7" name="TextBox 13">
            <a:extLst>
              <a:ext uri="{FF2B5EF4-FFF2-40B4-BE49-F238E27FC236}">
                <a16:creationId xmlns:a16="http://schemas.microsoft.com/office/drawing/2014/main" id="{AA9A0AA5-45D7-77F6-B07A-9A9AD9B571DD}"/>
              </a:ext>
            </a:extLst>
          </p:cNvPr>
          <p:cNvSpPr txBox="1"/>
          <p:nvPr/>
        </p:nvSpPr>
        <p:spPr>
          <a:xfrm>
            <a:off x="1442896" y="5139999"/>
            <a:ext cx="9980409" cy="494174"/>
          </a:xfrm>
          <a:prstGeom prst="rect">
            <a:avLst/>
          </a:prstGeom>
        </p:spPr>
        <p:txBody>
          <a:bodyPr lIns="0" tIns="0" rIns="0" bIns="0" rtlCol="0" anchor="t">
            <a:spAutoFit/>
          </a:bodyPr>
          <a:lstStyle/>
          <a:p>
            <a:pPr>
              <a:lnSpc>
                <a:spcPts val="4130"/>
              </a:lnSpc>
            </a:pPr>
            <a:r>
              <a:rPr lang="en-US" sz="2949" dirty="0">
                <a:solidFill>
                  <a:srgbClr val="818181"/>
                </a:solidFill>
                <a:latin typeface="Agrandir Bold"/>
              </a:rPr>
              <a:t>4) Home equity</a:t>
            </a:r>
          </a:p>
        </p:txBody>
      </p:sp>
    </p:spTree>
    <p:extLst>
      <p:ext uri="{BB962C8B-B14F-4D97-AF65-F5344CB8AC3E}">
        <p14:creationId xmlns:p14="http://schemas.microsoft.com/office/powerpoint/2010/main" val="10736675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815989" y="550001"/>
            <a:ext cx="10820400" cy="1899815"/>
          </a:xfrm>
          <a:prstGeom prst="rect">
            <a:avLst/>
          </a:prstGeom>
        </p:spPr>
        <p:txBody>
          <a:bodyPr lIns="0" tIns="0" rIns="0" bIns="0" rtlCol="0" anchor="t">
            <a:spAutoFit/>
          </a:bodyPr>
          <a:lstStyle/>
          <a:p>
            <a:pPr>
              <a:lnSpc>
                <a:spcPts val="5114"/>
              </a:lnSpc>
            </a:pPr>
            <a:r>
              <a:rPr lang="en-US" sz="2991" dirty="0">
                <a:solidFill>
                  <a:srgbClr val="FFFFFF"/>
                </a:solidFill>
                <a:latin typeface="Agrandir Bold"/>
              </a:rPr>
              <a:t>If the lender will accept the amount that the Martins will receive from the sale of their property even though it is not adequate to cover that actual balance due on their loan this is called a</a:t>
            </a:r>
          </a:p>
        </p:txBody>
      </p:sp>
      <p:sp>
        <p:nvSpPr>
          <p:cNvPr id="4" name="TextBox 10">
            <a:extLst>
              <a:ext uri="{FF2B5EF4-FFF2-40B4-BE49-F238E27FC236}">
                <a16:creationId xmlns:a16="http://schemas.microsoft.com/office/drawing/2014/main" id="{0E5BBF22-B74B-D38E-2310-44404795B8E3}"/>
              </a:ext>
            </a:extLst>
          </p:cNvPr>
          <p:cNvSpPr txBox="1"/>
          <p:nvPr/>
        </p:nvSpPr>
        <p:spPr>
          <a:xfrm>
            <a:off x="1442895" y="3345661"/>
            <a:ext cx="9980409" cy="494174"/>
          </a:xfrm>
          <a:prstGeom prst="rect">
            <a:avLst/>
          </a:prstGeom>
        </p:spPr>
        <p:txBody>
          <a:bodyPr lIns="0" tIns="0" rIns="0" bIns="0" rtlCol="0" anchor="t">
            <a:spAutoFit/>
          </a:bodyPr>
          <a:lstStyle/>
          <a:p>
            <a:pPr>
              <a:lnSpc>
                <a:spcPts val="4130"/>
              </a:lnSpc>
            </a:pPr>
            <a:r>
              <a:rPr lang="en-US" sz="2949" dirty="0">
                <a:latin typeface="Agrandir Bold"/>
              </a:rPr>
              <a:t>1) Foreclosure presale.</a:t>
            </a:r>
          </a:p>
        </p:txBody>
      </p:sp>
      <p:sp>
        <p:nvSpPr>
          <p:cNvPr id="5" name="TextBox 11">
            <a:extLst>
              <a:ext uri="{FF2B5EF4-FFF2-40B4-BE49-F238E27FC236}">
                <a16:creationId xmlns:a16="http://schemas.microsoft.com/office/drawing/2014/main" id="{8BE5DA03-F955-1159-092C-E29B956E4743}"/>
              </a:ext>
            </a:extLst>
          </p:cNvPr>
          <p:cNvSpPr txBox="1"/>
          <p:nvPr/>
        </p:nvSpPr>
        <p:spPr>
          <a:xfrm>
            <a:off x="1442896" y="4117114"/>
            <a:ext cx="9980409" cy="494174"/>
          </a:xfrm>
          <a:prstGeom prst="rect">
            <a:avLst/>
          </a:prstGeom>
        </p:spPr>
        <p:txBody>
          <a:bodyPr lIns="0" tIns="0" rIns="0" bIns="0" rtlCol="0" anchor="t">
            <a:spAutoFit/>
          </a:bodyPr>
          <a:lstStyle/>
          <a:p>
            <a:pPr>
              <a:lnSpc>
                <a:spcPts val="4130"/>
              </a:lnSpc>
            </a:pPr>
            <a:r>
              <a:rPr lang="en-US" sz="2949" dirty="0">
                <a:solidFill>
                  <a:srgbClr val="FFFFFF"/>
                </a:solidFill>
                <a:latin typeface="Agrandir Bold"/>
              </a:rPr>
              <a:t>2) Deed in lieu.</a:t>
            </a:r>
          </a:p>
        </p:txBody>
      </p:sp>
      <p:sp>
        <p:nvSpPr>
          <p:cNvPr id="6" name="TextBox 12">
            <a:extLst>
              <a:ext uri="{FF2B5EF4-FFF2-40B4-BE49-F238E27FC236}">
                <a16:creationId xmlns:a16="http://schemas.microsoft.com/office/drawing/2014/main" id="{C3C0925F-9479-47CA-BEAF-066748C0FBD7}"/>
              </a:ext>
            </a:extLst>
          </p:cNvPr>
          <p:cNvSpPr txBox="1"/>
          <p:nvPr/>
        </p:nvSpPr>
        <p:spPr>
          <a:xfrm>
            <a:off x="1442897" y="4870837"/>
            <a:ext cx="9980409" cy="494174"/>
          </a:xfrm>
          <a:prstGeom prst="rect">
            <a:avLst/>
          </a:prstGeom>
        </p:spPr>
        <p:txBody>
          <a:bodyPr lIns="0" tIns="0" rIns="0" bIns="0" rtlCol="0" anchor="t">
            <a:spAutoFit/>
          </a:bodyPr>
          <a:lstStyle/>
          <a:p>
            <a:pPr>
              <a:lnSpc>
                <a:spcPts val="4130"/>
              </a:lnSpc>
            </a:pPr>
            <a:r>
              <a:rPr lang="en-US" sz="2949" dirty="0">
                <a:latin typeface="Agrandir Bold"/>
              </a:rPr>
              <a:t>3) Short sale.</a:t>
            </a:r>
          </a:p>
        </p:txBody>
      </p:sp>
      <p:sp>
        <p:nvSpPr>
          <p:cNvPr id="7" name="TextBox 13">
            <a:extLst>
              <a:ext uri="{FF2B5EF4-FFF2-40B4-BE49-F238E27FC236}">
                <a16:creationId xmlns:a16="http://schemas.microsoft.com/office/drawing/2014/main" id="{AA9A0AA5-45D7-77F6-B07A-9A9AD9B571DD}"/>
              </a:ext>
            </a:extLst>
          </p:cNvPr>
          <p:cNvSpPr txBox="1"/>
          <p:nvPr/>
        </p:nvSpPr>
        <p:spPr>
          <a:xfrm>
            <a:off x="1442898" y="5624560"/>
            <a:ext cx="9980409" cy="494174"/>
          </a:xfrm>
          <a:prstGeom prst="rect">
            <a:avLst/>
          </a:prstGeom>
        </p:spPr>
        <p:txBody>
          <a:bodyPr lIns="0" tIns="0" rIns="0" bIns="0" rtlCol="0" anchor="t">
            <a:spAutoFit/>
          </a:bodyPr>
          <a:lstStyle/>
          <a:p>
            <a:pPr>
              <a:lnSpc>
                <a:spcPts val="4130"/>
              </a:lnSpc>
            </a:pPr>
            <a:r>
              <a:rPr lang="en-US" sz="2949" dirty="0">
                <a:latin typeface="Agrandir Bold"/>
              </a:rPr>
              <a:t>4) forbearance.</a:t>
            </a:r>
          </a:p>
        </p:txBody>
      </p:sp>
    </p:spTree>
    <p:extLst>
      <p:ext uri="{BB962C8B-B14F-4D97-AF65-F5344CB8AC3E}">
        <p14:creationId xmlns:p14="http://schemas.microsoft.com/office/powerpoint/2010/main" val="244325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815989" y="550001"/>
            <a:ext cx="10820400" cy="1899815"/>
          </a:xfrm>
          <a:prstGeom prst="rect">
            <a:avLst/>
          </a:prstGeom>
        </p:spPr>
        <p:txBody>
          <a:bodyPr lIns="0" tIns="0" rIns="0" bIns="0" rtlCol="0" anchor="t">
            <a:spAutoFit/>
          </a:bodyPr>
          <a:lstStyle/>
          <a:p>
            <a:pPr>
              <a:lnSpc>
                <a:spcPts val="5114"/>
              </a:lnSpc>
            </a:pPr>
            <a:r>
              <a:rPr lang="en-US" sz="2991" dirty="0">
                <a:solidFill>
                  <a:srgbClr val="FFFFFF"/>
                </a:solidFill>
                <a:latin typeface="Agrandir Bold"/>
              </a:rPr>
              <a:t>If the lender will accept the amount that the Martins will receive from the sale of their property even though it is not adequate to cover that actual balance due on their loan this is called a</a:t>
            </a:r>
          </a:p>
        </p:txBody>
      </p:sp>
      <p:sp>
        <p:nvSpPr>
          <p:cNvPr id="4" name="TextBox 10">
            <a:extLst>
              <a:ext uri="{FF2B5EF4-FFF2-40B4-BE49-F238E27FC236}">
                <a16:creationId xmlns:a16="http://schemas.microsoft.com/office/drawing/2014/main" id="{0E5BBF22-B74B-D38E-2310-44404795B8E3}"/>
              </a:ext>
            </a:extLst>
          </p:cNvPr>
          <p:cNvSpPr txBox="1"/>
          <p:nvPr/>
        </p:nvSpPr>
        <p:spPr>
          <a:xfrm>
            <a:off x="1442895" y="3345661"/>
            <a:ext cx="9980409" cy="494174"/>
          </a:xfrm>
          <a:prstGeom prst="rect">
            <a:avLst/>
          </a:prstGeom>
        </p:spPr>
        <p:txBody>
          <a:bodyPr lIns="0" tIns="0" rIns="0" bIns="0" rtlCol="0" anchor="t">
            <a:spAutoFit/>
          </a:bodyPr>
          <a:lstStyle/>
          <a:p>
            <a:pPr>
              <a:lnSpc>
                <a:spcPts val="4130"/>
              </a:lnSpc>
            </a:pPr>
            <a:r>
              <a:rPr lang="en-US" sz="2949" dirty="0">
                <a:solidFill>
                  <a:srgbClr val="818181"/>
                </a:solidFill>
                <a:latin typeface="Agrandir Bold"/>
              </a:rPr>
              <a:t>1) Foreclosure presale.</a:t>
            </a:r>
          </a:p>
        </p:txBody>
      </p:sp>
      <p:sp>
        <p:nvSpPr>
          <p:cNvPr id="5" name="TextBox 11">
            <a:extLst>
              <a:ext uri="{FF2B5EF4-FFF2-40B4-BE49-F238E27FC236}">
                <a16:creationId xmlns:a16="http://schemas.microsoft.com/office/drawing/2014/main" id="{8BE5DA03-F955-1159-092C-E29B956E4743}"/>
              </a:ext>
            </a:extLst>
          </p:cNvPr>
          <p:cNvSpPr txBox="1"/>
          <p:nvPr/>
        </p:nvSpPr>
        <p:spPr>
          <a:xfrm>
            <a:off x="1442896" y="4117114"/>
            <a:ext cx="9980409" cy="494174"/>
          </a:xfrm>
          <a:prstGeom prst="rect">
            <a:avLst/>
          </a:prstGeom>
        </p:spPr>
        <p:txBody>
          <a:bodyPr lIns="0" tIns="0" rIns="0" bIns="0" rtlCol="0" anchor="t">
            <a:spAutoFit/>
          </a:bodyPr>
          <a:lstStyle/>
          <a:p>
            <a:pPr>
              <a:lnSpc>
                <a:spcPts val="4130"/>
              </a:lnSpc>
            </a:pPr>
            <a:r>
              <a:rPr lang="en-US" sz="2949" dirty="0">
                <a:solidFill>
                  <a:srgbClr val="818181"/>
                </a:solidFill>
                <a:latin typeface="Agrandir Bold"/>
              </a:rPr>
              <a:t>2) Deed in lieu.</a:t>
            </a:r>
          </a:p>
        </p:txBody>
      </p:sp>
      <p:sp>
        <p:nvSpPr>
          <p:cNvPr id="6" name="TextBox 12">
            <a:extLst>
              <a:ext uri="{FF2B5EF4-FFF2-40B4-BE49-F238E27FC236}">
                <a16:creationId xmlns:a16="http://schemas.microsoft.com/office/drawing/2014/main" id="{C3C0925F-9479-47CA-BEAF-066748C0FBD7}"/>
              </a:ext>
            </a:extLst>
          </p:cNvPr>
          <p:cNvSpPr txBox="1"/>
          <p:nvPr/>
        </p:nvSpPr>
        <p:spPr>
          <a:xfrm>
            <a:off x="1442897" y="4870837"/>
            <a:ext cx="9980409" cy="494174"/>
          </a:xfrm>
          <a:prstGeom prst="rect">
            <a:avLst/>
          </a:prstGeom>
        </p:spPr>
        <p:txBody>
          <a:bodyPr lIns="0" tIns="0" rIns="0" bIns="0" rtlCol="0" anchor="t">
            <a:spAutoFit/>
          </a:bodyPr>
          <a:lstStyle/>
          <a:p>
            <a:pPr>
              <a:lnSpc>
                <a:spcPts val="4130"/>
              </a:lnSpc>
            </a:pPr>
            <a:r>
              <a:rPr lang="en-US" sz="2949" dirty="0">
                <a:solidFill>
                  <a:srgbClr val="FFFF00"/>
                </a:solidFill>
                <a:latin typeface="Agrandir Bold"/>
              </a:rPr>
              <a:t>3) Short sale.</a:t>
            </a:r>
          </a:p>
        </p:txBody>
      </p:sp>
      <p:sp>
        <p:nvSpPr>
          <p:cNvPr id="7" name="TextBox 13">
            <a:extLst>
              <a:ext uri="{FF2B5EF4-FFF2-40B4-BE49-F238E27FC236}">
                <a16:creationId xmlns:a16="http://schemas.microsoft.com/office/drawing/2014/main" id="{AA9A0AA5-45D7-77F6-B07A-9A9AD9B571DD}"/>
              </a:ext>
            </a:extLst>
          </p:cNvPr>
          <p:cNvSpPr txBox="1"/>
          <p:nvPr/>
        </p:nvSpPr>
        <p:spPr>
          <a:xfrm>
            <a:off x="1442898" y="5624560"/>
            <a:ext cx="9980409" cy="494174"/>
          </a:xfrm>
          <a:prstGeom prst="rect">
            <a:avLst/>
          </a:prstGeom>
        </p:spPr>
        <p:txBody>
          <a:bodyPr lIns="0" tIns="0" rIns="0" bIns="0" rtlCol="0" anchor="t">
            <a:spAutoFit/>
          </a:bodyPr>
          <a:lstStyle/>
          <a:p>
            <a:pPr>
              <a:lnSpc>
                <a:spcPts val="4130"/>
              </a:lnSpc>
            </a:pPr>
            <a:r>
              <a:rPr lang="en-US" sz="2949" dirty="0">
                <a:solidFill>
                  <a:srgbClr val="818181"/>
                </a:solidFill>
                <a:latin typeface="Agrandir Bold"/>
              </a:rPr>
              <a:t>4) forbearance.</a:t>
            </a:r>
          </a:p>
        </p:txBody>
      </p:sp>
    </p:spTree>
    <p:extLst>
      <p:ext uri="{BB962C8B-B14F-4D97-AF65-F5344CB8AC3E}">
        <p14:creationId xmlns:p14="http://schemas.microsoft.com/office/powerpoint/2010/main" val="24352114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685800" y="1563578"/>
            <a:ext cx="10820400" cy="591765"/>
          </a:xfrm>
          <a:prstGeom prst="rect">
            <a:avLst/>
          </a:prstGeom>
        </p:spPr>
        <p:txBody>
          <a:bodyPr lIns="0" tIns="0" rIns="0" bIns="0" rtlCol="0" anchor="t">
            <a:spAutoFit/>
          </a:bodyPr>
          <a:lstStyle/>
          <a:p>
            <a:pPr>
              <a:lnSpc>
                <a:spcPts val="5114"/>
              </a:lnSpc>
            </a:pPr>
            <a:r>
              <a:rPr lang="en-US" sz="2991" dirty="0">
                <a:solidFill>
                  <a:srgbClr val="FFFFFF"/>
                </a:solidFill>
                <a:latin typeface="Agrandir Bold"/>
              </a:rPr>
              <a:t>A defaulting borrower may avoid foreclosure by giving the mortgagee</a:t>
            </a:r>
          </a:p>
        </p:txBody>
      </p:sp>
      <p:sp>
        <p:nvSpPr>
          <p:cNvPr id="4" name="TextBox 10">
            <a:extLst>
              <a:ext uri="{FF2B5EF4-FFF2-40B4-BE49-F238E27FC236}">
                <a16:creationId xmlns:a16="http://schemas.microsoft.com/office/drawing/2014/main" id="{0E5BBF22-B74B-D38E-2310-44404795B8E3}"/>
              </a:ext>
            </a:extLst>
          </p:cNvPr>
          <p:cNvSpPr txBox="1"/>
          <p:nvPr/>
        </p:nvSpPr>
        <p:spPr>
          <a:xfrm>
            <a:off x="1525790" y="2934826"/>
            <a:ext cx="9980409" cy="494174"/>
          </a:xfrm>
          <a:prstGeom prst="rect">
            <a:avLst/>
          </a:prstGeom>
        </p:spPr>
        <p:txBody>
          <a:bodyPr lIns="0" tIns="0" rIns="0" bIns="0" rtlCol="0" anchor="t">
            <a:spAutoFit/>
          </a:bodyPr>
          <a:lstStyle/>
          <a:p>
            <a:pPr>
              <a:lnSpc>
                <a:spcPts val="4130"/>
              </a:lnSpc>
            </a:pPr>
            <a:r>
              <a:rPr lang="en-US" sz="2949" dirty="0">
                <a:latin typeface="Agrandir Bold"/>
              </a:rPr>
              <a:t>1) A redemption notice.</a:t>
            </a:r>
          </a:p>
        </p:txBody>
      </p:sp>
      <p:sp>
        <p:nvSpPr>
          <p:cNvPr id="5" name="TextBox 11">
            <a:extLst>
              <a:ext uri="{FF2B5EF4-FFF2-40B4-BE49-F238E27FC236}">
                <a16:creationId xmlns:a16="http://schemas.microsoft.com/office/drawing/2014/main" id="{8BE5DA03-F955-1159-092C-E29B956E4743}"/>
              </a:ext>
            </a:extLst>
          </p:cNvPr>
          <p:cNvSpPr txBox="1"/>
          <p:nvPr/>
        </p:nvSpPr>
        <p:spPr>
          <a:xfrm>
            <a:off x="1525791" y="3759140"/>
            <a:ext cx="9980409" cy="494174"/>
          </a:xfrm>
          <a:prstGeom prst="rect">
            <a:avLst/>
          </a:prstGeom>
        </p:spPr>
        <p:txBody>
          <a:bodyPr lIns="0" tIns="0" rIns="0" bIns="0" rtlCol="0" anchor="t">
            <a:spAutoFit/>
          </a:bodyPr>
          <a:lstStyle/>
          <a:p>
            <a:pPr>
              <a:lnSpc>
                <a:spcPts val="4130"/>
              </a:lnSpc>
            </a:pPr>
            <a:r>
              <a:rPr lang="en-US" sz="2949" dirty="0">
                <a:solidFill>
                  <a:srgbClr val="FFFFFF"/>
                </a:solidFill>
                <a:latin typeface="Agrandir Bold"/>
              </a:rPr>
              <a:t>2) A deed in lieu of foreclosure.</a:t>
            </a:r>
          </a:p>
        </p:txBody>
      </p:sp>
      <p:sp>
        <p:nvSpPr>
          <p:cNvPr id="6" name="TextBox 12">
            <a:extLst>
              <a:ext uri="{FF2B5EF4-FFF2-40B4-BE49-F238E27FC236}">
                <a16:creationId xmlns:a16="http://schemas.microsoft.com/office/drawing/2014/main" id="{C3C0925F-9479-47CA-BEAF-066748C0FBD7}"/>
              </a:ext>
            </a:extLst>
          </p:cNvPr>
          <p:cNvSpPr txBox="1"/>
          <p:nvPr/>
        </p:nvSpPr>
        <p:spPr>
          <a:xfrm>
            <a:off x="1525791" y="4525100"/>
            <a:ext cx="9980409" cy="494174"/>
          </a:xfrm>
          <a:prstGeom prst="rect">
            <a:avLst/>
          </a:prstGeom>
        </p:spPr>
        <p:txBody>
          <a:bodyPr lIns="0" tIns="0" rIns="0" bIns="0" rtlCol="0" anchor="t">
            <a:spAutoFit/>
          </a:bodyPr>
          <a:lstStyle/>
          <a:p>
            <a:pPr>
              <a:lnSpc>
                <a:spcPts val="4130"/>
              </a:lnSpc>
            </a:pPr>
            <a:r>
              <a:rPr lang="en-US" sz="2949" dirty="0">
                <a:latin typeface="Agrandir Bold"/>
              </a:rPr>
              <a:t>3) A promissory note.</a:t>
            </a:r>
          </a:p>
        </p:txBody>
      </p:sp>
      <p:sp>
        <p:nvSpPr>
          <p:cNvPr id="7" name="TextBox 13">
            <a:extLst>
              <a:ext uri="{FF2B5EF4-FFF2-40B4-BE49-F238E27FC236}">
                <a16:creationId xmlns:a16="http://schemas.microsoft.com/office/drawing/2014/main" id="{AA9A0AA5-45D7-77F6-B07A-9A9AD9B571DD}"/>
              </a:ext>
            </a:extLst>
          </p:cNvPr>
          <p:cNvSpPr txBox="1"/>
          <p:nvPr/>
        </p:nvSpPr>
        <p:spPr>
          <a:xfrm>
            <a:off x="1525791" y="5290109"/>
            <a:ext cx="9980409" cy="494174"/>
          </a:xfrm>
          <a:prstGeom prst="rect">
            <a:avLst/>
          </a:prstGeom>
        </p:spPr>
        <p:txBody>
          <a:bodyPr lIns="0" tIns="0" rIns="0" bIns="0" rtlCol="0" anchor="t">
            <a:spAutoFit/>
          </a:bodyPr>
          <a:lstStyle/>
          <a:p>
            <a:pPr>
              <a:lnSpc>
                <a:spcPts val="4130"/>
              </a:lnSpc>
            </a:pPr>
            <a:r>
              <a:rPr lang="en-US" sz="2949" dirty="0">
                <a:latin typeface="Agrandir Bold"/>
              </a:rPr>
              <a:t>4) A </a:t>
            </a:r>
            <a:r>
              <a:rPr lang="en-US" sz="2949" dirty="0" err="1">
                <a:latin typeface="Agrandir Bold"/>
              </a:rPr>
              <a:t>lis</a:t>
            </a:r>
            <a:r>
              <a:rPr lang="en-US" sz="2949" dirty="0">
                <a:latin typeface="Agrandir Bold"/>
              </a:rPr>
              <a:t> pendens.</a:t>
            </a:r>
          </a:p>
        </p:txBody>
      </p:sp>
    </p:spTree>
    <p:extLst>
      <p:ext uri="{BB962C8B-B14F-4D97-AF65-F5344CB8AC3E}">
        <p14:creationId xmlns:p14="http://schemas.microsoft.com/office/powerpoint/2010/main" val="16376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Financing – </a:t>
            </a:r>
            <a:r>
              <a:rPr lang="en-US" sz="2200" b="1" dirty="0">
                <a:solidFill>
                  <a:schemeClr val="tx1"/>
                </a:solidFill>
              </a:rPr>
              <a:t>The Paperwork</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204</a:t>
            </a:r>
          </a:p>
        </p:txBody>
      </p:sp>
      <p:sp>
        <p:nvSpPr>
          <p:cNvPr id="8" name="TextBox 7">
            <a:extLst>
              <a:ext uri="{FF2B5EF4-FFF2-40B4-BE49-F238E27FC236}">
                <a16:creationId xmlns:a16="http://schemas.microsoft.com/office/drawing/2014/main" id="{3D6C5B2F-297D-EAE3-2674-A49589F12630}"/>
              </a:ext>
            </a:extLst>
          </p:cNvPr>
          <p:cNvSpPr txBox="1"/>
          <p:nvPr/>
        </p:nvSpPr>
        <p:spPr>
          <a:xfrm>
            <a:off x="1733006" y="1881194"/>
            <a:ext cx="9439086" cy="2792111"/>
          </a:xfrm>
          <a:prstGeom prst="rect">
            <a:avLst/>
          </a:prstGeom>
          <a:noFill/>
        </p:spPr>
        <p:txBody>
          <a:bodyPr wrap="square" rtlCol="0">
            <a:spAutoFit/>
          </a:bodyPr>
          <a:lstStyle/>
          <a:p>
            <a:pPr>
              <a:lnSpc>
                <a:spcPct val="150000"/>
              </a:lnSpc>
            </a:pPr>
            <a:r>
              <a:rPr lang="en-US" sz="2400" dirty="0">
                <a:solidFill>
                  <a:srgbClr val="FFFF00"/>
                </a:solidFill>
              </a:rPr>
              <a:t>Clauses</a:t>
            </a:r>
            <a:r>
              <a:rPr lang="en-US" sz="2400" dirty="0"/>
              <a:t>:</a:t>
            </a:r>
          </a:p>
          <a:p>
            <a:pPr>
              <a:lnSpc>
                <a:spcPct val="150000"/>
              </a:lnSpc>
            </a:pPr>
            <a:r>
              <a:rPr lang="en-US" sz="2400" dirty="0"/>
              <a:t>	- </a:t>
            </a:r>
            <a:r>
              <a:rPr lang="en-US" sz="2400" dirty="0">
                <a:solidFill>
                  <a:srgbClr val="FFFF00"/>
                </a:solidFill>
              </a:rPr>
              <a:t>Alienation (Due on Sale) Clause</a:t>
            </a:r>
            <a:endParaRPr lang="en-US" sz="2400" dirty="0"/>
          </a:p>
          <a:p>
            <a:pPr>
              <a:lnSpc>
                <a:spcPct val="150000"/>
              </a:lnSpc>
            </a:pPr>
            <a:r>
              <a:rPr lang="en-US" sz="2400" dirty="0"/>
              <a:t>	If the borrower sells the property, the lender has the choice</a:t>
            </a:r>
            <a:br>
              <a:rPr lang="en-US" sz="2400" dirty="0"/>
            </a:br>
            <a:r>
              <a:rPr lang="en-US" sz="2400" dirty="0"/>
              <a:t>     of either declaring the entire debt due and payable or</a:t>
            </a:r>
            <a:br>
              <a:rPr lang="en-US" sz="2400" dirty="0"/>
            </a:br>
            <a:r>
              <a:rPr lang="en-US" sz="2400" dirty="0"/>
              <a:t>     allowing the buyer to assume the loan.</a:t>
            </a:r>
            <a:endParaRPr lang="en-US" sz="2000" dirty="0"/>
          </a:p>
        </p:txBody>
      </p:sp>
      <p:sp>
        <p:nvSpPr>
          <p:cNvPr id="3" name="TextBox 2">
            <a:extLst>
              <a:ext uri="{FF2B5EF4-FFF2-40B4-BE49-F238E27FC236}">
                <a16:creationId xmlns:a16="http://schemas.microsoft.com/office/drawing/2014/main" id="{D99D6506-E4E7-ABDD-6866-EB92D59226AE}"/>
              </a:ext>
            </a:extLst>
          </p:cNvPr>
          <p:cNvSpPr txBox="1"/>
          <p:nvPr/>
        </p:nvSpPr>
        <p:spPr>
          <a:xfrm>
            <a:off x="1733006" y="4673305"/>
            <a:ext cx="9439086" cy="1684115"/>
          </a:xfrm>
          <a:prstGeom prst="rect">
            <a:avLst/>
          </a:prstGeom>
          <a:noFill/>
        </p:spPr>
        <p:txBody>
          <a:bodyPr wrap="square" rtlCol="0">
            <a:spAutoFit/>
          </a:bodyPr>
          <a:lstStyle/>
          <a:p>
            <a:pPr>
              <a:lnSpc>
                <a:spcPct val="150000"/>
              </a:lnSpc>
            </a:pPr>
            <a:r>
              <a:rPr lang="en-US" sz="2400" dirty="0"/>
              <a:t>	- </a:t>
            </a:r>
            <a:r>
              <a:rPr lang="en-US" sz="2400" dirty="0">
                <a:solidFill>
                  <a:srgbClr val="FFFF00"/>
                </a:solidFill>
              </a:rPr>
              <a:t>Acceleration Clause</a:t>
            </a:r>
          </a:p>
          <a:p>
            <a:pPr>
              <a:lnSpc>
                <a:spcPct val="150000"/>
              </a:lnSpc>
            </a:pPr>
            <a:r>
              <a:rPr lang="en-US" sz="2400" dirty="0"/>
              <a:t>	Allows the lender to call the note due before the</a:t>
            </a:r>
            <a:br>
              <a:rPr lang="en-US" sz="2400" dirty="0"/>
            </a:br>
            <a:r>
              <a:rPr lang="en-US" sz="2400" dirty="0"/>
              <a:t>     scheduled end of the term.   (Judicial Foreclosure pg. 221)</a:t>
            </a:r>
            <a:endParaRPr lang="en-US" sz="2000" dirty="0"/>
          </a:p>
        </p:txBody>
      </p:sp>
    </p:spTree>
    <p:extLst>
      <p:ext uri="{BB962C8B-B14F-4D97-AF65-F5344CB8AC3E}">
        <p14:creationId xmlns:p14="http://schemas.microsoft.com/office/powerpoint/2010/main" val="144407902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685800" y="1563578"/>
            <a:ext cx="10820400" cy="591765"/>
          </a:xfrm>
          <a:prstGeom prst="rect">
            <a:avLst/>
          </a:prstGeom>
        </p:spPr>
        <p:txBody>
          <a:bodyPr lIns="0" tIns="0" rIns="0" bIns="0" rtlCol="0" anchor="t">
            <a:spAutoFit/>
          </a:bodyPr>
          <a:lstStyle/>
          <a:p>
            <a:pPr>
              <a:lnSpc>
                <a:spcPts val="5114"/>
              </a:lnSpc>
            </a:pPr>
            <a:r>
              <a:rPr lang="en-US" sz="2991" dirty="0">
                <a:solidFill>
                  <a:srgbClr val="FFFFFF"/>
                </a:solidFill>
                <a:latin typeface="Agrandir Bold"/>
              </a:rPr>
              <a:t>A defaulting borrower may avoid foreclosure by giving the mortgagee</a:t>
            </a:r>
          </a:p>
        </p:txBody>
      </p:sp>
      <p:sp>
        <p:nvSpPr>
          <p:cNvPr id="4" name="TextBox 10">
            <a:extLst>
              <a:ext uri="{FF2B5EF4-FFF2-40B4-BE49-F238E27FC236}">
                <a16:creationId xmlns:a16="http://schemas.microsoft.com/office/drawing/2014/main" id="{0E5BBF22-B74B-D38E-2310-44404795B8E3}"/>
              </a:ext>
            </a:extLst>
          </p:cNvPr>
          <p:cNvSpPr txBox="1"/>
          <p:nvPr/>
        </p:nvSpPr>
        <p:spPr>
          <a:xfrm>
            <a:off x="1525790" y="2934826"/>
            <a:ext cx="9980409" cy="494174"/>
          </a:xfrm>
          <a:prstGeom prst="rect">
            <a:avLst/>
          </a:prstGeom>
        </p:spPr>
        <p:txBody>
          <a:bodyPr lIns="0" tIns="0" rIns="0" bIns="0" rtlCol="0" anchor="t">
            <a:spAutoFit/>
          </a:bodyPr>
          <a:lstStyle/>
          <a:p>
            <a:pPr>
              <a:lnSpc>
                <a:spcPts val="4130"/>
              </a:lnSpc>
            </a:pPr>
            <a:r>
              <a:rPr lang="en-US" sz="2949" dirty="0">
                <a:solidFill>
                  <a:srgbClr val="818181"/>
                </a:solidFill>
                <a:latin typeface="Agrandir Bold"/>
              </a:rPr>
              <a:t>1) A redemption notice.</a:t>
            </a:r>
          </a:p>
        </p:txBody>
      </p:sp>
      <p:sp>
        <p:nvSpPr>
          <p:cNvPr id="5" name="TextBox 11">
            <a:extLst>
              <a:ext uri="{FF2B5EF4-FFF2-40B4-BE49-F238E27FC236}">
                <a16:creationId xmlns:a16="http://schemas.microsoft.com/office/drawing/2014/main" id="{8BE5DA03-F955-1159-092C-E29B956E4743}"/>
              </a:ext>
            </a:extLst>
          </p:cNvPr>
          <p:cNvSpPr txBox="1"/>
          <p:nvPr/>
        </p:nvSpPr>
        <p:spPr>
          <a:xfrm>
            <a:off x="1525791" y="3759140"/>
            <a:ext cx="9980409" cy="494174"/>
          </a:xfrm>
          <a:prstGeom prst="rect">
            <a:avLst/>
          </a:prstGeom>
        </p:spPr>
        <p:txBody>
          <a:bodyPr lIns="0" tIns="0" rIns="0" bIns="0" rtlCol="0" anchor="t">
            <a:spAutoFit/>
          </a:bodyPr>
          <a:lstStyle/>
          <a:p>
            <a:pPr>
              <a:lnSpc>
                <a:spcPts val="4130"/>
              </a:lnSpc>
            </a:pPr>
            <a:r>
              <a:rPr lang="en-US" sz="2949" dirty="0">
                <a:solidFill>
                  <a:srgbClr val="FFFF00"/>
                </a:solidFill>
                <a:latin typeface="Agrandir Bold"/>
              </a:rPr>
              <a:t>2) A deed in lieu of foreclosure</a:t>
            </a:r>
            <a:r>
              <a:rPr lang="en-US" sz="2949" dirty="0">
                <a:solidFill>
                  <a:srgbClr val="FFFFFF"/>
                </a:solidFill>
                <a:latin typeface="Agrandir Bold"/>
              </a:rPr>
              <a:t>.</a:t>
            </a:r>
          </a:p>
        </p:txBody>
      </p:sp>
      <p:sp>
        <p:nvSpPr>
          <p:cNvPr id="6" name="TextBox 12">
            <a:extLst>
              <a:ext uri="{FF2B5EF4-FFF2-40B4-BE49-F238E27FC236}">
                <a16:creationId xmlns:a16="http://schemas.microsoft.com/office/drawing/2014/main" id="{C3C0925F-9479-47CA-BEAF-066748C0FBD7}"/>
              </a:ext>
            </a:extLst>
          </p:cNvPr>
          <p:cNvSpPr txBox="1"/>
          <p:nvPr/>
        </p:nvSpPr>
        <p:spPr>
          <a:xfrm>
            <a:off x="1525791" y="4525100"/>
            <a:ext cx="9980409" cy="494174"/>
          </a:xfrm>
          <a:prstGeom prst="rect">
            <a:avLst/>
          </a:prstGeom>
        </p:spPr>
        <p:txBody>
          <a:bodyPr lIns="0" tIns="0" rIns="0" bIns="0" rtlCol="0" anchor="t">
            <a:spAutoFit/>
          </a:bodyPr>
          <a:lstStyle/>
          <a:p>
            <a:pPr>
              <a:lnSpc>
                <a:spcPts val="4130"/>
              </a:lnSpc>
            </a:pPr>
            <a:r>
              <a:rPr lang="en-US" sz="2949" dirty="0">
                <a:solidFill>
                  <a:srgbClr val="818181"/>
                </a:solidFill>
                <a:latin typeface="Agrandir Bold"/>
              </a:rPr>
              <a:t>3) A promissory note.</a:t>
            </a:r>
          </a:p>
        </p:txBody>
      </p:sp>
      <p:sp>
        <p:nvSpPr>
          <p:cNvPr id="7" name="TextBox 13">
            <a:extLst>
              <a:ext uri="{FF2B5EF4-FFF2-40B4-BE49-F238E27FC236}">
                <a16:creationId xmlns:a16="http://schemas.microsoft.com/office/drawing/2014/main" id="{AA9A0AA5-45D7-77F6-B07A-9A9AD9B571DD}"/>
              </a:ext>
            </a:extLst>
          </p:cNvPr>
          <p:cNvSpPr txBox="1"/>
          <p:nvPr/>
        </p:nvSpPr>
        <p:spPr>
          <a:xfrm>
            <a:off x="1525791" y="5290109"/>
            <a:ext cx="9980409" cy="494174"/>
          </a:xfrm>
          <a:prstGeom prst="rect">
            <a:avLst/>
          </a:prstGeom>
        </p:spPr>
        <p:txBody>
          <a:bodyPr lIns="0" tIns="0" rIns="0" bIns="0" rtlCol="0" anchor="t">
            <a:spAutoFit/>
          </a:bodyPr>
          <a:lstStyle/>
          <a:p>
            <a:pPr>
              <a:lnSpc>
                <a:spcPts val="4130"/>
              </a:lnSpc>
            </a:pPr>
            <a:r>
              <a:rPr lang="en-US" sz="2949" dirty="0">
                <a:solidFill>
                  <a:srgbClr val="818181"/>
                </a:solidFill>
                <a:latin typeface="Agrandir Bold"/>
              </a:rPr>
              <a:t>4) A </a:t>
            </a:r>
            <a:r>
              <a:rPr lang="en-US" sz="2949" dirty="0" err="1">
                <a:solidFill>
                  <a:srgbClr val="818181"/>
                </a:solidFill>
                <a:latin typeface="Agrandir Bold"/>
              </a:rPr>
              <a:t>lis</a:t>
            </a:r>
            <a:r>
              <a:rPr lang="en-US" sz="2949" dirty="0">
                <a:solidFill>
                  <a:srgbClr val="818181"/>
                </a:solidFill>
                <a:latin typeface="Agrandir Bold"/>
              </a:rPr>
              <a:t> pendens.</a:t>
            </a:r>
          </a:p>
        </p:txBody>
      </p:sp>
    </p:spTree>
    <p:extLst>
      <p:ext uri="{BB962C8B-B14F-4D97-AF65-F5344CB8AC3E}">
        <p14:creationId xmlns:p14="http://schemas.microsoft.com/office/powerpoint/2010/main" val="13657084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Mesh</Template>
  <TotalTime>13815</TotalTime>
  <Words>5333</Words>
  <Application>Microsoft Macintosh PowerPoint</Application>
  <PresentationFormat>Widescreen</PresentationFormat>
  <Paragraphs>595</Paragraphs>
  <Slides>90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90</vt:i4>
      </vt:variant>
    </vt:vector>
  </HeadingPairs>
  <TitlesOfParts>
    <vt:vector size="96" baseType="lpstr">
      <vt:lpstr>Agrandir Bold</vt:lpstr>
      <vt:lpstr>Arial</vt:lpstr>
      <vt:lpstr>Calibri</vt:lpstr>
      <vt:lpstr>Century Gothic</vt:lpstr>
      <vt:lpstr>Wingdings</vt:lpstr>
      <vt:lpstr>Mesh</vt:lpstr>
      <vt:lpstr>PowerPoint Presentation</vt:lpstr>
      <vt:lpstr>National Law and practice</vt:lpstr>
      <vt:lpstr>Financing – Basic Concepts and Terminology</vt:lpstr>
      <vt:lpstr>Financing – Basic Concepts and Terminology</vt:lpstr>
      <vt:lpstr>Financing – The Paperwork</vt:lpstr>
      <vt:lpstr>Financing – The Paperwork</vt:lpstr>
      <vt:lpstr>Financing – The Paperwork</vt:lpstr>
      <vt:lpstr>Financing – The Paperwork</vt:lpstr>
      <vt:lpstr>Financing – The Paperwork</vt:lpstr>
      <vt:lpstr>Financing – The Paperwork</vt:lpstr>
      <vt:lpstr>Financing – The Paperwork</vt:lpstr>
      <vt:lpstr>Financing – The Paperwork</vt:lpstr>
      <vt:lpstr>Financing – Understanding monthly mortgage payments</vt:lpstr>
      <vt:lpstr>Financing – math  (Interest Calculations)</vt:lpstr>
      <vt:lpstr>Financing – math  (Interest Calculations) – Problem #1</vt:lpstr>
      <vt:lpstr>Financing – math  (Interest Calculations) – Problem #2</vt:lpstr>
      <vt:lpstr>Financing – Understanding monthly mortgage payments</vt:lpstr>
      <vt:lpstr>Financing – math  (Interest Calculations) – Problem #3</vt:lpstr>
      <vt:lpstr>Financing – math  (Interest Calculations) – Problem #3</vt:lpstr>
      <vt:lpstr>Financing  (USING A Mortgage Factor Chart)</vt:lpstr>
      <vt:lpstr>Financing – Understanding monthly mortgage payments</vt:lpstr>
      <vt:lpstr>Financing – Understanding monthly mortgage payments</vt:lpstr>
      <vt:lpstr>Financing – Understanding monthly mortgage payments</vt:lpstr>
      <vt:lpstr>Financing – Types of Loans</vt:lpstr>
      <vt:lpstr>Financing – Types of Loans</vt:lpstr>
      <vt:lpstr>Financing – Types of Loans</vt:lpstr>
      <vt:lpstr>Financing – Types of Loans</vt:lpstr>
      <vt:lpstr>Financing – Types of Loans</vt:lpstr>
      <vt:lpstr>Financing – Types of Loans</vt:lpstr>
      <vt:lpstr>Financing – Types of Loans</vt:lpstr>
      <vt:lpstr>Financing – Types of Loans</vt:lpstr>
      <vt:lpstr>Financing – Types of Loans</vt:lpstr>
      <vt:lpstr>Financing – Types of Loans</vt:lpstr>
      <vt:lpstr>Financing – Types of Loans</vt:lpstr>
      <vt:lpstr>Financing – Types of Loans</vt:lpstr>
      <vt:lpstr>Financing – Types of Loans</vt:lpstr>
      <vt:lpstr>Financing – Types of Loans</vt:lpstr>
      <vt:lpstr>Financing – Types of Loans</vt:lpstr>
      <vt:lpstr>Financing – The Lending Process</vt:lpstr>
      <vt:lpstr>Financing – The Lending Process</vt:lpstr>
      <vt:lpstr>Financing – The Lending Process</vt:lpstr>
      <vt:lpstr>Financing – The Lending Process</vt:lpstr>
      <vt:lpstr>Financing – The Lending Process</vt:lpstr>
      <vt:lpstr>Financing – The Lending Process</vt:lpstr>
      <vt:lpstr>Financing – The Lending Process</vt:lpstr>
      <vt:lpstr>PowerPoint Presentation</vt:lpstr>
      <vt:lpstr>PowerPoint Presentation</vt:lpstr>
      <vt:lpstr>PowerPoint Presentation</vt:lpstr>
      <vt:lpstr>Financing – Foreclosure and Short Sales</vt:lpstr>
      <vt:lpstr>Financing – Foreclosure and Short Sales</vt:lpstr>
      <vt:lpstr>Financing – Foreclosure and Short Sales</vt:lpstr>
      <vt:lpstr>Financing – Foreclosure and Short Sales</vt:lpstr>
      <vt:lpstr>Financing – Foreclosure and Short Sales</vt:lpstr>
      <vt:lpstr>Financing – Foreclosure and Short Sales</vt:lpstr>
      <vt:lpstr>Financing – The Money Supply</vt:lpstr>
      <vt:lpstr>Financing – The Money Supply</vt:lpstr>
      <vt:lpstr>Financing – The Money Supply</vt:lpstr>
      <vt:lpstr>Financing – The Money Supply</vt:lpstr>
      <vt:lpstr>Financing – The Money Supply</vt:lpstr>
      <vt:lpstr>Financing – The Money Supply</vt:lpstr>
      <vt:lpstr>Financing – The Money Supply</vt:lpstr>
      <vt:lpstr>Financing – Financing Laws and Rules</vt:lpstr>
      <vt:lpstr>Financing – Financing Laws and Rules</vt:lpstr>
      <vt:lpstr>Financing – Financing Laws and Rules</vt:lpstr>
      <vt:lpstr>Financing – Financing Laws and Rules</vt:lpstr>
      <vt:lpstr>Financing – Financing Laws and Rules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Law and practice</dc:title>
  <dc:creator>Ernestine Diem</dc:creator>
  <cp:lastModifiedBy>Ernestine Diem</cp:lastModifiedBy>
  <cp:revision>57</cp:revision>
  <dcterms:created xsi:type="dcterms:W3CDTF">2023-11-15T16:12:44Z</dcterms:created>
  <dcterms:modified xsi:type="dcterms:W3CDTF">2024-06-20T20:03:43Z</dcterms:modified>
</cp:coreProperties>
</file>