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</p:sldIdLst>
  <p:sldSz cx="18288000" cy="10287000"/>
  <p:notesSz cx="6858000" cy="9144000"/>
  <p:embeddedFontLst>
    <p:embeddedFont>
      <p:font typeface="Agrandir" pitchFamily="2" charset="77"/>
      <p:regular r:id="rId95"/>
    </p:embeddedFont>
    <p:embeddedFont>
      <p:font typeface="Agrandir Bold" pitchFamily="2" charset="77"/>
      <p:regular r:id="rId96"/>
      <p:bold r:id="rId97"/>
    </p:embeddedFont>
    <p:embeddedFont>
      <p:font typeface="Agrandir Bold Italics" panose="020F0502020204030204" pitchFamily="34" charset="0"/>
      <p:regular r:id="rId98"/>
      <p:bold r:id="rId99"/>
      <p:italic r:id="rId100"/>
      <p:boldItalic r:id="rId10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5" autoAdjust="0"/>
    <p:restoredTop sz="94521" autoAdjust="0"/>
  </p:normalViewPr>
  <p:slideViewPr>
    <p:cSldViewPr>
      <p:cViewPr varScale="1">
        <p:scale>
          <a:sx n="66" d="100"/>
          <a:sy n="66" d="100"/>
        </p:scale>
        <p:origin x="256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5.fntdata"/><Relationship Id="rId10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3.fntdata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6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Diem" userId="bce55b5d82329ba1" providerId="LiveId" clId="{28792528-8A56-44B1-809B-B88E1B625DCE}"/>
    <pc:docChg chg="modSld">
      <pc:chgData name="Elizabeth Diem" userId="bce55b5d82329ba1" providerId="LiveId" clId="{28792528-8A56-44B1-809B-B88E1B625DCE}" dt="2024-02-21T02:05:50.081" v="1" actId="6549"/>
      <pc:docMkLst>
        <pc:docMk/>
      </pc:docMkLst>
      <pc:sldChg chg="modSp mod">
        <pc:chgData name="Elizabeth Diem" userId="bce55b5d82329ba1" providerId="LiveId" clId="{28792528-8A56-44B1-809B-B88E1B625DCE}" dt="2024-02-21T02:05:50.081" v="1" actId="6549"/>
        <pc:sldMkLst>
          <pc:docMk/>
          <pc:sldMk cId="0" sldId="307"/>
        </pc:sldMkLst>
        <pc:spChg chg="mod">
          <ac:chgData name="Elizabeth Diem" userId="bce55b5d82329ba1" providerId="LiveId" clId="{28792528-8A56-44B1-809B-B88E1B625DCE}" dt="2024-02-21T02:05:50.081" v="1" actId="6549"/>
          <ac:spMkLst>
            <pc:docMk/>
            <pc:sldMk cId="0" sldId="307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64076" y="363576"/>
            <a:ext cx="9559847" cy="9559847"/>
          </a:xfrm>
          <a:custGeom>
            <a:avLst/>
            <a:gdLst/>
            <a:ahLst/>
            <a:cxnLst/>
            <a:rect l="l" t="t" r="r" b="b"/>
            <a:pathLst>
              <a:path w="9559847" h="9559847">
                <a:moveTo>
                  <a:pt x="0" y="0"/>
                </a:moveTo>
                <a:lnTo>
                  <a:pt x="9559848" y="0"/>
                </a:lnTo>
                <a:lnTo>
                  <a:pt x="9559848" y="9559848"/>
                </a:lnTo>
                <a:lnTo>
                  <a:pt x="0" y="955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538347"/>
            <a:ext cx="18288000" cy="8900294"/>
            <a:chOff x="0" y="0"/>
            <a:chExt cx="4816593" cy="2344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344110"/>
            </a:xfrm>
            <a:custGeom>
              <a:avLst/>
              <a:gdLst/>
              <a:ahLst/>
              <a:cxnLst/>
              <a:rect l="l" t="t" r="r" b="b"/>
              <a:pathLst>
                <a:path w="4816592" h="2344110">
                  <a:moveTo>
                    <a:pt x="0" y="0"/>
                  </a:moveTo>
                  <a:lnTo>
                    <a:pt x="4816592" y="0"/>
                  </a:lnTo>
                  <a:lnTo>
                    <a:pt x="4816592" y="2344110"/>
                  </a:lnTo>
                  <a:lnTo>
                    <a:pt x="0" y="2344110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431620"/>
            <a:ext cx="16230600" cy="2682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65" lvl="1" indent="-495082">
              <a:lnSpc>
                <a:spcPts val="6879"/>
              </a:lnSpc>
              <a:buFont typeface="Arial"/>
              <a:buChar char="•"/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Because the closing is utilizing the Lender’s New Loan Statement, the Broker must use the Lender’s exact figures.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555147"/>
            <a:ext cx="1828800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Agrandir Bold"/>
              </a:rPr>
              <a:t>Settlement with a New Loan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28084" y="9290050"/>
            <a:ext cx="2959916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Agrandir Bold"/>
              </a:rPr>
              <a:t>pg. 666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897880" y="2121413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5851310"/>
            <a:ext cx="16230600" cy="2682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65" lvl="1" indent="-495082">
              <a:lnSpc>
                <a:spcPts val="6879"/>
              </a:lnSpc>
              <a:buFont typeface="Arial"/>
              <a:buChar char="•"/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If an error is found on the settlement sheets prior to the closing, the closing entity should correct or adjust the error.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538347"/>
            <a:ext cx="18288000" cy="8900294"/>
            <a:chOff x="0" y="0"/>
            <a:chExt cx="4816593" cy="2344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344110"/>
            </a:xfrm>
            <a:custGeom>
              <a:avLst/>
              <a:gdLst/>
              <a:ahLst/>
              <a:cxnLst/>
              <a:rect l="l" t="t" r="r" b="b"/>
              <a:pathLst>
                <a:path w="4816592" h="2344110">
                  <a:moveTo>
                    <a:pt x="0" y="0"/>
                  </a:moveTo>
                  <a:lnTo>
                    <a:pt x="4816592" y="0"/>
                  </a:lnTo>
                  <a:lnTo>
                    <a:pt x="4816592" y="2344110"/>
                  </a:lnTo>
                  <a:lnTo>
                    <a:pt x="0" y="2344110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245238"/>
            <a:ext cx="16230600" cy="413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5397" lvl="1" indent="-462698">
              <a:lnSpc>
                <a:spcPts val="6429"/>
              </a:lnSpc>
              <a:buFont typeface="Arial"/>
              <a:buChar char="•"/>
            </a:pPr>
            <a:r>
              <a:rPr lang="en-US" sz="4286">
                <a:solidFill>
                  <a:srgbClr val="FFFFFF"/>
                </a:solidFill>
                <a:latin typeface="Agrandir Bold"/>
              </a:rPr>
              <a:t>If a minor error is found at closing, the parties (Buyer/Seller) may agree to adjust the error with a check or a small amount of cash.  Adjustments may delay the closing as it may require time to adjust the settlement statements so they reflect accurately.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555147"/>
            <a:ext cx="1828800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Agrandir Bold"/>
              </a:rPr>
              <a:t>Settlement with a New Loan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28084" y="9290050"/>
            <a:ext cx="2959916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Agrandir Bold"/>
              </a:rPr>
              <a:t>pg. 666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897880" y="2121413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6727610"/>
            <a:ext cx="16230600" cy="251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5397" lvl="1" indent="-462698">
              <a:lnSpc>
                <a:spcPts val="6429"/>
              </a:lnSpc>
              <a:buFont typeface="Arial"/>
              <a:buChar char="•"/>
            </a:pPr>
            <a:r>
              <a:rPr lang="en-US" sz="4286">
                <a:solidFill>
                  <a:srgbClr val="FFFFFF"/>
                </a:solidFill>
                <a:latin typeface="Agrandir Bold"/>
              </a:rPr>
              <a:t>If the minor error involves the Lender, the Lender can adjust the error with the party (Buyer an/or Seller) after closing.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538347"/>
            <a:ext cx="18288000" cy="8900294"/>
            <a:chOff x="0" y="0"/>
            <a:chExt cx="4816593" cy="2344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344110"/>
            </a:xfrm>
            <a:custGeom>
              <a:avLst/>
              <a:gdLst/>
              <a:ahLst/>
              <a:cxnLst/>
              <a:rect l="l" t="t" r="r" b="b"/>
              <a:pathLst>
                <a:path w="4816592" h="2344110">
                  <a:moveTo>
                    <a:pt x="0" y="0"/>
                  </a:moveTo>
                  <a:lnTo>
                    <a:pt x="4816592" y="0"/>
                  </a:lnTo>
                  <a:lnTo>
                    <a:pt x="4816592" y="2344110"/>
                  </a:lnTo>
                  <a:lnTo>
                    <a:pt x="0" y="2344110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053760"/>
            <a:ext cx="16230600" cy="1703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5397" lvl="1" indent="-462698">
              <a:lnSpc>
                <a:spcPts val="6429"/>
              </a:lnSpc>
              <a:buFont typeface="Arial"/>
              <a:buChar char="•"/>
            </a:pPr>
            <a:r>
              <a:rPr lang="en-US" sz="4286">
                <a:solidFill>
                  <a:srgbClr val="FFFC00"/>
                </a:solidFill>
                <a:latin typeface="Agrandir Bold"/>
              </a:rPr>
              <a:t>A MAJOR ERROR MAY REQUIRE THE CLOSING TO BE DELAYED.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555147"/>
            <a:ext cx="1828800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Agrandir Bold"/>
              </a:rPr>
              <a:t>Settlement with a New Loan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28084" y="9290050"/>
            <a:ext cx="2959916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Agrandir Bold"/>
              </a:rPr>
              <a:t>pg. 666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897880" y="2121413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5822836"/>
            <a:ext cx="16230600" cy="1703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5397" lvl="1" indent="-462698">
              <a:lnSpc>
                <a:spcPts val="6429"/>
              </a:lnSpc>
              <a:buFont typeface="Arial"/>
              <a:buChar char="•"/>
            </a:pPr>
            <a:r>
              <a:rPr lang="en-US" sz="4286">
                <a:solidFill>
                  <a:srgbClr val="FFFC00"/>
                </a:solidFill>
                <a:latin typeface="Agrandir Bold"/>
              </a:rPr>
              <a:t>THERE IS NO SUCH THING AS AN INSIGNIFICANT ERROR.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538347"/>
            <a:ext cx="18288000" cy="8900294"/>
            <a:chOff x="0" y="0"/>
            <a:chExt cx="4816593" cy="2344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344110"/>
            </a:xfrm>
            <a:custGeom>
              <a:avLst/>
              <a:gdLst/>
              <a:ahLst/>
              <a:cxnLst/>
              <a:rect l="l" t="t" r="r" b="b"/>
              <a:pathLst>
                <a:path w="4816592" h="2344110">
                  <a:moveTo>
                    <a:pt x="0" y="0"/>
                  </a:moveTo>
                  <a:lnTo>
                    <a:pt x="4816592" y="0"/>
                  </a:lnTo>
                  <a:lnTo>
                    <a:pt x="4816592" y="2344110"/>
                  </a:lnTo>
                  <a:lnTo>
                    <a:pt x="0" y="2344110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286479"/>
            <a:ext cx="16230600" cy="174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6986" lvl="1" indent="-473493">
              <a:lnSpc>
                <a:spcPts val="6579"/>
              </a:lnSpc>
              <a:buFont typeface="Arial"/>
              <a:buChar char="•"/>
            </a:pPr>
            <a:r>
              <a:rPr lang="en-US" sz="4386">
                <a:solidFill>
                  <a:srgbClr val="FFFFFF"/>
                </a:solidFill>
                <a:latin typeface="Agrandir Bold"/>
              </a:rPr>
              <a:t>Complete the New Loan Closing utilizing the following steps: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555147"/>
            <a:ext cx="1828800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Agrandir Bold"/>
              </a:rPr>
              <a:t>Settlement with a New Loan - Recommended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28084" y="9290050"/>
            <a:ext cx="2959916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Agrandir Bold"/>
              </a:rPr>
              <a:t>pg. 666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897880" y="2121413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075576" y="4176764"/>
            <a:ext cx="14183724" cy="164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386" dirty="0">
                <a:solidFill>
                  <a:srgbClr val="FFFFFF"/>
                </a:solidFill>
                <a:latin typeface="Agrandir Bold"/>
              </a:rPr>
              <a:t>- Step 1 – Enter all single entry items from the New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Loan Statement first.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75576" y="6309545"/>
            <a:ext cx="14183724" cy="257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386" dirty="0">
                <a:solidFill>
                  <a:srgbClr val="FFFFFF"/>
                </a:solidFill>
                <a:latin typeface="Agrandir Bold"/>
              </a:rPr>
              <a:t>- Step 2 – Enter all of the double entry items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resulting in equal dollar values of debits and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credits on each applicable line.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538347"/>
            <a:ext cx="18288000" cy="8900294"/>
            <a:chOff x="0" y="0"/>
            <a:chExt cx="4816593" cy="2344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344110"/>
            </a:xfrm>
            <a:custGeom>
              <a:avLst/>
              <a:gdLst/>
              <a:ahLst/>
              <a:cxnLst/>
              <a:rect l="l" t="t" r="r" b="b"/>
              <a:pathLst>
                <a:path w="4816592" h="2344110">
                  <a:moveTo>
                    <a:pt x="0" y="0"/>
                  </a:moveTo>
                  <a:lnTo>
                    <a:pt x="4816592" y="0"/>
                  </a:lnTo>
                  <a:lnTo>
                    <a:pt x="4816592" y="2344110"/>
                  </a:lnTo>
                  <a:lnTo>
                    <a:pt x="0" y="2344110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286479"/>
            <a:ext cx="16230600" cy="174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6986" lvl="1" indent="-473493">
              <a:lnSpc>
                <a:spcPts val="6579"/>
              </a:lnSpc>
              <a:buFont typeface="Arial"/>
              <a:buChar char="•"/>
            </a:pPr>
            <a:r>
              <a:rPr lang="en-US" sz="4386">
                <a:solidFill>
                  <a:srgbClr val="FFFFFF"/>
                </a:solidFill>
                <a:latin typeface="Agrandir Bold"/>
              </a:rPr>
              <a:t>Complete the New Loan Closing utilizing the following steps (cont.):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555147"/>
            <a:ext cx="1828800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Agrandir Bold"/>
              </a:rPr>
              <a:t>Settlement with a New Loan - Recommended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28084" y="9290050"/>
            <a:ext cx="2959916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Agrandir Bold"/>
              </a:rPr>
              <a:t>pg. 666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897880" y="2121413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075576" y="4731318"/>
            <a:ext cx="14183724" cy="340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386" dirty="0">
                <a:solidFill>
                  <a:srgbClr val="FFFFFF"/>
                </a:solidFill>
                <a:latin typeface="Agrandir Bold"/>
              </a:rPr>
              <a:t>- Step 3 – Add the Net Proceeds to the Broker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Debit Column.  The Net Proceeds amount will be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provided by the Lender on the New Loan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Statement.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538347"/>
            <a:ext cx="18288000" cy="8900294"/>
            <a:chOff x="0" y="0"/>
            <a:chExt cx="4816593" cy="2344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344110"/>
            </a:xfrm>
            <a:custGeom>
              <a:avLst/>
              <a:gdLst/>
              <a:ahLst/>
              <a:cxnLst/>
              <a:rect l="l" t="t" r="r" b="b"/>
              <a:pathLst>
                <a:path w="4816592" h="2344110">
                  <a:moveTo>
                    <a:pt x="0" y="0"/>
                  </a:moveTo>
                  <a:lnTo>
                    <a:pt x="4816592" y="0"/>
                  </a:lnTo>
                  <a:lnTo>
                    <a:pt x="4816592" y="2344110"/>
                  </a:lnTo>
                  <a:lnTo>
                    <a:pt x="0" y="2344110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286479"/>
            <a:ext cx="16230600" cy="174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6986" lvl="1" indent="-473493">
              <a:lnSpc>
                <a:spcPts val="6579"/>
              </a:lnSpc>
              <a:buFont typeface="Arial"/>
              <a:buChar char="•"/>
            </a:pPr>
            <a:r>
              <a:rPr lang="en-US" sz="4386">
                <a:solidFill>
                  <a:srgbClr val="FFFFFF"/>
                </a:solidFill>
                <a:latin typeface="Agrandir Bold"/>
              </a:rPr>
              <a:t>Complete the New Loan Closing utilizing the following steps (cont.):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555147"/>
            <a:ext cx="1828800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Agrandir Bold"/>
              </a:rPr>
              <a:t>Settlement with a New Loan - Recommended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28084" y="9290050"/>
            <a:ext cx="2959916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Agrandir Bold"/>
              </a:rPr>
              <a:t>pg. 666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897880" y="2121413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075576" y="4555187"/>
            <a:ext cx="14183724" cy="164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386" dirty="0">
                <a:solidFill>
                  <a:srgbClr val="FFFFFF"/>
                </a:solidFill>
                <a:latin typeface="Agrandir Bold"/>
              </a:rPr>
              <a:t>- Step 4 – Add up each column of debits and credits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to find the subtotals.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75576" y="6823895"/>
            <a:ext cx="14183724" cy="164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386" dirty="0">
                <a:solidFill>
                  <a:srgbClr val="FFFFFF"/>
                </a:solidFill>
                <a:latin typeface="Agrandir Bold"/>
              </a:rPr>
              <a:t>- Step 5 – Calculate amount to/from Seller and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Buyer.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971356" y="284135"/>
            <a:ext cx="10871857" cy="936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FFFFFF"/>
                </a:solidFill>
                <a:latin typeface="Agrandir Bold"/>
              </a:rPr>
              <a:t>  Items highlighted in Yellow are Items found on the  </a:t>
            </a:r>
          </a:p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FFFFFF"/>
                </a:solidFill>
                <a:latin typeface="Agrandir Bold"/>
              </a:rPr>
              <a:t>  New Loan Statement</a:t>
            </a:r>
          </a:p>
          <a:p>
            <a:pPr algn="ctr">
              <a:lnSpc>
                <a:spcPts val="10359"/>
              </a:lnSpc>
            </a:pPr>
            <a:endParaRPr lang="en-US" sz="7399">
              <a:solidFill>
                <a:srgbClr val="FFFFFF"/>
              </a:solidFill>
              <a:latin typeface="Agrandir Bold"/>
            </a:endParaRPr>
          </a:p>
          <a:p>
            <a:pPr algn="ctr">
              <a:lnSpc>
                <a:spcPts val="10359"/>
              </a:lnSpc>
              <a:spcBef>
                <a:spcPct val="0"/>
              </a:spcBef>
            </a:pPr>
            <a:r>
              <a:rPr lang="en-US" sz="7399">
                <a:solidFill>
                  <a:srgbClr val="FFFC00"/>
                </a:solidFill>
                <a:latin typeface="Agrandir Bold"/>
              </a:rPr>
              <a:t>We will enter these first.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8087887" y="2461250"/>
            <a:ext cx="9774577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New Loan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$86,800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$86,800.00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2826672"/>
          </a:xfrm>
          <a:custGeom>
            <a:avLst/>
            <a:gdLst/>
            <a:ahLst/>
            <a:cxnLst/>
            <a:rect l="l" t="t" r="r" b="b"/>
            <a:pathLst>
              <a:path w="18288000" h="2826672">
                <a:moveTo>
                  <a:pt x="0" y="0"/>
                </a:moveTo>
                <a:lnTo>
                  <a:pt x="18288000" y="0"/>
                </a:lnTo>
                <a:lnTo>
                  <a:pt x="18288000" y="2826672"/>
                </a:lnTo>
                <a:lnTo>
                  <a:pt x="0" y="2826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875104" y="2461250"/>
            <a:ext cx="10987360" cy="407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1st Loan Payoff</a:t>
            </a: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$26,740.72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2" r="10259" b="328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2240212"/>
            <a:ext cx="18288000" cy="5962254"/>
            <a:chOff x="0" y="0"/>
            <a:chExt cx="4816593" cy="15703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570306"/>
            </a:xfrm>
            <a:custGeom>
              <a:avLst/>
              <a:gdLst/>
              <a:ahLst/>
              <a:cxnLst/>
              <a:rect l="l" t="t" r="r" b="b"/>
              <a:pathLst>
                <a:path w="4816592" h="1570306">
                  <a:moveTo>
                    <a:pt x="0" y="0"/>
                  </a:moveTo>
                  <a:lnTo>
                    <a:pt x="4816592" y="0"/>
                  </a:lnTo>
                  <a:lnTo>
                    <a:pt x="4816592" y="1570306"/>
                  </a:lnTo>
                  <a:lnTo>
                    <a:pt x="0" y="1570306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2451152"/>
            <a:ext cx="18288000" cy="518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dirty="0">
                <a:solidFill>
                  <a:srgbClr val="FFFFFF"/>
                </a:solidFill>
                <a:latin typeface="Agrandir Bold"/>
              </a:rPr>
              <a:t>Colorado Closings and Settlement</a:t>
            </a:r>
          </a:p>
          <a:p>
            <a:pPr algn="ctr">
              <a:lnSpc>
                <a:spcPts val="8960"/>
              </a:lnSpc>
            </a:pPr>
            <a:endParaRPr lang="en-US" sz="7499" dirty="0">
              <a:solidFill>
                <a:srgbClr val="FFFFFF"/>
              </a:solidFill>
              <a:latin typeface="Agrandir Bold"/>
            </a:endParaRPr>
          </a:p>
          <a:p>
            <a:pPr algn="ctr">
              <a:lnSpc>
                <a:spcPts val="10499"/>
              </a:lnSpc>
            </a:pPr>
            <a:r>
              <a:rPr lang="en-US" sz="7499" dirty="0">
                <a:solidFill>
                  <a:srgbClr val="FFFFFF"/>
                </a:solidFill>
                <a:latin typeface="Agrandir Bold"/>
              </a:rPr>
              <a:t>Chapter 31 </a:t>
            </a:r>
          </a:p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dirty="0">
                <a:solidFill>
                  <a:srgbClr val="FFFFFF"/>
                </a:solidFill>
                <a:latin typeface="Agrandir"/>
              </a:rPr>
              <a:t>Settlement with a New Loan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897880" y="4575662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674398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5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$26,740.72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73796" cy="3921252"/>
          </a:xfrm>
          <a:custGeom>
            <a:avLst/>
            <a:gdLst/>
            <a:ahLst/>
            <a:cxnLst/>
            <a:rect l="l" t="t" r="r" b="b"/>
            <a:pathLst>
              <a:path w="18273796" h="3921252">
                <a:moveTo>
                  <a:pt x="0" y="0"/>
                </a:moveTo>
                <a:lnTo>
                  <a:pt x="18273796" y="0"/>
                </a:lnTo>
                <a:lnTo>
                  <a:pt x="18273796" y="3921252"/>
                </a:lnTo>
                <a:lnTo>
                  <a:pt x="0" y="3921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798102" y="1503987"/>
            <a:ext cx="11160614" cy="675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Loan Origination Fee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$868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674398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11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$868.00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048000"/>
          </a:xfrm>
          <a:custGeom>
            <a:avLst/>
            <a:gdLst/>
            <a:ahLst/>
            <a:cxnLst/>
            <a:rect l="l" t="t" r="r" b="b"/>
            <a:pathLst>
              <a:path w="18288000" h="3048000">
                <a:moveTo>
                  <a:pt x="0" y="0"/>
                </a:moveTo>
                <a:lnTo>
                  <a:pt x="18288000" y="0"/>
                </a:lnTo>
                <a:lnTo>
                  <a:pt x="18288000" y="3048000"/>
                </a:lnTo>
                <a:lnTo>
                  <a:pt x="0" y="3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798102" y="1503987"/>
            <a:ext cx="11160614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Appraisal Fee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$400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674398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13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$400.00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048000"/>
          </a:xfrm>
          <a:custGeom>
            <a:avLst/>
            <a:gdLst/>
            <a:ahLst/>
            <a:cxnLst/>
            <a:rect l="l" t="t" r="r" b="b"/>
            <a:pathLst>
              <a:path w="18288000" h="3048000">
                <a:moveTo>
                  <a:pt x="0" y="0"/>
                </a:moveTo>
                <a:lnTo>
                  <a:pt x="18288000" y="0"/>
                </a:lnTo>
                <a:lnTo>
                  <a:pt x="18288000" y="3048000"/>
                </a:lnTo>
                <a:lnTo>
                  <a:pt x="0" y="3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798102" y="1503987"/>
            <a:ext cx="11160614" cy="675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Interest on New Loan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$323.42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674398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20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$323.42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048000"/>
          </a:xfrm>
          <a:custGeom>
            <a:avLst/>
            <a:gdLst/>
            <a:ahLst/>
            <a:cxnLst/>
            <a:rect l="l" t="t" r="r" b="b"/>
            <a:pathLst>
              <a:path w="18288000" h="3048000">
                <a:moveTo>
                  <a:pt x="0" y="0"/>
                </a:moveTo>
                <a:lnTo>
                  <a:pt x="18288000" y="0"/>
                </a:lnTo>
                <a:lnTo>
                  <a:pt x="18288000" y="3048000"/>
                </a:lnTo>
                <a:lnTo>
                  <a:pt x="0" y="3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374590" y="2100753"/>
            <a:ext cx="11718880" cy="675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Hazard Insurance Premium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$654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674398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22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$654.00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276600"/>
          </a:xfrm>
          <a:custGeom>
            <a:avLst/>
            <a:gdLst/>
            <a:ahLst/>
            <a:cxnLst/>
            <a:rect l="l" t="t" r="r" b="b"/>
            <a:pathLst>
              <a:path w="18288000" h="3276600">
                <a:moveTo>
                  <a:pt x="0" y="0"/>
                </a:moveTo>
                <a:lnTo>
                  <a:pt x="18288000" y="0"/>
                </a:lnTo>
                <a:lnTo>
                  <a:pt x="18288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374590" y="2100753"/>
            <a:ext cx="11718880" cy="675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Hazard Insurance Reserve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$109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538347"/>
            <a:ext cx="18288000" cy="8900294"/>
            <a:chOff x="0" y="0"/>
            <a:chExt cx="4816593" cy="2344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344110"/>
            </a:xfrm>
            <a:custGeom>
              <a:avLst/>
              <a:gdLst/>
              <a:ahLst/>
              <a:cxnLst/>
              <a:rect l="l" t="t" r="r" b="b"/>
              <a:pathLst>
                <a:path w="4816592" h="2344110">
                  <a:moveTo>
                    <a:pt x="0" y="0"/>
                  </a:moveTo>
                  <a:lnTo>
                    <a:pt x="4816592" y="0"/>
                  </a:lnTo>
                  <a:lnTo>
                    <a:pt x="4816592" y="2344110"/>
                  </a:lnTo>
                  <a:lnTo>
                    <a:pt x="0" y="2344110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666764"/>
            <a:ext cx="16230600" cy="2682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65" lvl="1" indent="-495082">
              <a:lnSpc>
                <a:spcPts val="6879"/>
              </a:lnSpc>
              <a:buFont typeface="Arial"/>
              <a:buChar char="•"/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When a new loan is secured, the lending institution may make some of the payouts in order to protect itself.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555147"/>
            <a:ext cx="1828800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Agrandir Bold"/>
              </a:rPr>
              <a:t>Settlement with a New Loan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28084" y="9290050"/>
            <a:ext cx="2959916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Agrandir Bold"/>
              </a:rPr>
              <a:t>pg. 665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897880" y="2121413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5968882"/>
            <a:ext cx="16230600" cy="2682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65" lvl="1" indent="-495082">
              <a:lnSpc>
                <a:spcPts val="6879"/>
              </a:lnSpc>
              <a:buFont typeface="Arial"/>
              <a:buChar char="•"/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The Lender provides a New Loan Statement showing the amount of the loan and the payouts it has or will make.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809152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23a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$109.00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4114800"/>
          </a:xfrm>
          <a:custGeom>
            <a:avLst/>
            <a:gdLst/>
            <a:ahLst/>
            <a:cxnLst/>
            <a:rect l="l" t="t" r="r" b="b"/>
            <a:pathLst>
              <a:path w="18288000" h="4114800">
                <a:moveTo>
                  <a:pt x="0" y="0"/>
                </a:moveTo>
                <a:lnTo>
                  <a:pt x="18288000" y="0"/>
                </a:lnTo>
                <a:lnTo>
                  <a:pt x="18288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374590" y="2100753"/>
            <a:ext cx="11718880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Tax Reserve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$438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4114800"/>
          </a:xfrm>
          <a:custGeom>
            <a:avLst/>
            <a:gdLst/>
            <a:ahLst/>
            <a:cxnLst/>
            <a:rect l="l" t="t" r="r" b="b"/>
            <a:pathLst>
              <a:path w="18288000" h="4114800">
                <a:moveTo>
                  <a:pt x="0" y="0"/>
                </a:moveTo>
                <a:lnTo>
                  <a:pt x="18288000" y="0"/>
                </a:lnTo>
                <a:lnTo>
                  <a:pt x="18288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3809152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23c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$438.00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374590" y="1503987"/>
            <a:ext cx="11718880" cy="675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Title Insurance Owners 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$723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4114800"/>
          </a:xfrm>
          <a:custGeom>
            <a:avLst/>
            <a:gdLst/>
            <a:ahLst/>
            <a:cxnLst/>
            <a:rect l="l" t="t" r="r" b="b"/>
            <a:pathLst>
              <a:path w="18288000" h="4114800">
                <a:moveTo>
                  <a:pt x="0" y="0"/>
                </a:moveTo>
                <a:lnTo>
                  <a:pt x="18288000" y="0"/>
                </a:lnTo>
                <a:lnTo>
                  <a:pt x="18288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3809152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27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$723.00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374590" y="1503987"/>
            <a:ext cx="11718880" cy="675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Title Insurance Lenders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4114800"/>
          </a:xfrm>
          <a:custGeom>
            <a:avLst/>
            <a:gdLst/>
            <a:ahLst/>
            <a:cxnLst/>
            <a:rect l="l" t="t" r="r" b="b"/>
            <a:pathLst>
              <a:path w="18288000" h="4114800">
                <a:moveTo>
                  <a:pt x="0" y="0"/>
                </a:moveTo>
                <a:lnTo>
                  <a:pt x="18288000" y="0"/>
                </a:lnTo>
                <a:lnTo>
                  <a:pt x="18288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3886154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29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$100.00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374590" y="2197006"/>
            <a:ext cx="11718880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Warranty Deed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4376941"/>
          </a:xfrm>
          <a:custGeom>
            <a:avLst/>
            <a:gdLst/>
            <a:ahLst/>
            <a:cxnLst/>
            <a:rect l="l" t="t" r="r" b="b"/>
            <a:pathLst>
              <a:path w="18288000" h="4376941">
                <a:moveTo>
                  <a:pt x="0" y="0"/>
                </a:moveTo>
                <a:lnTo>
                  <a:pt x="18288000" y="0"/>
                </a:lnTo>
                <a:lnTo>
                  <a:pt x="18288000" y="4376941"/>
                </a:lnTo>
                <a:lnTo>
                  <a:pt x="0" y="43769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3886154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36a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$6.00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374590" y="2197006"/>
            <a:ext cx="11718880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Deeds of Trust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$31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538347"/>
            <a:ext cx="18288000" cy="8900294"/>
            <a:chOff x="0" y="0"/>
            <a:chExt cx="4816593" cy="2344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344110"/>
            </a:xfrm>
            <a:custGeom>
              <a:avLst/>
              <a:gdLst/>
              <a:ahLst/>
              <a:cxnLst/>
              <a:rect l="l" t="t" r="r" b="b"/>
              <a:pathLst>
                <a:path w="4816592" h="2344110">
                  <a:moveTo>
                    <a:pt x="0" y="0"/>
                  </a:moveTo>
                  <a:lnTo>
                    <a:pt x="4816592" y="0"/>
                  </a:lnTo>
                  <a:lnTo>
                    <a:pt x="4816592" y="2344110"/>
                  </a:lnTo>
                  <a:lnTo>
                    <a:pt x="0" y="2344110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240142"/>
            <a:ext cx="16230600" cy="354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65" lvl="1" indent="-495082">
              <a:lnSpc>
                <a:spcPts val="6879"/>
              </a:lnSpc>
              <a:buFont typeface="Arial"/>
              <a:buChar char="•"/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When preparing the Settlement Worksheet for a new loan closing the double entry system is still utilized except for those items charges against the lender’s New Loan Statement.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555147"/>
            <a:ext cx="1828800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Agrandir Bold"/>
              </a:rPr>
              <a:t>Settlement with a New Loan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28084" y="9290050"/>
            <a:ext cx="2959916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Agrandir Bold"/>
              </a:rPr>
              <a:t>pg. 665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897880" y="2121413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4376941"/>
          </a:xfrm>
          <a:custGeom>
            <a:avLst/>
            <a:gdLst/>
            <a:ahLst/>
            <a:cxnLst/>
            <a:rect l="l" t="t" r="r" b="b"/>
            <a:pathLst>
              <a:path w="18288000" h="4376941">
                <a:moveTo>
                  <a:pt x="0" y="0"/>
                </a:moveTo>
                <a:lnTo>
                  <a:pt x="18288000" y="0"/>
                </a:lnTo>
                <a:lnTo>
                  <a:pt x="18288000" y="4376941"/>
                </a:lnTo>
                <a:lnTo>
                  <a:pt x="0" y="43769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4053810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36b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$31.00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374590" y="2043002"/>
            <a:ext cx="11718880" cy="675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Release of Deeds of Trust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$16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4376941"/>
          </a:xfrm>
          <a:custGeom>
            <a:avLst/>
            <a:gdLst/>
            <a:ahLst/>
            <a:cxnLst/>
            <a:rect l="l" t="t" r="r" b="b"/>
            <a:pathLst>
              <a:path w="18288000" h="4376941">
                <a:moveTo>
                  <a:pt x="0" y="0"/>
                </a:moveTo>
                <a:lnTo>
                  <a:pt x="18288000" y="0"/>
                </a:lnTo>
                <a:lnTo>
                  <a:pt x="18288000" y="4376941"/>
                </a:lnTo>
                <a:lnTo>
                  <a:pt x="0" y="43769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4053810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36c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$16.00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374590" y="2043002"/>
            <a:ext cx="11718880" cy="675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Survey/ Credit Report/ Pictures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$165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4376941"/>
          </a:xfrm>
          <a:custGeom>
            <a:avLst/>
            <a:gdLst/>
            <a:ahLst/>
            <a:cxnLst/>
            <a:rect l="l" t="t" r="r" b="b"/>
            <a:pathLst>
              <a:path w="18288000" h="4376941">
                <a:moveTo>
                  <a:pt x="0" y="0"/>
                </a:moveTo>
                <a:lnTo>
                  <a:pt x="18288000" y="0"/>
                </a:lnTo>
                <a:lnTo>
                  <a:pt x="18288000" y="4376941"/>
                </a:lnTo>
                <a:lnTo>
                  <a:pt x="0" y="43769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4053810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37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$165.00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374590" y="2043002"/>
            <a:ext cx="11718880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Doc Fee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$10.85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4586273"/>
          </a:xfrm>
          <a:custGeom>
            <a:avLst/>
            <a:gdLst/>
            <a:ahLst/>
            <a:cxnLst/>
            <a:rect l="l" t="t" r="r" b="b"/>
            <a:pathLst>
              <a:path w="18288000" h="4586273">
                <a:moveTo>
                  <a:pt x="0" y="0"/>
                </a:moveTo>
                <a:lnTo>
                  <a:pt x="18288000" y="0"/>
                </a:lnTo>
                <a:lnTo>
                  <a:pt x="18288000" y="4586273"/>
                </a:lnTo>
                <a:lnTo>
                  <a:pt x="0" y="45862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4053810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38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$10.85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247959" cy="10287000"/>
          </a:xfrm>
          <a:custGeom>
            <a:avLst/>
            <a:gdLst/>
            <a:ahLst/>
            <a:cxnLst/>
            <a:rect l="l" t="t" r="r" b="b"/>
            <a:pathLst>
              <a:path w="7247959" h="10287000">
                <a:moveTo>
                  <a:pt x="0" y="0"/>
                </a:moveTo>
                <a:lnTo>
                  <a:pt x="7247959" y="0"/>
                </a:lnTo>
                <a:lnTo>
                  <a:pt x="72479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7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374590" y="2043002"/>
            <a:ext cx="11718880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Notary Fees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$3.00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3924300"/>
          </a:xfrm>
          <a:custGeom>
            <a:avLst/>
            <a:gdLst/>
            <a:ahLst/>
            <a:cxnLst/>
            <a:rect l="l" t="t" r="r" b="b"/>
            <a:pathLst>
              <a:path w="18288000" h="3924300">
                <a:moveTo>
                  <a:pt x="0" y="0"/>
                </a:moveTo>
                <a:lnTo>
                  <a:pt x="18288000" y="0"/>
                </a:lnTo>
                <a:lnTo>
                  <a:pt x="18288000" y="3924300"/>
                </a:lnTo>
                <a:lnTo>
                  <a:pt x="0" y="392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4065252"/>
            <a:ext cx="17669919" cy="519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54 </a:t>
            </a:r>
          </a:p>
          <a:p>
            <a:pPr algn="ctr">
              <a:lnSpc>
                <a:spcPts val="10349"/>
              </a:lnSpc>
            </a:pPr>
            <a:r>
              <a:rPr lang="en-US" sz="6899">
                <a:solidFill>
                  <a:srgbClr val="FFFC00"/>
                </a:solidFill>
                <a:latin typeface="Agrandir Bold"/>
              </a:rPr>
              <a:t>Debit Seller/ Debit Buyer/ Credit Broker</a:t>
            </a:r>
          </a:p>
          <a:p>
            <a:pPr algn="ctr">
              <a:lnSpc>
                <a:spcPts val="13799"/>
              </a:lnSpc>
              <a:spcBef>
                <a:spcPct val="0"/>
              </a:spcBef>
            </a:pPr>
            <a:r>
              <a:rPr lang="en-US" sz="9199">
                <a:solidFill>
                  <a:srgbClr val="FFFFFF"/>
                </a:solidFill>
                <a:latin typeface="Agrandir Bold"/>
              </a:rPr>
              <a:t>$1.00 / $2.00 / $2.00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202464"/>
            <a:ext cx="16230600" cy="6768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65" lvl="1" indent="-495082">
              <a:lnSpc>
                <a:spcPts val="6879"/>
              </a:lnSpc>
              <a:buFont typeface="Arial"/>
              <a:buChar char="•"/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The Lender’s Loan Closing Statement only references one Notary fee, but our instructions indicate that there will be three fees:  </a:t>
            </a:r>
          </a:p>
          <a:p>
            <a:pPr>
              <a:lnSpc>
                <a:spcPts val="4929"/>
              </a:lnSpc>
            </a:pPr>
            <a:endParaRPr lang="en-US" sz="4586">
              <a:solidFill>
                <a:srgbClr val="FFFFFF"/>
              </a:solidFill>
              <a:latin typeface="Agrandir Bold"/>
            </a:endParaRPr>
          </a:p>
          <a:p>
            <a:pPr marL="1980330" lvl="2" indent="-660110">
              <a:lnSpc>
                <a:spcPts val="6879"/>
              </a:lnSpc>
              <a:buFont typeface="Arial"/>
              <a:buChar char="⚬"/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Warranty Deed (paid by Seller), </a:t>
            </a:r>
          </a:p>
          <a:p>
            <a:pPr marL="1980330" lvl="2" indent="-660110">
              <a:lnSpc>
                <a:spcPts val="6879"/>
              </a:lnSpc>
              <a:buFont typeface="Arial"/>
              <a:buChar char="⚬"/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Seller’s Trust Deed (paid by the Buyer) and </a:t>
            </a:r>
          </a:p>
          <a:p>
            <a:pPr marL="1980330" lvl="2" indent="-660110">
              <a:lnSpc>
                <a:spcPts val="6879"/>
              </a:lnSpc>
              <a:buFont typeface="Arial"/>
              <a:buChar char="⚬"/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the 1st Trust Deed (Referenced on the Lender’s Loan Closing Statement – and paid by the Buyer).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93167"/>
            <a:ext cx="1828800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Agrandir Bold"/>
              </a:rPr>
              <a:t>Notary Fee Explanation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897880" y="1659433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401419" y="0"/>
            <a:ext cx="9485162" cy="10287000"/>
          </a:xfrm>
          <a:custGeom>
            <a:avLst/>
            <a:gdLst/>
            <a:ahLst/>
            <a:cxnLst/>
            <a:rect l="l" t="t" r="r" b="b"/>
            <a:pathLst>
              <a:path w="9485162" h="10287000">
                <a:moveTo>
                  <a:pt x="0" y="0"/>
                </a:moveTo>
                <a:lnTo>
                  <a:pt x="9485162" y="0"/>
                </a:lnTo>
                <a:lnTo>
                  <a:pt x="94851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5328084" y="9290050"/>
            <a:ext cx="2959916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Agrandir Bold"/>
              </a:rPr>
              <a:t>pg. 665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49360"/>
            <a:ext cx="16230600" cy="917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9"/>
              </a:lnSpc>
            </a:pPr>
            <a:r>
              <a:rPr lang="en-US" sz="5586" u="sng">
                <a:solidFill>
                  <a:srgbClr val="FFFFFF"/>
                </a:solidFill>
                <a:latin typeface="Agrandir Bold"/>
              </a:rPr>
              <a:t>For Seller</a:t>
            </a:r>
            <a:r>
              <a:rPr lang="en-US" sz="5586">
                <a:solidFill>
                  <a:srgbClr val="FFFFFF"/>
                </a:solidFill>
                <a:latin typeface="Agrandir Bold"/>
              </a:rPr>
              <a:t> </a:t>
            </a:r>
          </a:p>
          <a:p>
            <a:pPr algn="ctr">
              <a:lnSpc>
                <a:spcPts val="6879"/>
              </a:lnSpc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Debit $1.00 and Credit Broker $1.00 </a:t>
            </a:r>
          </a:p>
          <a:p>
            <a:pPr algn="ctr">
              <a:lnSpc>
                <a:spcPts val="6879"/>
              </a:lnSpc>
            </a:pPr>
            <a:endParaRPr lang="en-US" sz="4586">
              <a:solidFill>
                <a:srgbClr val="FFFFFF"/>
              </a:solidFill>
              <a:latin typeface="Agrandir Bold"/>
            </a:endParaRPr>
          </a:p>
          <a:p>
            <a:pPr algn="ctr">
              <a:lnSpc>
                <a:spcPts val="8379"/>
              </a:lnSpc>
            </a:pPr>
            <a:r>
              <a:rPr lang="en-US" sz="5586" u="sng">
                <a:solidFill>
                  <a:srgbClr val="FFFFFF"/>
                </a:solidFill>
                <a:latin typeface="Agrandir Bold"/>
              </a:rPr>
              <a:t>For Buyer</a:t>
            </a:r>
          </a:p>
          <a:p>
            <a:pPr algn="ctr">
              <a:lnSpc>
                <a:spcPts val="6879"/>
              </a:lnSpc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Debit $1.00 and Credit Broker $1.00 </a:t>
            </a:r>
          </a:p>
          <a:p>
            <a:pPr algn="ctr">
              <a:lnSpc>
                <a:spcPts val="6879"/>
              </a:lnSpc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plus</a:t>
            </a:r>
          </a:p>
          <a:p>
            <a:pPr algn="ctr">
              <a:lnSpc>
                <a:spcPts val="6879"/>
              </a:lnSpc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Debit $1.00 (Single Entry item) </a:t>
            </a:r>
          </a:p>
          <a:p>
            <a:pPr algn="ctr">
              <a:lnSpc>
                <a:spcPts val="6879"/>
              </a:lnSpc>
            </a:pPr>
            <a:endParaRPr lang="en-US" sz="4586">
              <a:solidFill>
                <a:srgbClr val="FFFFFF"/>
              </a:solidFill>
              <a:latin typeface="Agrandir Bold"/>
            </a:endParaRPr>
          </a:p>
          <a:p>
            <a:pPr algn="ctr">
              <a:lnSpc>
                <a:spcPts val="6879"/>
              </a:lnSpc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Broker only needs to write a check for $2.00 the other $1.00 is part of the New Loan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7187857" cy="10287000"/>
          </a:xfrm>
          <a:custGeom>
            <a:avLst/>
            <a:gdLst/>
            <a:ahLst/>
            <a:cxnLst/>
            <a:rect l="l" t="t" r="r" b="b"/>
            <a:pathLst>
              <a:path w="7187857" h="10287000">
                <a:moveTo>
                  <a:pt x="0" y="0"/>
                </a:moveTo>
                <a:lnTo>
                  <a:pt x="7187857" y="0"/>
                </a:lnTo>
                <a:lnTo>
                  <a:pt x="71878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53" b="-64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374590" y="2043002"/>
            <a:ext cx="11718880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Net Proceeds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$56,214.01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3120949"/>
          </a:xfrm>
          <a:custGeom>
            <a:avLst/>
            <a:gdLst/>
            <a:ahLst/>
            <a:cxnLst/>
            <a:rect l="l" t="t" r="r" b="b"/>
            <a:pathLst>
              <a:path w="18288000" h="3120949">
                <a:moveTo>
                  <a:pt x="0" y="0"/>
                </a:moveTo>
                <a:lnTo>
                  <a:pt x="18288000" y="0"/>
                </a:lnTo>
                <a:lnTo>
                  <a:pt x="18288000" y="3120949"/>
                </a:lnTo>
                <a:lnTo>
                  <a:pt x="0" y="3120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9040" y="3294986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NET PROCEEDS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Broker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$56,214.01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247266"/>
            <a:ext cx="16230600" cy="2738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9"/>
              </a:lnSpc>
            </a:pPr>
            <a:r>
              <a:rPr lang="en-US" sz="6886">
                <a:solidFill>
                  <a:srgbClr val="FFFFFF"/>
                </a:solidFill>
                <a:latin typeface="Agrandir Bold"/>
              </a:rPr>
              <a:t>Now we will move on to all the double-entry items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160322" y="1858005"/>
            <a:ext cx="10620462" cy="4597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9"/>
              </a:lnSpc>
            </a:pPr>
            <a:r>
              <a:rPr lang="en-US" sz="9699" u="sng">
                <a:solidFill>
                  <a:srgbClr val="FFFFFF"/>
                </a:solidFill>
                <a:latin typeface="Agrandir"/>
              </a:rPr>
              <a:t>Selling Price</a:t>
            </a:r>
          </a:p>
          <a:p>
            <a:pPr algn="ctr">
              <a:lnSpc>
                <a:spcPts val="6020"/>
              </a:lnSpc>
            </a:pPr>
            <a:endParaRPr lang="en-US" sz="96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$108,500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0"/>
            <a:ext cx="7278389" cy="10287000"/>
          </a:xfrm>
          <a:custGeom>
            <a:avLst/>
            <a:gdLst/>
            <a:ahLst/>
            <a:cxnLst/>
            <a:rect l="l" t="t" r="r" b="b"/>
            <a:pathLst>
              <a:path w="7278389" h="10287000">
                <a:moveTo>
                  <a:pt x="0" y="0"/>
                </a:moveTo>
                <a:lnTo>
                  <a:pt x="7278389" y="0"/>
                </a:lnTo>
                <a:lnTo>
                  <a:pt x="72783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38" b="-71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191001"/>
            <a:ext cx="6626548" cy="489157"/>
          </a:xfrm>
          <a:custGeom>
            <a:avLst/>
            <a:gdLst/>
            <a:ahLst/>
            <a:cxnLst/>
            <a:rect l="l" t="t" r="r" b="b"/>
            <a:pathLst>
              <a:path w="6626548" h="489157">
                <a:moveTo>
                  <a:pt x="0" y="0"/>
                </a:moveTo>
                <a:lnTo>
                  <a:pt x="6626548" y="0"/>
                </a:lnTo>
                <a:lnTo>
                  <a:pt x="6626548" y="489158"/>
                </a:lnTo>
                <a:lnTo>
                  <a:pt x="0" y="489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008" r="-110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2826672"/>
          </a:xfrm>
          <a:custGeom>
            <a:avLst/>
            <a:gdLst/>
            <a:ahLst/>
            <a:cxnLst/>
            <a:rect l="l" t="t" r="r" b="b"/>
            <a:pathLst>
              <a:path w="18288000" h="2826672">
                <a:moveTo>
                  <a:pt x="0" y="0"/>
                </a:moveTo>
                <a:lnTo>
                  <a:pt x="18288000" y="0"/>
                </a:lnTo>
                <a:lnTo>
                  <a:pt x="18288000" y="2826672"/>
                </a:lnTo>
                <a:lnTo>
                  <a:pt x="0" y="2826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3294986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1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Seller/ Debit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$108,500.00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160322" y="1858005"/>
            <a:ext cx="10620462" cy="4597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9"/>
              </a:lnSpc>
            </a:pPr>
            <a:r>
              <a:rPr lang="en-US" sz="9699" u="sng">
                <a:solidFill>
                  <a:srgbClr val="FFFFFF"/>
                </a:solidFill>
                <a:latin typeface="Agrandir"/>
              </a:rPr>
              <a:t>Earnest Money</a:t>
            </a:r>
          </a:p>
          <a:p>
            <a:pPr algn="ctr">
              <a:lnSpc>
                <a:spcPts val="6020"/>
              </a:lnSpc>
            </a:pPr>
            <a:endParaRPr lang="en-US" sz="96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$5,000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0"/>
            <a:ext cx="7278389" cy="10287000"/>
          </a:xfrm>
          <a:custGeom>
            <a:avLst/>
            <a:gdLst/>
            <a:ahLst/>
            <a:cxnLst/>
            <a:rect l="l" t="t" r="r" b="b"/>
            <a:pathLst>
              <a:path w="7278389" h="10287000">
                <a:moveTo>
                  <a:pt x="0" y="0"/>
                </a:moveTo>
                <a:lnTo>
                  <a:pt x="7278389" y="0"/>
                </a:lnTo>
                <a:lnTo>
                  <a:pt x="72783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38" b="-71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539543"/>
            <a:ext cx="6626548" cy="489157"/>
          </a:xfrm>
          <a:custGeom>
            <a:avLst/>
            <a:gdLst/>
            <a:ahLst/>
            <a:cxnLst/>
            <a:rect l="l" t="t" r="r" b="b"/>
            <a:pathLst>
              <a:path w="6626548" h="489157">
                <a:moveTo>
                  <a:pt x="0" y="0"/>
                </a:moveTo>
                <a:lnTo>
                  <a:pt x="6626548" y="0"/>
                </a:lnTo>
                <a:lnTo>
                  <a:pt x="6626548" y="489157"/>
                </a:lnTo>
                <a:lnTo>
                  <a:pt x="0" y="4891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008" r="-110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4520" y="3294986"/>
            <a:ext cx="17978960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Buyer/ Debit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$5,000.00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2826672"/>
          </a:xfrm>
          <a:custGeom>
            <a:avLst/>
            <a:gdLst/>
            <a:ahLst/>
            <a:cxnLst/>
            <a:rect l="l" t="t" r="r" b="b"/>
            <a:pathLst>
              <a:path w="18288000" h="2826672">
                <a:moveTo>
                  <a:pt x="0" y="0"/>
                </a:moveTo>
                <a:lnTo>
                  <a:pt x="18288000" y="0"/>
                </a:lnTo>
                <a:lnTo>
                  <a:pt x="18288000" y="2826672"/>
                </a:lnTo>
                <a:lnTo>
                  <a:pt x="0" y="2826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160322" y="1858005"/>
            <a:ext cx="10620462" cy="4597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9"/>
              </a:lnSpc>
            </a:pPr>
            <a:r>
              <a:rPr lang="en-US" sz="9699" u="sng">
                <a:solidFill>
                  <a:srgbClr val="FFFFFF"/>
                </a:solidFill>
                <a:latin typeface="Agrandir"/>
              </a:rPr>
              <a:t>2nd Loan Amount</a:t>
            </a:r>
          </a:p>
          <a:p>
            <a:pPr algn="ctr">
              <a:lnSpc>
                <a:spcPts val="6020"/>
              </a:lnSpc>
            </a:pPr>
            <a:endParaRPr lang="en-US" sz="96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$1,500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0"/>
            <a:ext cx="7278389" cy="10287000"/>
          </a:xfrm>
          <a:custGeom>
            <a:avLst/>
            <a:gdLst/>
            <a:ahLst/>
            <a:cxnLst/>
            <a:rect l="l" t="t" r="r" b="b"/>
            <a:pathLst>
              <a:path w="7278389" h="10287000">
                <a:moveTo>
                  <a:pt x="0" y="0"/>
                </a:moveTo>
                <a:lnTo>
                  <a:pt x="7278389" y="0"/>
                </a:lnTo>
                <a:lnTo>
                  <a:pt x="72783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38" b="-71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1290313"/>
            <a:ext cx="6626548" cy="489157"/>
          </a:xfrm>
          <a:custGeom>
            <a:avLst/>
            <a:gdLst/>
            <a:ahLst/>
            <a:cxnLst/>
            <a:rect l="l" t="t" r="r" b="b"/>
            <a:pathLst>
              <a:path w="6626548" h="489157">
                <a:moveTo>
                  <a:pt x="0" y="0"/>
                </a:moveTo>
                <a:lnTo>
                  <a:pt x="6626548" y="0"/>
                </a:lnTo>
                <a:lnTo>
                  <a:pt x="6626548" y="489158"/>
                </a:lnTo>
                <a:lnTo>
                  <a:pt x="0" y="489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008" r="-110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4520" y="3674398"/>
            <a:ext cx="17978960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4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$1,500.00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24300"/>
          </a:xfrm>
          <a:custGeom>
            <a:avLst/>
            <a:gdLst/>
            <a:ahLst/>
            <a:cxnLst/>
            <a:rect l="l" t="t" r="r" b="b"/>
            <a:pathLst>
              <a:path w="18288000" h="3924300">
                <a:moveTo>
                  <a:pt x="0" y="0"/>
                </a:moveTo>
                <a:lnTo>
                  <a:pt x="18288000" y="0"/>
                </a:lnTo>
                <a:lnTo>
                  <a:pt x="18288000" y="3924300"/>
                </a:lnTo>
                <a:lnTo>
                  <a:pt x="0" y="392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538347"/>
            <a:ext cx="18288000" cy="8900294"/>
            <a:chOff x="0" y="0"/>
            <a:chExt cx="4816593" cy="2344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344110"/>
            </a:xfrm>
            <a:custGeom>
              <a:avLst/>
              <a:gdLst/>
              <a:ahLst/>
              <a:cxnLst/>
              <a:rect l="l" t="t" r="r" b="b"/>
              <a:pathLst>
                <a:path w="4816592" h="2344110">
                  <a:moveTo>
                    <a:pt x="0" y="0"/>
                  </a:moveTo>
                  <a:lnTo>
                    <a:pt x="4816592" y="0"/>
                  </a:lnTo>
                  <a:lnTo>
                    <a:pt x="4816592" y="2344110"/>
                  </a:lnTo>
                  <a:lnTo>
                    <a:pt x="0" y="2344110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240142"/>
            <a:ext cx="16230600" cy="354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65" lvl="1" indent="-495082">
              <a:lnSpc>
                <a:spcPts val="6879"/>
              </a:lnSpc>
              <a:buFont typeface="Arial"/>
              <a:buChar char="•"/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When the Buyer gets a new loan, the lender will withhold funds from the new loan gross amount to pay some of the fees they want to handle on behalf of the responsible party (Buyer/Seller).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555147"/>
            <a:ext cx="1828800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Agrandir Bold"/>
              </a:rPr>
              <a:t>Settlement with a New Loan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28084" y="9290050"/>
            <a:ext cx="2959916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Agrandir Bold"/>
              </a:rPr>
              <a:t>pg. 665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897880" y="2121413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160322" y="1858005"/>
            <a:ext cx="10620462" cy="6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9"/>
              </a:lnSpc>
            </a:pPr>
            <a:r>
              <a:rPr lang="en-US" sz="9699" u="sng">
                <a:solidFill>
                  <a:srgbClr val="FFFFFF"/>
                </a:solidFill>
                <a:latin typeface="Agrandir"/>
              </a:rPr>
              <a:t>Last Year’s Taxes</a:t>
            </a:r>
          </a:p>
          <a:p>
            <a:pPr algn="ctr">
              <a:lnSpc>
                <a:spcPts val="6020"/>
              </a:lnSpc>
            </a:pPr>
            <a:endParaRPr lang="en-US" sz="96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$1,051.20</a:t>
            </a:r>
          </a:p>
          <a:p>
            <a:pPr algn="ctr">
              <a:lnSpc>
                <a:spcPts val="11759"/>
              </a:lnSpc>
              <a:spcBef>
                <a:spcPct val="0"/>
              </a:spcBef>
            </a:pPr>
            <a:r>
              <a:rPr lang="en-US" sz="8399">
                <a:solidFill>
                  <a:srgbClr val="FFFFFF"/>
                </a:solidFill>
                <a:latin typeface="Agrandir Bold"/>
              </a:rPr>
              <a:t>(PAID)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0"/>
            <a:ext cx="7278389" cy="10287000"/>
          </a:xfrm>
          <a:custGeom>
            <a:avLst/>
            <a:gdLst/>
            <a:ahLst/>
            <a:cxnLst/>
            <a:rect l="l" t="t" r="r" b="b"/>
            <a:pathLst>
              <a:path w="7278389" h="10287000">
                <a:moveTo>
                  <a:pt x="0" y="0"/>
                </a:moveTo>
                <a:lnTo>
                  <a:pt x="7278389" y="0"/>
                </a:lnTo>
                <a:lnTo>
                  <a:pt x="72783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38" b="-71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1990424"/>
            <a:ext cx="6626548" cy="489157"/>
          </a:xfrm>
          <a:custGeom>
            <a:avLst/>
            <a:gdLst/>
            <a:ahLst/>
            <a:cxnLst/>
            <a:rect l="l" t="t" r="r" b="b"/>
            <a:pathLst>
              <a:path w="6626548" h="489157">
                <a:moveTo>
                  <a:pt x="0" y="0"/>
                </a:moveTo>
                <a:lnTo>
                  <a:pt x="6626548" y="0"/>
                </a:lnTo>
                <a:lnTo>
                  <a:pt x="6626548" y="489158"/>
                </a:lnTo>
                <a:lnTo>
                  <a:pt x="0" y="489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008" r="-110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278389" y="2079532"/>
            <a:ext cx="10529026" cy="576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sz="8299" u="sng">
                <a:solidFill>
                  <a:srgbClr val="FFFFFF"/>
                </a:solidFill>
                <a:latin typeface="Agrandir"/>
              </a:rPr>
              <a:t>Taxes for Current Year</a:t>
            </a:r>
          </a:p>
          <a:p>
            <a:pPr algn="ctr">
              <a:lnSpc>
                <a:spcPts val="6020"/>
              </a:lnSpc>
            </a:pPr>
            <a:endParaRPr lang="en-US" sz="82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 ???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0"/>
            <a:ext cx="7278389" cy="10287000"/>
          </a:xfrm>
          <a:custGeom>
            <a:avLst/>
            <a:gdLst/>
            <a:ahLst/>
            <a:cxnLst/>
            <a:rect l="l" t="t" r="r" b="b"/>
            <a:pathLst>
              <a:path w="7278389" h="10287000">
                <a:moveTo>
                  <a:pt x="0" y="0"/>
                </a:moveTo>
                <a:lnTo>
                  <a:pt x="7278389" y="0"/>
                </a:lnTo>
                <a:lnTo>
                  <a:pt x="72783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38" b="-71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1990424"/>
            <a:ext cx="6626548" cy="489157"/>
          </a:xfrm>
          <a:custGeom>
            <a:avLst/>
            <a:gdLst/>
            <a:ahLst/>
            <a:cxnLst/>
            <a:rect l="l" t="t" r="r" b="b"/>
            <a:pathLst>
              <a:path w="6626548" h="489157">
                <a:moveTo>
                  <a:pt x="0" y="0"/>
                </a:moveTo>
                <a:lnTo>
                  <a:pt x="6626548" y="0"/>
                </a:lnTo>
                <a:lnTo>
                  <a:pt x="6626548" y="489158"/>
                </a:lnTo>
                <a:lnTo>
                  <a:pt x="0" y="489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008" r="-110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08334"/>
            <a:ext cx="11666864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697778"/>
            <a:ext cx="11666864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9040" y="3487375"/>
            <a:ext cx="8010458" cy="245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How many days has 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Seller owned: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75905" y="208334"/>
            <a:ext cx="4490485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July 15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75905" y="1697778"/>
            <a:ext cx="4490485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Seller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90990" y="4658950"/>
            <a:ext cx="2171123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195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640697" y="2524749"/>
            <a:ext cx="3651498" cy="748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9"/>
              </a:lnSpc>
            </a:pPr>
            <a:r>
              <a:rPr lang="en-US" sz="4886">
                <a:solidFill>
                  <a:srgbClr val="FFFFFF"/>
                </a:solidFill>
                <a:latin typeface="Agrandir Bold"/>
              </a:rPr>
              <a:t>Jan. –    31</a:t>
            </a:r>
          </a:p>
          <a:p>
            <a:pPr>
              <a:lnSpc>
                <a:spcPts val="7329"/>
              </a:lnSpc>
            </a:pPr>
            <a:r>
              <a:rPr lang="en-US" sz="4886">
                <a:solidFill>
                  <a:srgbClr val="FFFFFF"/>
                </a:solidFill>
                <a:latin typeface="Agrandir Bold"/>
              </a:rPr>
              <a:t>Feb –     28</a:t>
            </a:r>
          </a:p>
          <a:p>
            <a:pPr>
              <a:lnSpc>
                <a:spcPts val="7329"/>
              </a:lnSpc>
            </a:pPr>
            <a:r>
              <a:rPr lang="en-US" sz="4886">
                <a:solidFill>
                  <a:srgbClr val="FFFFFF"/>
                </a:solidFill>
                <a:latin typeface="Agrandir Bold"/>
              </a:rPr>
              <a:t>Mar. –   31</a:t>
            </a:r>
          </a:p>
          <a:p>
            <a:pPr>
              <a:lnSpc>
                <a:spcPts val="7329"/>
              </a:lnSpc>
            </a:pPr>
            <a:r>
              <a:rPr lang="en-US" sz="4886">
                <a:solidFill>
                  <a:srgbClr val="FFFFFF"/>
                </a:solidFill>
                <a:latin typeface="Agrandir Bold"/>
              </a:rPr>
              <a:t>April –   30</a:t>
            </a:r>
          </a:p>
          <a:p>
            <a:pPr>
              <a:lnSpc>
                <a:spcPts val="7329"/>
              </a:lnSpc>
            </a:pPr>
            <a:r>
              <a:rPr lang="en-US" sz="4886">
                <a:solidFill>
                  <a:srgbClr val="FFFFFF"/>
                </a:solidFill>
                <a:latin typeface="Agrandir Bold"/>
              </a:rPr>
              <a:t>May –    31</a:t>
            </a:r>
          </a:p>
          <a:p>
            <a:pPr>
              <a:lnSpc>
                <a:spcPts val="7329"/>
              </a:lnSpc>
            </a:pPr>
            <a:r>
              <a:rPr lang="en-US" sz="4886">
                <a:solidFill>
                  <a:srgbClr val="FFFFFF"/>
                </a:solidFill>
                <a:latin typeface="Agrandir Bold"/>
              </a:rPr>
              <a:t>June –   30</a:t>
            </a:r>
          </a:p>
          <a:p>
            <a:pPr>
              <a:lnSpc>
                <a:spcPts val="7329"/>
              </a:lnSpc>
            </a:pPr>
            <a:r>
              <a:rPr lang="en-US" sz="4886">
                <a:solidFill>
                  <a:srgbClr val="FFFFFF"/>
                </a:solidFill>
                <a:latin typeface="Agrandir Bold"/>
              </a:rPr>
              <a:t>July –     14</a:t>
            </a:r>
          </a:p>
          <a:p>
            <a:pPr>
              <a:lnSpc>
                <a:spcPts val="7329"/>
              </a:lnSpc>
              <a:spcBef>
                <a:spcPct val="0"/>
              </a:spcBef>
            </a:pPr>
            <a:r>
              <a:rPr lang="en-US" sz="4886">
                <a:solidFill>
                  <a:srgbClr val="FFFFFF"/>
                </a:solidFill>
                <a:latin typeface="Agrandir Bold"/>
              </a:rPr>
              <a:t>               195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4640697" y="9064163"/>
            <a:ext cx="3246120" cy="1925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08334"/>
            <a:ext cx="11666864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697778"/>
            <a:ext cx="11666864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9040" y="3487375"/>
            <a:ext cx="8010458" cy="245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How many days has 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Seller owned: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75905" y="208334"/>
            <a:ext cx="4490485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July 15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75905" y="1697778"/>
            <a:ext cx="4490485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Seller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90990" y="4658950"/>
            <a:ext cx="2171123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195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1300" y="6299682"/>
            <a:ext cx="17685400" cy="3503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78"/>
              </a:lnSpc>
            </a:pPr>
            <a:r>
              <a:rPr lang="en-US" sz="8785">
                <a:solidFill>
                  <a:srgbClr val="FFFC00"/>
                </a:solidFill>
                <a:latin typeface="Agrandir Bold"/>
              </a:rPr>
              <a:t>$1,051.20 ÷ 365 x 195 = </a:t>
            </a:r>
          </a:p>
          <a:p>
            <a:pPr algn="ctr">
              <a:lnSpc>
                <a:spcPts val="13178"/>
              </a:lnSpc>
              <a:spcBef>
                <a:spcPct val="0"/>
              </a:spcBef>
            </a:pPr>
            <a:r>
              <a:rPr lang="en-US" sz="8785" u="sng">
                <a:solidFill>
                  <a:srgbClr val="FFFC00"/>
                </a:solidFill>
                <a:latin typeface="Agrandir Bold"/>
              </a:rPr>
              <a:t>$561.60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667486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8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$561.60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4076700"/>
          </a:xfrm>
          <a:custGeom>
            <a:avLst/>
            <a:gdLst/>
            <a:ahLst/>
            <a:cxnLst/>
            <a:rect l="l" t="t" r="r" b="b"/>
            <a:pathLst>
              <a:path w="18288000" h="4076700">
                <a:moveTo>
                  <a:pt x="0" y="0"/>
                </a:moveTo>
                <a:lnTo>
                  <a:pt x="18288000" y="0"/>
                </a:lnTo>
                <a:lnTo>
                  <a:pt x="18288000" y="4076700"/>
                </a:lnTo>
                <a:lnTo>
                  <a:pt x="0" y="4076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160322" y="1858005"/>
            <a:ext cx="10620462" cy="6321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9"/>
              </a:lnSpc>
            </a:pPr>
            <a:r>
              <a:rPr lang="en-US" sz="9699" u="sng">
                <a:solidFill>
                  <a:srgbClr val="FFFFFF"/>
                </a:solidFill>
                <a:latin typeface="Agrandir"/>
              </a:rPr>
              <a:t>Certificate of Taxes Due</a:t>
            </a:r>
          </a:p>
          <a:p>
            <a:pPr algn="ctr">
              <a:lnSpc>
                <a:spcPts val="6020"/>
              </a:lnSpc>
            </a:pPr>
            <a:endParaRPr lang="en-US" sz="96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$15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0"/>
            <a:ext cx="7278389" cy="10287000"/>
          </a:xfrm>
          <a:custGeom>
            <a:avLst/>
            <a:gdLst/>
            <a:ahLst/>
            <a:cxnLst/>
            <a:rect l="l" t="t" r="r" b="b"/>
            <a:pathLst>
              <a:path w="7278389" h="10287000">
                <a:moveTo>
                  <a:pt x="0" y="0"/>
                </a:moveTo>
                <a:lnTo>
                  <a:pt x="7278389" y="0"/>
                </a:lnTo>
                <a:lnTo>
                  <a:pt x="72783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38" b="-71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5210175"/>
            <a:ext cx="6626548" cy="489157"/>
          </a:xfrm>
          <a:custGeom>
            <a:avLst/>
            <a:gdLst/>
            <a:ahLst/>
            <a:cxnLst/>
            <a:rect l="l" t="t" r="r" b="b"/>
            <a:pathLst>
              <a:path w="6626548" h="489157">
                <a:moveTo>
                  <a:pt x="0" y="0"/>
                </a:moveTo>
                <a:lnTo>
                  <a:pt x="6626548" y="0"/>
                </a:lnTo>
                <a:lnTo>
                  <a:pt x="6626548" y="489157"/>
                </a:lnTo>
                <a:lnTo>
                  <a:pt x="0" y="4891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008" r="-110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4520" y="3886154"/>
            <a:ext cx="17978960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31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$15.00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4324350"/>
          </a:xfrm>
          <a:custGeom>
            <a:avLst/>
            <a:gdLst/>
            <a:ahLst/>
            <a:cxnLst/>
            <a:rect l="l" t="t" r="r" b="b"/>
            <a:pathLst>
              <a:path w="18288000" h="4324350">
                <a:moveTo>
                  <a:pt x="0" y="0"/>
                </a:moveTo>
                <a:lnTo>
                  <a:pt x="18288000" y="0"/>
                </a:lnTo>
                <a:lnTo>
                  <a:pt x="18288000" y="4324350"/>
                </a:lnTo>
                <a:lnTo>
                  <a:pt x="0" y="432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160322" y="1858005"/>
            <a:ext cx="10427956" cy="6321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9"/>
              </a:lnSpc>
            </a:pPr>
            <a:r>
              <a:rPr lang="en-US" sz="9699" u="sng">
                <a:solidFill>
                  <a:srgbClr val="FFFFFF"/>
                </a:solidFill>
                <a:latin typeface="Agrandir"/>
              </a:rPr>
              <a:t>2nd Deed of Trust</a:t>
            </a:r>
          </a:p>
          <a:p>
            <a:pPr algn="ctr">
              <a:lnSpc>
                <a:spcPts val="6020"/>
              </a:lnSpc>
            </a:pPr>
            <a:endParaRPr lang="en-US" sz="96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$21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0"/>
            <a:ext cx="7278389" cy="10287000"/>
          </a:xfrm>
          <a:custGeom>
            <a:avLst/>
            <a:gdLst/>
            <a:ahLst/>
            <a:cxnLst/>
            <a:rect l="l" t="t" r="r" b="b"/>
            <a:pathLst>
              <a:path w="7278389" h="10287000">
                <a:moveTo>
                  <a:pt x="0" y="0"/>
                </a:moveTo>
                <a:lnTo>
                  <a:pt x="7278389" y="0"/>
                </a:lnTo>
                <a:lnTo>
                  <a:pt x="72783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38" b="-71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6683542"/>
            <a:ext cx="6626548" cy="489157"/>
          </a:xfrm>
          <a:custGeom>
            <a:avLst/>
            <a:gdLst/>
            <a:ahLst/>
            <a:cxnLst/>
            <a:rect l="l" t="t" r="r" b="b"/>
            <a:pathLst>
              <a:path w="6626548" h="489157">
                <a:moveTo>
                  <a:pt x="0" y="0"/>
                </a:moveTo>
                <a:lnTo>
                  <a:pt x="6626548" y="0"/>
                </a:lnTo>
                <a:lnTo>
                  <a:pt x="6626548" y="489158"/>
                </a:lnTo>
                <a:lnTo>
                  <a:pt x="0" y="489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008" r="-110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4586273"/>
          </a:xfrm>
          <a:custGeom>
            <a:avLst/>
            <a:gdLst/>
            <a:ahLst/>
            <a:cxnLst/>
            <a:rect l="l" t="t" r="r" b="b"/>
            <a:pathLst>
              <a:path w="18288000" h="4586273">
                <a:moveTo>
                  <a:pt x="0" y="0"/>
                </a:moveTo>
                <a:lnTo>
                  <a:pt x="18288000" y="0"/>
                </a:lnTo>
                <a:lnTo>
                  <a:pt x="18288000" y="4586273"/>
                </a:lnTo>
                <a:lnTo>
                  <a:pt x="0" y="45862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4520" y="4005248"/>
            <a:ext cx="17978960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36d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$21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05722" y="2499350"/>
            <a:ext cx="10582126" cy="4687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9"/>
              </a:lnSpc>
            </a:pPr>
            <a:r>
              <a:rPr lang="en-US" sz="10099" u="sng">
                <a:solidFill>
                  <a:srgbClr val="FFFFFF"/>
                </a:solidFill>
                <a:latin typeface="Agrandir"/>
              </a:rPr>
              <a:t>Water/Sewer Bill</a:t>
            </a:r>
          </a:p>
          <a:p>
            <a:pPr algn="ctr">
              <a:lnSpc>
                <a:spcPts val="6020"/>
              </a:lnSpc>
            </a:pPr>
            <a:endParaRPr lang="en-US" sz="100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 ???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0"/>
            <a:ext cx="7278389" cy="10287000"/>
          </a:xfrm>
          <a:custGeom>
            <a:avLst/>
            <a:gdLst/>
            <a:ahLst/>
            <a:cxnLst/>
            <a:rect l="l" t="t" r="r" b="b"/>
            <a:pathLst>
              <a:path w="7278389" h="10287000">
                <a:moveTo>
                  <a:pt x="0" y="0"/>
                </a:moveTo>
                <a:lnTo>
                  <a:pt x="7278389" y="0"/>
                </a:lnTo>
                <a:lnTo>
                  <a:pt x="72783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38" b="-71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7780822"/>
            <a:ext cx="7115096" cy="794728"/>
          </a:xfrm>
          <a:custGeom>
            <a:avLst/>
            <a:gdLst/>
            <a:ahLst/>
            <a:cxnLst/>
            <a:rect l="l" t="t" r="r" b="b"/>
            <a:pathLst>
              <a:path w="7115096" h="794728">
                <a:moveTo>
                  <a:pt x="0" y="0"/>
                </a:moveTo>
                <a:lnTo>
                  <a:pt x="7115096" y="0"/>
                </a:lnTo>
                <a:lnTo>
                  <a:pt x="7115096" y="794728"/>
                </a:lnTo>
                <a:lnTo>
                  <a:pt x="0" y="7947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313" r="-4231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538347"/>
            <a:ext cx="18288000" cy="8900294"/>
            <a:chOff x="0" y="0"/>
            <a:chExt cx="4816593" cy="2344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344110"/>
            </a:xfrm>
            <a:custGeom>
              <a:avLst/>
              <a:gdLst/>
              <a:ahLst/>
              <a:cxnLst/>
              <a:rect l="l" t="t" r="r" b="b"/>
              <a:pathLst>
                <a:path w="4816592" h="2344110">
                  <a:moveTo>
                    <a:pt x="0" y="0"/>
                  </a:moveTo>
                  <a:lnTo>
                    <a:pt x="4816592" y="0"/>
                  </a:lnTo>
                  <a:lnTo>
                    <a:pt x="4816592" y="2344110"/>
                  </a:lnTo>
                  <a:lnTo>
                    <a:pt x="0" y="2344110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431620"/>
            <a:ext cx="16230600" cy="181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65" lvl="1" indent="-495082">
              <a:lnSpc>
                <a:spcPts val="6879"/>
              </a:lnSpc>
              <a:buFont typeface="Arial"/>
              <a:buChar char="•"/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Anything on the New Loan Statement will be handled by the </a:t>
            </a:r>
            <a:r>
              <a:rPr lang="en-US" sz="4586" u="sng">
                <a:solidFill>
                  <a:srgbClr val="FFFFFF"/>
                </a:solidFill>
                <a:latin typeface="Agrandir Bold"/>
              </a:rPr>
              <a:t>LENDER</a:t>
            </a:r>
            <a:r>
              <a:rPr lang="en-US" sz="4586">
                <a:solidFill>
                  <a:srgbClr val="FFFFFF"/>
                </a:solidFill>
                <a:latin typeface="Agrandir Bold"/>
              </a:rPr>
              <a:t>, </a:t>
            </a:r>
            <a:r>
              <a:rPr lang="en-US" sz="4586">
                <a:solidFill>
                  <a:srgbClr val="FFFFFF"/>
                </a:solidFill>
                <a:latin typeface="Agrandir Bold Italics"/>
              </a:rPr>
              <a:t>NOT</a:t>
            </a:r>
            <a:r>
              <a:rPr lang="en-US" sz="4586">
                <a:solidFill>
                  <a:srgbClr val="FFFFFF"/>
                </a:solidFill>
                <a:latin typeface="Agrandir Bold"/>
              </a:rPr>
              <a:t> the Broker.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555147"/>
            <a:ext cx="1828800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Agrandir Bold"/>
              </a:rPr>
              <a:t>Settlement with a New Loan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28084" y="9290050"/>
            <a:ext cx="2959916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FFF"/>
                </a:solidFill>
                <a:latin typeface="Agrandir Bold"/>
              </a:rPr>
              <a:t>pg. 665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897880" y="2121413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4731318"/>
            <a:ext cx="16230600" cy="181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65" lvl="1" indent="-495082">
              <a:lnSpc>
                <a:spcPts val="6879"/>
              </a:lnSpc>
              <a:buFont typeface="Arial"/>
              <a:buChar char="•"/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These items will appear as a </a:t>
            </a:r>
            <a:r>
              <a:rPr lang="en-US" sz="4586">
                <a:solidFill>
                  <a:srgbClr val="FFFC00"/>
                </a:solidFill>
                <a:latin typeface="Agrandir Bold"/>
              </a:rPr>
              <a:t>single entry</a:t>
            </a:r>
            <a:r>
              <a:rPr lang="en-US" sz="4586">
                <a:solidFill>
                  <a:srgbClr val="FFFFFF"/>
                </a:solidFill>
                <a:latin typeface="Agrandir Bold"/>
              </a:rPr>
              <a:t>, not double entries or off-setting entries.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842583"/>
            <a:ext cx="16230600" cy="181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65" lvl="1" indent="-495082">
              <a:lnSpc>
                <a:spcPts val="6879"/>
              </a:lnSpc>
              <a:buFont typeface="Arial"/>
              <a:buChar char="•"/>
            </a:pPr>
            <a:r>
              <a:rPr lang="en-US" sz="4586">
                <a:solidFill>
                  <a:srgbClr val="FFFFFF"/>
                </a:solidFill>
                <a:latin typeface="Agrandir Bold"/>
              </a:rPr>
              <a:t>Items will only show as a debit or as a credit for a Buyer or Seller as needed.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247266"/>
            <a:ext cx="16230600" cy="4042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9"/>
              </a:lnSpc>
            </a:pPr>
            <a:r>
              <a:rPr lang="en-US" sz="6886">
                <a:solidFill>
                  <a:srgbClr val="FFFFFF"/>
                </a:solidFill>
                <a:latin typeface="Agrandir Bold"/>
              </a:rPr>
              <a:t>Water and sewer is </a:t>
            </a:r>
            <a:r>
              <a:rPr lang="en-US" sz="6886">
                <a:solidFill>
                  <a:srgbClr val="FFFC00"/>
                </a:solidFill>
                <a:latin typeface="Agrandir Bold"/>
              </a:rPr>
              <a:t>paid quarterly in advance June 1 through August 31</a:t>
            </a:r>
            <a:r>
              <a:rPr lang="en-US" sz="6886">
                <a:solidFill>
                  <a:srgbClr val="FFFFFF"/>
                </a:solidFill>
                <a:latin typeface="Agrandir Bold"/>
              </a:rPr>
              <a:t> at </a:t>
            </a:r>
            <a:r>
              <a:rPr lang="en-US" sz="6886">
                <a:solidFill>
                  <a:srgbClr val="FFFC00"/>
                </a:solidFill>
                <a:latin typeface="Agrandir Bold"/>
              </a:rPr>
              <a:t>$27.60</a:t>
            </a:r>
            <a:r>
              <a:rPr lang="en-US" sz="6886">
                <a:solidFill>
                  <a:srgbClr val="FFFFFF"/>
                </a:solidFill>
                <a:latin typeface="Agrandir Bold"/>
              </a:rPr>
              <a:t>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36909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726353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48007" y="236909"/>
            <a:ext cx="4927071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July 15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75141" y="1773978"/>
            <a:ext cx="7812859" cy="102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9"/>
              </a:lnSpc>
              <a:spcBef>
                <a:spcPct val="0"/>
              </a:spcBef>
            </a:pPr>
            <a:r>
              <a:rPr lang="en-US" sz="4986">
                <a:solidFill>
                  <a:srgbClr val="FFFC00"/>
                </a:solidFill>
                <a:latin typeface="Agrandir Bold"/>
              </a:rPr>
              <a:t>Buyer - Paid in advance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1300" y="3062338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in the period: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85114" y="5070228"/>
            <a:ext cx="4517772" cy="4412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June –  30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July –    31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Aug –    31</a:t>
            </a:r>
          </a:p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                 92</a:t>
            </a:r>
          </a:p>
        </p:txBody>
      </p:sp>
      <p:sp>
        <p:nvSpPr>
          <p:cNvPr id="15" name="AutoShape 15"/>
          <p:cNvSpPr/>
          <p:nvPr/>
        </p:nvSpPr>
        <p:spPr>
          <a:xfrm>
            <a:off x="5897880" y="8499753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36909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726353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1300" y="4388745"/>
            <a:ext cx="12200791" cy="225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are we collecting for: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48007" y="236909"/>
            <a:ext cx="4927071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July 15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75141" y="1773978"/>
            <a:ext cx="7812859" cy="102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9"/>
              </a:lnSpc>
              <a:spcBef>
                <a:spcPct val="0"/>
              </a:spcBef>
            </a:pPr>
            <a:r>
              <a:rPr lang="en-US" sz="4986">
                <a:solidFill>
                  <a:srgbClr val="FFFC00"/>
                </a:solidFill>
                <a:latin typeface="Agrandir Bold"/>
              </a:rPr>
              <a:t>Buyer – Paid in Advance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1300" y="3062338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in the period: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40420" y="3057549"/>
            <a:ext cx="2171123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92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39905" y="6049767"/>
            <a:ext cx="4517772" cy="333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July –   17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Aug –   31</a:t>
            </a:r>
          </a:p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                48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1135450" y="8390469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36909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726353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1300" y="4388745"/>
            <a:ext cx="13663831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are we collecting for: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48007" y="236909"/>
            <a:ext cx="4927071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July 15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75141" y="1773978"/>
            <a:ext cx="7812859" cy="102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9"/>
              </a:lnSpc>
              <a:spcBef>
                <a:spcPct val="0"/>
              </a:spcBef>
            </a:pPr>
            <a:r>
              <a:rPr lang="en-US" sz="4986">
                <a:solidFill>
                  <a:srgbClr val="FFFC00"/>
                </a:solidFill>
                <a:latin typeface="Agrandir Bold"/>
              </a:rPr>
              <a:t>Buyer – Paid in Advance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65131" y="4388745"/>
            <a:ext cx="2171123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48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9040" y="6158933"/>
            <a:ext cx="17685400" cy="3503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78"/>
              </a:lnSpc>
            </a:pPr>
            <a:r>
              <a:rPr lang="en-US" sz="8785">
                <a:solidFill>
                  <a:srgbClr val="FFFC00"/>
                </a:solidFill>
                <a:latin typeface="Agrandir Bold"/>
              </a:rPr>
              <a:t>$27.60 ÷ 92 x 48 =  </a:t>
            </a:r>
          </a:p>
          <a:p>
            <a:pPr algn="ctr">
              <a:lnSpc>
                <a:spcPts val="13178"/>
              </a:lnSpc>
              <a:spcBef>
                <a:spcPct val="0"/>
              </a:spcBef>
            </a:pPr>
            <a:r>
              <a:rPr lang="en-US" sz="8785">
                <a:solidFill>
                  <a:srgbClr val="FFFC00"/>
                </a:solidFill>
                <a:latin typeface="Agrandir Bold"/>
              </a:rPr>
              <a:t>$</a:t>
            </a:r>
            <a:r>
              <a:rPr lang="en-US" sz="8785" u="sng">
                <a:solidFill>
                  <a:srgbClr val="FFFC00"/>
                </a:solidFill>
                <a:latin typeface="Agrandir Bold"/>
              </a:rPr>
              <a:t>14.40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1300" y="3062338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in the period: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40420" y="3057549"/>
            <a:ext cx="2171123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92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3924300"/>
          </a:xfrm>
          <a:custGeom>
            <a:avLst/>
            <a:gdLst/>
            <a:ahLst/>
            <a:cxnLst/>
            <a:rect l="l" t="t" r="r" b="b"/>
            <a:pathLst>
              <a:path w="18288000" h="3924300">
                <a:moveTo>
                  <a:pt x="0" y="0"/>
                </a:moveTo>
                <a:lnTo>
                  <a:pt x="18288000" y="0"/>
                </a:lnTo>
                <a:lnTo>
                  <a:pt x="18288000" y="3924300"/>
                </a:lnTo>
                <a:lnTo>
                  <a:pt x="0" y="392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4520" y="3674398"/>
            <a:ext cx="17978960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45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Seller/ Debit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$14.40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160322" y="1858005"/>
            <a:ext cx="10427956" cy="4597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9"/>
              </a:lnSpc>
            </a:pPr>
            <a:r>
              <a:rPr lang="en-US" sz="9699" u="sng">
                <a:solidFill>
                  <a:srgbClr val="FFFFFF"/>
                </a:solidFill>
                <a:latin typeface="Agrandir"/>
              </a:rPr>
              <a:t>Prorated Rents</a:t>
            </a:r>
          </a:p>
          <a:p>
            <a:pPr algn="ctr">
              <a:lnSpc>
                <a:spcPts val="6020"/>
              </a:lnSpc>
            </a:pPr>
            <a:endParaRPr lang="en-US" sz="96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 ???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0"/>
            <a:ext cx="7278389" cy="10287000"/>
          </a:xfrm>
          <a:custGeom>
            <a:avLst/>
            <a:gdLst/>
            <a:ahLst/>
            <a:cxnLst/>
            <a:rect l="l" t="t" r="r" b="b"/>
            <a:pathLst>
              <a:path w="7278389" h="10287000">
                <a:moveTo>
                  <a:pt x="0" y="0"/>
                </a:moveTo>
                <a:lnTo>
                  <a:pt x="7278389" y="0"/>
                </a:lnTo>
                <a:lnTo>
                  <a:pt x="72783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38" b="-71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8493092"/>
            <a:ext cx="6626548" cy="489157"/>
          </a:xfrm>
          <a:custGeom>
            <a:avLst/>
            <a:gdLst/>
            <a:ahLst/>
            <a:cxnLst/>
            <a:rect l="l" t="t" r="r" b="b"/>
            <a:pathLst>
              <a:path w="6626548" h="489157">
                <a:moveTo>
                  <a:pt x="0" y="0"/>
                </a:moveTo>
                <a:lnTo>
                  <a:pt x="6626548" y="0"/>
                </a:lnTo>
                <a:lnTo>
                  <a:pt x="6626548" y="489157"/>
                </a:lnTo>
                <a:lnTo>
                  <a:pt x="0" y="4891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008" r="-110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754242"/>
            <a:ext cx="16230600" cy="6454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9"/>
              </a:lnSpc>
            </a:pPr>
            <a:r>
              <a:rPr lang="en-US" sz="5586">
                <a:solidFill>
                  <a:srgbClr val="FFFFFF"/>
                </a:solidFill>
                <a:latin typeface="Agrandir Bold"/>
              </a:rPr>
              <a:t>Seller occupies one unit of this three-unit building.  Rent for </a:t>
            </a:r>
            <a:r>
              <a:rPr lang="en-US" sz="5586">
                <a:solidFill>
                  <a:srgbClr val="FFFC00"/>
                </a:solidFill>
                <a:latin typeface="Agrandir Bold"/>
              </a:rPr>
              <a:t>Unit Two is $550.00 per month </a:t>
            </a:r>
            <a:r>
              <a:rPr lang="en-US" sz="5586">
                <a:solidFill>
                  <a:srgbClr val="FFFFFF"/>
                </a:solidFill>
                <a:latin typeface="Agrandir Bold"/>
              </a:rPr>
              <a:t>and rent for </a:t>
            </a:r>
            <a:r>
              <a:rPr lang="en-US" sz="5586">
                <a:solidFill>
                  <a:srgbClr val="FFFC00"/>
                </a:solidFill>
                <a:latin typeface="Agrandir Bold"/>
              </a:rPr>
              <a:t>unit three is $640.00 per month</a:t>
            </a:r>
            <a:r>
              <a:rPr lang="en-US" sz="5586">
                <a:solidFill>
                  <a:srgbClr val="FFFFFF"/>
                </a:solidFill>
                <a:latin typeface="Agrandir Bold"/>
              </a:rPr>
              <a:t>.  Both are </a:t>
            </a:r>
            <a:r>
              <a:rPr lang="en-US" sz="5586">
                <a:solidFill>
                  <a:srgbClr val="FFFC00"/>
                </a:solidFill>
                <a:latin typeface="Agrandir Bold"/>
              </a:rPr>
              <a:t>due and paid on the 1st</a:t>
            </a:r>
            <a:r>
              <a:rPr lang="en-US" sz="5586">
                <a:solidFill>
                  <a:srgbClr val="FFFFFF"/>
                </a:solidFill>
                <a:latin typeface="Agrandir Bold"/>
              </a:rPr>
              <a:t> of this month.  Each tenant has given to Seller a $200 security deposit.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36909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726353"/>
            <a:ext cx="11666864" cy="119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9"/>
              </a:lnSpc>
              <a:spcBef>
                <a:spcPct val="0"/>
              </a:spcBef>
            </a:pPr>
            <a:r>
              <a:rPr lang="en-US" sz="5786">
                <a:solidFill>
                  <a:srgbClr val="FFFFFF"/>
                </a:solidFill>
                <a:latin typeface="Agrandir Bold"/>
              </a:rPr>
              <a:t>Who are we going to </a:t>
            </a:r>
            <a:r>
              <a:rPr lang="en-US" sz="5786" u="sng">
                <a:solidFill>
                  <a:srgbClr val="FFFC00"/>
                </a:solidFill>
                <a:latin typeface="Agrandir Bold"/>
              </a:rPr>
              <a:t>Credit</a:t>
            </a:r>
            <a:r>
              <a:rPr lang="en-US" sz="5786">
                <a:solidFill>
                  <a:srgbClr val="FFFFFF"/>
                </a:solidFill>
                <a:latin typeface="Agrandir Bold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48007" y="236909"/>
            <a:ext cx="4927071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July 15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16080" y="1778052"/>
            <a:ext cx="5964808" cy="1995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29"/>
              </a:lnSpc>
            </a:pPr>
            <a:r>
              <a:rPr lang="en-US" sz="5886">
                <a:solidFill>
                  <a:srgbClr val="FFFC00"/>
                </a:solidFill>
                <a:latin typeface="Agrandir Bold"/>
              </a:rPr>
              <a:t>Buyer </a:t>
            </a:r>
          </a:p>
          <a:p>
            <a:pPr>
              <a:lnSpc>
                <a:spcPts val="5829"/>
              </a:lnSpc>
              <a:spcBef>
                <a:spcPct val="0"/>
              </a:spcBef>
            </a:pPr>
            <a:r>
              <a:rPr lang="en-US" sz="3886">
                <a:solidFill>
                  <a:srgbClr val="FFFC00"/>
                </a:solidFill>
                <a:latin typeface="Agrandir Bold"/>
              </a:rPr>
              <a:t>(</a:t>
            </a:r>
            <a:r>
              <a:rPr lang="en-US" sz="3886">
                <a:solidFill>
                  <a:srgbClr val="FFFC00"/>
                </a:solidFill>
                <a:latin typeface="Agrandir"/>
              </a:rPr>
              <a:t>Seller already received)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9040" y="3774608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in the period: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040420" y="3774608"/>
            <a:ext cx="2171123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31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36909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1300" y="4590979"/>
            <a:ext cx="13606079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are we collecting for: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48007" y="236909"/>
            <a:ext cx="4927071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July 15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907379" y="4592044"/>
            <a:ext cx="2171123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17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1300" y="8279709"/>
            <a:ext cx="17685400" cy="183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78"/>
              </a:lnSpc>
              <a:spcBef>
                <a:spcPct val="0"/>
              </a:spcBef>
            </a:pPr>
            <a:r>
              <a:rPr lang="en-US" sz="8785">
                <a:solidFill>
                  <a:srgbClr val="FFFC00"/>
                </a:solidFill>
                <a:latin typeface="Agrandir Bold"/>
              </a:rPr>
              <a:t>$201.61 + $350.97 =  $</a:t>
            </a:r>
            <a:r>
              <a:rPr lang="en-US" sz="8785" u="sng">
                <a:solidFill>
                  <a:srgbClr val="FFFC00"/>
                </a:solidFill>
                <a:latin typeface="Agrandir Bold"/>
              </a:rPr>
              <a:t>652.58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9040" y="5899400"/>
            <a:ext cx="13606079" cy="2025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9"/>
              </a:lnSpc>
            </a:pPr>
            <a:r>
              <a:rPr lang="en-US" sz="5086">
                <a:solidFill>
                  <a:srgbClr val="FFFFFF"/>
                </a:solidFill>
                <a:latin typeface="Agrandir Bold"/>
              </a:rPr>
              <a:t>Unit 2:  </a:t>
            </a:r>
            <a:r>
              <a:rPr lang="en-US" sz="5086">
                <a:solidFill>
                  <a:srgbClr val="FFFC00"/>
                </a:solidFill>
                <a:latin typeface="Agrandir Bold"/>
              </a:rPr>
              <a:t>$550  ÷ 31 x  17 =  $301.61</a:t>
            </a:r>
          </a:p>
          <a:p>
            <a:pPr>
              <a:lnSpc>
                <a:spcPts val="7629"/>
              </a:lnSpc>
              <a:spcBef>
                <a:spcPct val="0"/>
              </a:spcBef>
            </a:pPr>
            <a:r>
              <a:rPr lang="en-US" sz="5086">
                <a:solidFill>
                  <a:srgbClr val="FFFFFF"/>
                </a:solidFill>
                <a:latin typeface="Agrandir Bold"/>
              </a:rPr>
              <a:t>Unit 3:  </a:t>
            </a:r>
            <a:r>
              <a:rPr lang="en-US" sz="5086">
                <a:solidFill>
                  <a:srgbClr val="FFFC00"/>
                </a:solidFill>
                <a:latin typeface="Agrandir Bold"/>
              </a:rPr>
              <a:t>$640  ÷ 31 x  17 =  $350.97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9040" y="1456846"/>
            <a:ext cx="11666864" cy="119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9"/>
              </a:lnSpc>
              <a:spcBef>
                <a:spcPct val="0"/>
              </a:spcBef>
            </a:pPr>
            <a:r>
              <a:rPr lang="en-US" sz="5786">
                <a:solidFill>
                  <a:srgbClr val="FFFFFF"/>
                </a:solidFill>
                <a:latin typeface="Agrandir Bold"/>
              </a:rPr>
              <a:t>Who are we going to </a:t>
            </a:r>
            <a:r>
              <a:rPr lang="en-US" sz="5786" u="sng">
                <a:solidFill>
                  <a:srgbClr val="FFFC00"/>
                </a:solidFill>
                <a:latin typeface="Agrandir Bold"/>
              </a:rPr>
              <a:t>Credit</a:t>
            </a:r>
            <a:r>
              <a:rPr lang="en-US" sz="5786">
                <a:solidFill>
                  <a:srgbClr val="FFFFFF"/>
                </a:solidFill>
                <a:latin typeface="Agrandir Bold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16080" y="1508544"/>
            <a:ext cx="5964808" cy="1995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29"/>
              </a:lnSpc>
            </a:pPr>
            <a:r>
              <a:rPr lang="en-US" sz="5886">
                <a:solidFill>
                  <a:srgbClr val="FFFC00"/>
                </a:solidFill>
                <a:latin typeface="Agrandir Bold"/>
              </a:rPr>
              <a:t>Buyer </a:t>
            </a:r>
          </a:p>
          <a:p>
            <a:pPr>
              <a:lnSpc>
                <a:spcPts val="5829"/>
              </a:lnSpc>
              <a:spcBef>
                <a:spcPct val="0"/>
              </a:spcBef>
            </a:pPr>
            <a:r>
              <a:rPr lang="en-US" sz="3886">
                <a:solidFill>
                  <a:srgbClr val="FFFC00"/>
                </a:solidFill>
                <a:latin typeface="Agrandir Bold"/>
              </a:rPr>
              <a:t>(</a:t>
            </a:r>
            <a:r>
              <a:rPr lang="en-US" sz="3886">
                <a:solidFill>
                  <a:srgbClr val="FFFC00"/>
                </a:solidFill>
                <a:latin typeface="Agrandir"/>
              </a:rPr>
              <a:t>Seller already received)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9040" y="3541705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in the period: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40420" y="3541705"/>
            <a:ext cx="2171123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31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4520" y="3828402"/>
            <a:ext cx="17978960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50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$652.58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24300"/>
          </a:xfrm>
          <a:custGeom>
            <a:avLst/>
            <a:gdLst/>
            <a:ahLst/>
            <a:cxnLst/>
            <a:rect l="l" t="t" r="r" b="b"/>
            <a:pathLst>
              <a:path w="18288000" h="3924300">
                <a:moveTo>
                  <a:pt x="0" y="0"/>
                </a:moveTo>
                <a:lnTo>
                  <a:pt x="18288000" y="0"/>
                </a:lnTo>
                <a:lnTo>
                  <a:pt x="18288000" y="3924300"/>
                </a:lnTo>
                <a:lnTo>
                  <a:pt x="0" y="392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984235"/>
            <a:ext cx="16230600" cy="91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6986" lvl="1" indent="-473493">
              <a:lnSpc>
                <a:spcPts val="6579"/>
              </a:lnSpc>
              <a:buFont typeface="Arial"/>
              <a:buChar char="•"/>
            </a:pPr>
            <a:r>
              <a:rPr lang="en-US" sz="4386">
                <a:solidFill>
                  <a:srgbClr val="FFFFFF"/>
                </a:solidFill>
                <a:latin typeface="Agrandir Bold"/>
              </a:rPr>
              <a:t>Just what are Net Proceeds?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93167"/>
            <a:ext cx="1828800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Agrandir Bold"/>
              </a:rPr>
              <a:t>Settlement with a New Loan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868400" y="9290050"/>
            <a:ext cx="4419600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C00"/>
                </a:solidFill>
                <a:latin typeface="Agrandir Bold"/>
              </a:rPr>
              <a:t>additional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897880" y="1659433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075576" y="3208723"/>
            <a:ext cx="14183724" cy="257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386" dirty="0">
                <a:solidFill>
                  <a:srgbClr val="FFFFFF"/>
                </a:solidFill>
                <a:latin typeface="Agrandir Bold"/>
              </a:rPr>
              <a:t>- To arrive at a Net Proceeds figure the lender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deducts all of the payouts from the amount of the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loan.  The balance is called the Net Proceeds.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75576" y="6271822"/>
            <a:ext cx="14183724" cy="340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386" dirty="0">
                <a:solidFill>
                  <a:srgbClr val="FFFFFF"/>
                </a:solidFill>
                <a:latin typeface="Agrandir Bold"/>
              </a:rPr>
              <a:t>- </a:t>
            </a:r>
            <a:r>
              <a:rPr lang="en-US" sz="4386" u="sng" dirty="0">
                <a:solidFill>
                  <a:srgbClr val="FFFFFF"/>
                </a:solidFill>
                <a:latin typeface="Agrandir Bold"/>
              </a:rPr>
              <a:t>Figuratively</a:t>
            </a:r>
            <a:r>
              <a:rPr lang="en-US" sz="4386" dirty="0">
                <a:solidFill>
                  <a:srgbClr val="FFFFFF"/>
                </a:solidFill>
                <a:latin typeface="Agrandir Bold"/>
              </a:rPr>
              <a:t>, the lender gives a check for this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amount to the Buyer who then authorizes the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broker (closing entity) to complete the rest of the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closing.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2314" y="1897693"/>
            <a:ext cx="11127678" cy="6034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9"/>
              </a:lnSpc>
            </a:pPr>
            <a:r>
              <a:rPr lang="en-US" sz="9699" u="sng">
                <a:solidFill>
                  <a:srgbClr val="FFFFFF"/>
                </a:solidFill>
                <a:latin typeface="Agrandir"/>
              </a:rPr>
              <a:t>Security Deposits</a:t>
            </a:r>
          </a:p>
          <a:p>
            <a:pPr algn="ctr">
              <a:lnSpc>
                <a:spcPts val="6020"/>
              </a:lnSpc>
            </a:pPr>
            <a:endParaRPr lang="en-US" sz="96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$400</a:t>
            </a:r>
          </a:p>
          <a:p>
            <a:pPr algn="ctr">
              <a:lnSpc>
                <a:spcPts val="11059"/>
              </a:lnSpc>
              <a:spcBef>
                <a:spcPct val="0"/>
              </a:spcBef>
            </a:pPr>
            <a:r>
              <a:rPr lang="en-US" sz="7899">
                <a:solidFill>
                  <a:srgbClr val="FFFFFF"/>
                </a:solidFill>
                <a:latin typeface="Agrandir Bold"/>
              </a:rPr>
              <a:t>($200 / tenant)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0"/>
            <a:ext cx="7278389" cy="10287000"/>
          </a:xfrm>
          <a:custGeom>
            <a:avLst/>
            <a:gdLst/>
            <a:ahLst/>
            <a:cxnLst/>
            <a:rect l="l" t="t" r="r" b="b"/>
            <a:pathLst>
              <a:path w="7278389" h="10287000">
                <a:moveTo>
                  <a:pt x="0" y="0"/>
                </a:moveTo>
                <a:lnTo>
                  <a:pt x="7278389" y="0"/>
                </a:lnTo>
                <a:lnTo>
                  <a:pt x="72783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38" b="-71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8807243"/>
            <a:ext cx="6626548" cy="489157"/>
          </a:xfrm>
          <a:custGeom>
            <a:avLst/>
            <a:gdLst/>
            <a:ahLst/>
            <a:cxnLst/>
            <a:rect l="l" t="t" r="r" b="b"/>
            <a:pathLst>
              <a:path w="6626548" h="489157">
                <a:moveTo>
                  <a:pt x="0" y="0"/>
                </a:moveTo>
                <a:lnTo>
                  <a:pt x="6626548" y="0"/>
                </a:lnTo>
                <a:lnTo>
                  <a:pt x="6626548" y="489157"/>
                </a:lnTo>
                <a:lnTo>
                  <a:pt x="0" y="4891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008" r="-110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4520" y="3828402"/>
            <a:ext cx="17978960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51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Buyer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$400.00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24300"/>
          </a:xfrm>
          <a:custGeom>
            <a:avLst/>
            <a:gdLst/>
            <a:ahLst/>
            <a:cxnLst/>
            <a:rect l="l" t="t" r="r" b="b"/>
            <a:pathLst>
              <a:path w="18288000" h="3924300">
                <a:moveTo>
                  <a:pt x="0" y="0"/>
                </a:moveTo>
                <a:lnTo>
                  <a:pt x="18288000" y="0"/>
                </a:lnTo>
                <a:lnTo>
                  <a:pt x="18288000" y="3924300"/>
                </a:lnTo>
                <a:lnTo>
                  <a:pt x="0" y="392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2314" y="1897693"/>
            <a:ext cx="11127678" cy="4597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9"/>
              </a:lnSpc>
            </a:pPr>
            <a:r>
              <a:rPr lang="en-US" sz="9699" u="sng">
                <a:solidFill>
                  <a:srgbClr val="FFFFFF"/>
                </a:solidFill>
                <a:latin typeface="Agrandir"/>
              </a:rPr>
              <a:t>Broker's Fee</a:t>
            </a:r>
          </a:p>
          <a:p>
            <a:pPr algn="ctr">
              <a:lnSpc>
                <a:spcPts val="6020"/>
              </a:lnSpc>
            </a:pPr>
            <a:endParaRPr lang="en-US" sz="96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$5,425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0"/>
            <a:ext cx="7278389" cy="10287000"/>
          </a:xfrm>
          <a:custGeom>
            <a:avLst/>
            <a:gdLst/>
            <a:ahLst/>
            <a:cxnLst/>
            <a:rect l="l" t="t" r="r" b="b"/>
            <a:pathLst>
              <a:path w="7278389" h="10287000">
                <a:moveTo>
                  <a:pt x="0" y="0"/>
                </a:moveTo>
                <a:lnTo>
                  <a:pt x="7278389" y="0"/>
                </a:lnTo>
                <a:lnTo>
                  <a:pt x="72783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38" b="-71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9163050"/>
            <a:ext cx="6626548" cy="489157"/>
          </a:xfrm>
          <a:custGeom>
            <a:avLst/>
            <a:gdLst/>
            <a:ahLst/>
            <a:cxnLst/>
            <a:rect l="l" t="t" r="r" b="b"/>
            <a:pathLst>
              <a:path w="6626548" h="489157">
                <a:moveTo>
                  <a:pt x="0" y="0"/>
                </a:moveTo>
                <a:lnTo>
                  <a:pt x="6626548" y="0"/>
                </a:lnTo>
                <a:lnTo>
                  <a:pt x="6626548" y="489157"/>
                </a:lnTo>
                <a:lnTo>
                  <a:pt x="0" y="4891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008" r="-110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4520" y="3828402"/>
            <a:ext cx="17978960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53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Broker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$5,425.00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24300"/>
          </a:xfrm>
          <a:custGeom>
            <a:avLst/>
            <a:gdLst/>
            <a:ahLst/>
            <a:cxnLst/>
            <a:rect l="l" t="t" r="r" b="b"/>
            <a:pathLst>
              <a:path w="18288000" h="3924300">
                <a:moveTo>
                  <a:pt x="0" y="0"/>
                </a:moveTo>
                <a:lnTo>
                  <a:pt x="18288000" y="0"/>
                </a:lnTo>
                <a:lnTo>
                  <a:pt x="18288000" y="3924300"/>
                </a:lnTo>
                <a:lnTo>
                  <a:pt x="0" y="392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610374" y="0"/>
            <a:ext cx="11067251" cy="10287000"/>
          </a:xfrm>
          <a:custGeom>
            <a:avLst/>
            <a:gdLst/>
            <a:ahLst/>
            <a:cxnLst/>
            <a:rect l="l" t="t" r="r" b="b"/>
            <a:pathLst>
              <a:path w="11067251" h="10287000">
                <a:moveTo>
                  <a:pt x="0" y="0"/>
                </a:moveTo>
                <a:lnTo>
                  <a:pt x="11067252" y="0"/>
                </a:lnTo>
                <a:lnTo>
                  <a:pt x="110672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88816"/>
            <a:ext cx="18288000" cy="7909367"/>
          </a:xfrm>
          <a:custGeom>
            <a:avLst/>
            <a:gdLst/>
            <a:ahLst/>
            <a:cxnLst/>
            <a:rect l="l" t="t" r="r" b="b"/>
            <a:pathLst>
              <a:path w="18288000" h="7909367">
                <a:moveTo>
                  <a:pt x="0" y="0"/>
                </a:moveTo>
                <a:lnTo>
                  <a:pt x="18288000" y="0"/>
                </a:lnTo>
                <a:lnTo>
                  <a:pt x="18288000" y="7909368"/>
                </a:lnTo>
                <a:lnTo>
                  <a:pt x="0" y="7909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98462"/>
            <a:ext cx="18288000" cy="7890076"/>
          </a:xfrm>
          <a:custGeom>
            <a:avLst/>
            <a:gdLst/>
            <a:ahLst/>
            <a:cxnLst/>
            <a:rect l="l" t="t" r="r" b="b"/>
            <a:pathLst>
              <a:path w="18288000" h="7890076">
                <a:moveTo>
                  <a:pt x="0" y="0"/>
                </a:moveTo>
                <a:lnTo>
                  <a:pt x="18288000" y="0"/>
                </a:lnTo>
                <a:lnTo>
                  <a:pt x="18288000" y="7890076"/>
                </a:lnTo>
                <a:lnTo>
                  <a:pt x="0" y="7890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88816"/>
            <a:ext cx="18288000" cy="7909367"/>
          </a:xfrm>
          <a:custGeom>
            <a:avLst/>
            <a:gdLst/>
            <a:ahLst/>
            <a:cxnLst/>
            <a:rect l="l" t="t" r="r" b="b"/>
            <a:pathLst>
              <a:path w="18288000" h="7909367">
                <a:moveTo>
                  <a:pt x="0" y="0"/>
                </a:moveTo>
                <a:lnTo>
                  <a:pt x="18288000" y="0"/>
                </a:lnTo>
                <a:lnTo>
                  <a:pt x="18288000" y="7909368"/>
                </a:lnTo>
                <a:lnTo>
                  <a:pt x="0" y="7909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984235"/>
            <a:ext cx="16230600" cy="91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6986" lvl="1" indent="-473493">
              <a:lnSpc>
                <a:spcPts val="6579"/>
              </a:lnSpc>
              <a:buFont typeface="Arial"/>
              <a:buChar char="•"/>
            </a:pPr>
            <a:r>
              <a:rPr lang="en-US" sz="4386">
                <a:solidFill>
                  <a:srgbClr val="FFFFFF"/>
                </a:solidFill>
                <a:latin typeface="Agrandir Bold"/>
              </a:rPr>
              <a:t>Just what are Net Proceeds? (cont.)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93167"/>
            <a:ext cx="1828800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Agrandir Bold"/>
              </a:rPr>
              <a:t>Settlement with a New Loan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97000" y="9290050"/>
            <a:ext cx="4191000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FC00"/>
                </a:solidFill>
                <a:latin typeface="Agrandir Bold"/>
              </a:rPr>
              <a:t>additional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897880" y="1659433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075576" y="3772362"/>
            <a:ext cx="14183724" cy="340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386" dirty="0">
                <a:solidFill>
                  <a:srgbClr val="FFFFFF"/>
                </a:solidFill>
                <a:latin typeface="Agrandir Bold"/>
              </a:rPr>
              <a:t>- On the Settlement Worksheet, the Net Proceeds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figure is entered as a debit (money deposited into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the trust account) to the broker as a single entry</a:t>
            </a:r>
            <a:br>
              <a:rPr lang="en-US" sz="4386" dirty="0">
                <a:solidFill>
                  <a:srgbClr val="FFFFFF"/>
                </a:solidFill>
                <a:latin typeface="Agrandir Bold"/>
              </a:rPr>
            </a:br>
            <a:r>
              <a:rPr lang="en-US" sz="4386" dirty="0">
                <a:solidFill>
                  <a:srgbClr val="FFFFFF"/>
                </a:solidFill>
                <a:latin typeface="Agrandir Bold"/>
              </a:rPr>
              <a:t>   item.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98462"/>
            <a:ext cx="18288000" cy="7890076"/>
          </a:xfrm>
          <a:custGeom>
            <a:avLst/>
            <a:gdLst/>
            <a:ahLst/>
            <a:cxnLst/>
            <a:rect l="l" t="t" r="r" b="b"/>
            <a:pathLst>
              <a:path w="18288000" h="7890076">
                <a:moveTo>
                  <a:pt x="0" y="0"/>
                </a:moveTo>
                <a:lnTo>
                  <a:pt x="18288000" y="0"/>
                </a:lnTo>
                <a:lnTo>
                  <a:pt x="18288000" y="7890076"/>
                </a:lnTo>
                <a:lnTo>
                  <a:pt x="0" y="7890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528243" y="0"/>
            <a:ext cx="11231515" cy="10287000"/>
          </a:xfrm>
          <a:custGeom>
            <a:avLst/>
            <a:gdLst/>
            <a:ahLst/>
            <a:cxnLst/>
            <a:rect l="l" t="t" r="r" b="b"/>
            <a:pathLst>
              <a:path w="11231515" h="10287000">
                <a:moveTo>
                  <a:pt x="0" y="0"/>
                </a:moveTo>
                <a:lnTo>
                  <a:pt x="11231514" y="0"/>
                </a:lnTo>
                <a:lnTo>
                  <a:pt x="112315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1565</Words>
  <Application>Microsoft Macintosh PowerPoint</Application>
  <PresentationFormat>Custom</PresentationFormat>
  <Paragraphs>315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9" baseType="lpstr">
      <vt:lpstr>Agrandir</vt:lpstr>
      <vt:lpstr>Calibri</vt:lpstr>
      <vt:lpstr>Agrandir Bold</vt:lpstr>
      <vt:lpstr>Agrandir Bold Italics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 Ch. 10</dc:title>
  <cp:lastModifiedBy>Ernestine Diem</cp:lastModifiedBy>
  <cp:revision>3</cp:revision>
  <dcterms:created xsi:type="dcterms:W3CDTF">2006-08-16T00:00:00Z</dcterms:created>
  <dcterms:modified xsi:type="dcterms:W3CDTF">2025-06-30T20:45:38Z</dcterms:modified>
  <dc:identifier>DAFlQlQwM70</dc:identifier>
</cp:coreProperties>
</file>